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1376" r:id="rId2"/>
    <p:sldId id="1092" r:id="rId3"/>
    <p:sldId id="1311" r:id="rId4"/>
    <p:sldId id="1344" r:id="rId5"/>
    <p:sldId id="1312" r:id="rId6"/>
    <p:sldId id="1371" r:id="rId7"/>
    <p:sldId id="1390" r:id="rId8"/>
    <p:sldId id="943" r:id="rId9"/>
    <p:sldId id="1125" r:id="rId10"/>
    <p:sldId id="1379" r:id="rId11"/>
    <p:sldId id="1324" r:id="rId12"/>
    <p:sldId id="1270" r:id="rId13"/>
    <p:sldId id="1213" r:id="rId14"/>
    <p:sldId id="1102" r:id="rId15"/>
    <p:sldId id="1389" r:id="rId16"/>
    <p:sldId id="1299" r:id="rId17"/>
    <p:sldId id="1360" r:id="rId18"/>
    <p:sldId id="1383" r:id="rId19"/>
    <p:sldId id="1134" r:id="rId20"/>
    <p:sldId id="1037" r:id="rId21"/>
    <p:sldId id="1384"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4AA6BE"/>
    <a:srgbClr val="FFFF00"/>
    <a:srgbClr val="4DAAC6"/>
    <a:srgbClr val="4DAAE6"/>
    <a:srgbClr val="FFC000"/>
    <a:srgbClr val="FF85FF"/>
    <a:srgbClr val="D9D9D9"/>
    <a:srgbClr val="575757"/>
    <a:srgbClr val="D1BE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53"/>
    <p:restoredTop sz="95714"/>
  </p:normalViewPr>
  <p:slideViewPr>
    <p:cSldViewPr snapToGrid="0">
      <p:cViewPr>
        <p:scale>
          <a:sx n="116" d="100"/>
          <a:sy n="116" d="100"/>
        </p:scale>
        <p:origin x="-1760" y="144"/>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931D10-32C2-9344-B415-A30EFA05B832}" type="doc">
      <dgm:prSet loTypeId="urn:microsoft.com/office/officeart/2005/8/layout/venn1" loCatId="" qsTypeId="urn:microsoft.com/office/officeart/2005/8/quickstyle/simple1" qsCatId="simple" csTypeId="urn:microsoft.com/office/officeart/2005/8/colors/colorful1" csCatId="colorful" phldr="1"/>
      <dgm:spPr/>
    </dgm:pt>
    <dgm:pt modelId="{30ED82DB-6C9B-4C44-871E-12903701E239}">
      <dgm:prSet phldrT="[Texte]"/>
      <dgm:spPr>
        <a:solidFill>
          <a:srgbClr val="4DAAC6">
            <a:alpha val="24845"/>
          </a:srgbClr>
        </a:solidFill>
        <a:ln w="76200">
          <a:noFill/>
        </a:ln>
      </dgm:spPr>
      <dgm:t>
        <a:bodyPr/>
        <a:lstStyle/>
        <a:p>
          <a:endParaRPr lang="fr-CA" dirty="0"/>
        </a:p>
      </dgm:t>
    </dgm:pt>
    <dgm:pt modelId="{977B5B2A-8996-9B45-878B-3A645A898394}" type="parTrans" cxnId="{358DB974-B8F5-5B4B-812F-41DB93509967}">
      <dgm:prSet/>
      <dgm:spPr/>
      <dgm:t>
        <a:bodyPr/>
        <a:lstStyle/>
        <a:p>
          <a:endParaRPr lang="fr-CA"/>
        </a:p>
      </dgm:t>
    </dgm:pt>
    <dgm:pt modelId="{2001A4BA-1A49-7A43-B2EE-F7B3A7CDEED5}" type="sibTrans" cxnId="{358DB974-B8F5-5B4B-812F-41DB93509967}">
      <dgm:prSet/>
      <dgm:spPr/>
      <dgm:t>
        <a:bodyPr/>
        <a:lstStyle/>
        <a:p>
          <a:endParaRPr lang="fr-CA"/>
        </a:p>
      </dgm:t>
    </dgm:pt>
    <dgm:pt modelId="{2713107E-D08E-2C43-9688-32FB1DBF50B4}">
      <dgm:prSet phldrT="[Texte]"/>
      <dgm:spPr>
        <a:solidFill>
          <a:srgbClr val="4DAAC6">
            <a:alpha val="14000"/>
          </a:srgbClr>
        </a:solidFill>
        <a:ln>
          <a:noFill/>
        </a:ln>
      </dgm:spPr>
      <dgm:t>
        <a:bodyPr/>
        <a:lstStyle/>
        <a:p>
          <a:endParaRPr lang="fr-CA" dirty="0"/>
        </a:p>
      </dgm:t>
    </dgm:pt>
    <dgm:pt modelId="{DA3FBDD5-3DB4-8E47-85A4-E8F7CA7BA685}" type="parTrans" cxnId="{7DEA6EE8-4A2A-7F44-A72B-67504D330B4F}">
      <dgm:prSet/>
      <dgm:spPr/>
      <dgm:t>
        <a:bodyPr/>
        <a:lstStyle/>
        <a:p>
          <a:endParaRPr lang="fr-CA"/>
        </a:p>
      </dgm:t>
    </dgm:pt>
    <dgm:pt modelId="{E7DCB070-14F6-704B-AC71-3E8570242ACA}" type="sibTrans" cxnId="{7DEA6EE8-4A2A-7F44-A72B-67504D330B4F}">
      <dgm:prSet/>
      <dgm:spPr/>
      <dgm:t>
        <a:bodyPr/>
        <a:lstStyle/>
        <a:p>
          <a:endParaRPr lang="fr-CA"/>
        </a:p>
      </dgm:t>
    </dgm:pt>
    <dgm:pt modelId="{604D0DB0-B559-7C41-9A4E-D14578583748}">
      <dgm:prSet phldrT="[Texte]"/>
      <dgm:spPr>
        <a:solidFill>
          <a:srgbClr val="4DAAC6">
            <a:alpha val="16586"/>
          </a:srgbClr>
        </a:solidFill>
        <a:ln>
          <a:noFill/>
        </a:ln>
      </dgm:spPr>
      <dgm:t>
        <a:bodyPr/>
        <a:lstStyle/>
        <a:p>
          <a:endParaRPr lang="fr-CA" dirty="0"/>
        </a:p>
      </dgm:t>
    </dgm:pt>
    <dgm:pt modelId="{81FDA347-16AA-1B41-96BF-26E16832E758}" type="parTrans" cxnId="{CD3697E5-E7C1-C846-968F-9E595D23C4B2}">
      <dgm:prSet/>
      <dgm:spPr/>
      <dgm:t>
        <a:bodyPr/>
        <a:lstStyle/>
        <a:p>
          <a:endParaRPr lang="fr-CA"/>
        </a:p>
      </dgm:t>
    </dgm:pt>
    <dgm:pt modelId="{5546EEB7-28F5-0140-BE80-6E4BBEF3E5FF}" type="sibTrans" cxnId="{CD3697E5-E7C1-C846-968F-9E595D23C4B2}">
      <dgm:prSet/>
      <dgm:spPr/>
      <dgm:t>
        <a:bodyPr/>
        <a:lstStyle/>
        <a:p>
          <a:endParaRPr lang="fr-CA"/>
        </a:p>
      </dgm:t>
    </dgm:pt>
    <dgm:pt modelId="{14BF02E5-8A78-0E4C-A2AF-801BDE975342}" type="pres">
      <dgm:prSet presAssocID="{3B931D10-32C2-9344-B415-A30EFA05B832}" presName="compositeShape" presStyleCnt="0">
        <dgm:presLayoutVars>
          <dgm:chMax val="7"/>
          <dgm:dir/>
          <dgm:resizeHandles val="exact"/>
        </dgm:presLayoutVars>
      </dgm:prSet>
      <dgm:spPr/>
    </dgm:pt>
    <dgm:pt modelId="{10168409-14B5-B84D-B82F-1F635E628A7C}" type="pres">
      <dgm:prSet presAssocID="{30ED82DB-6C9B-4C44-871E-12903701E239}" presName="circ1" presStyleLbl="vennNode1" presStyleIdx="0" presStyleCnt="3" custScaleX="152293" custScaleY="144659" custLinFactNeighborX="2745" custLinFactNeighborY="35355"/>
      <dgm:spPr/>
    </dgm:pt>
    <dgm:pt modelId="{29A3C02C-1442-E44A-8535-64311B957FFE}" type="pres">
      <dgm:prSet presAssocID="{30ED82DB-6C9B-4C44-871E-12903701E239}" presName="circ1Tx" presStyleLbl="revTx" presStyleIdx="0" presStyleCnt="0">
        <dgm:presLayoutVars>
          <dgm:chMax val="0"/>
          <dgm:chPref val="0"/>
          <dgm:bulletEnabled val="1"/>
        </dgm:presLayoutVars>
      </dgm:prSet>
      <dgm:spPr/>
    </dgm:pt>
    <dgm:pt modelId="{7B863929-6102-374A-AB91-CC365AB9E1A1}" type="pres">
      <dgm:prSet presAssocID="{2713107E-D08E-2C43-9688-32FB1DBF50B4}" presName="circ2" presStyleLbl="vennNode1" presStyleIdx="1" presStyleCnt="3" custScaleX="218780" custScaleY="114385" custLinFactNeighborX="-1394" custLinFactNeighborY="-13158"/>
      <dgm:spPr/>
    </dgm:pt>
    <dgm:pt modelId="{972D122A-E03B-C746-89A2-E81FC6E9C7CD}" type="pres">
      <dgm:prSet presAssocID="{2713107E-D08E-2C43-9688-32FB1DBF50B4}" presName="circ2Tx" presStyleLbl="revTx" presStyleIdx="0" presStyleCnt="0">
        <dgm:presLayoutVars>
          <dgm:chMax val="0"/>
          <dgm:chPref val="0"/>
          <dgm:bulletEnabled val="1"/>
        </dgm:presLayoutVars>
      </dgm:prSet>
      <dgm:spPr/>
    </dgm:pt>
    <dgm:pt modelId="{F40C1A0E-8167-DA4A-A565-FE6239130D71}" type="pres">
      <dgm:prSet presAssocID="{604D0DB0-B559-7C41-9A4E-D14578583748}" presName="circ3" presStyleLbl="vennNode1" presStyleIdx="2" presStyleCnt="3" custScaleX="213543" custScaleY="113045" custLinFactNeighborX="5670" custLinFactNeighborY="-10115"/>
      <dgm:spPr/>
    </dgm:pt>
    <dgm:pt modelId="{9980E723-99B7-AE43-88ED-4A9C26F6E50C}" type="pres">
      <dgm:prSet presAssocID="{604D0DB0-B559-7C41-9A4E-D14578583748}" presName="circ3Tx" presStyleLbl="revTx" presStyleIdx="0" presStyleCnt="0">
        <dgm:presLayoutVars>
          <dgm:chMax val="0"/>
          <dgm:chPref val="0"/>
          <dgm:bulletEnabled val="1"/>
        </dgm:presLayoutVars>
      </dgm:prSet>
      <dgm:spPr/>
    </dgm:pt>
  </dgm:ptLst>
  <dgm:cxnLst>
    <dgm:cxn modelId="{A9AC0A2A-4F23-9441-AF4A-C47376009B24}" type="presOf" srcId="{604D0DB0-B559-7C41-9A4E-D14578583748}" destId="{9980E723-99B7-AE43-88ED-4A9C26F6E50C}" srcOrd="1" destOrd="0" presId="urn:microsoft.com/office/officeart/2005/8/layout/venn1"/>
    <dgm:cxn modelId="{B487C32F-B7ED-D346-B288-11572099F0AE}" type="presOf" srcId="{604D0DB0-B559-7C41-9A4E-D14578583748}" destId="{F40C1A0E-8167-DA4A-A565-FE6239130D71}" srcOrd="0" destOrd="0" presId="urn:microsoft.com/office/officeart/2005/8/layout/venn1"/>
    <dgm:cxn modelId="{358DB974-B8F5-5B4B-812F-41DB93509967}" srcId="{3B931D10-32C2-9344-B415-A30EFA05B832}" destId="{30ED82DB-6C9B-4C44-871E-12903701E239}" srcOrd="0" destOrd="0" parTransId="{977B5B2A-8996-9B45-878B-3A645A898394}" sibTransId="{2001A4BA-1A49-7A43-B2EE-F7B3A7CDEED5}"/>
    <dgm:cxn modelId="{526DD58E-C732-EB4C-958E-B7CC74C61180}" type="presOf" srcId="{2713107E-D08E-2C43-9688-32FB1DBF50B4}" destId="{972D122A-E03B-C746-89A2-E81FC6E9C7CD}" srcOrd="1" destOrd="0" presId="urn:microsoft.com/office/officeart/2005/8/layout/venn1"/>
    <dgm:cxn modelId="{F87DAAA5-7D13-6B43-96C0-8DA1EAD4B37D}" type="presOf" srcId="{3B931D10-32C2-9344-B415-A30EFA05B832}" destId="{14BF02E5-8A78-0E4C-A2AF-801BDE975342}" srcOrd="0" destOrd="0" presId="urn:microsoft.com/office/officeart/2005/8/layout/venn1"/>
    <dgm:cxn modelId="{093411A7-4A78-334E-B916-3BB9487FAAB3}" type="presOf" srcId="{30ED82DB-6C9B-4C44-871E-12903701E239}" destId="{10168409-14B5-B84D-B82F-1F635E628A7C}" srcOrd="0" destOrd="0" presId="urn:microsoft.com/office/officeart/2005/8/layout/venn1"/>
    <dgm:cxn modelId="{8562FFB1-602A-6C41-92BF-DA194BAC6DB6}" type="presOf" srcId="{2713107E-D08E-2C43-9688-32FB1DBF50B4}" destId="{7B863929-6102-374A-AB91-CC365AB9E1A1}" srcOrd="0" destOrd="0" presId="urn:microsoft.com/office/officeart/2005/8/layout/venn1"/>
    <dgm:cxn modelId="{189679E1-8C14-D84B-995A-A0D59499B0ED}" type="presOf" srcId="{30ED82DB-6C9B-4C44-871E-12903701E239}" destId="{29A3C02C-1442-E44A-8535-64311B957FFE}" srcOrd="1" destOrd="0" presId="urn:microsoft.com/office/officeart/2005/8/layout/venn1"/>
    <dgm:cxn modelId="{CD3697E5-E7C1-C846-968F-9E595D23C4B2}" srcId="{3B931D10-32C2-9344-B415-A30EFA05B832}" destId="{604D0DB0-B559-7C41-9A4E-D14578583748}" srcOrd="2" destOrd="0" parTransId="{81FDA347-16AA-1B41-96BF-26E16832E758}" sibTransId="{5546EEB7-28F5-0140-BE80-6E4BBEF3E5FF}"/>
    <dgm:cxn modelId="{7DEA6EE8-4A2A-7F44-A72B-67504D330B4F}" srcId="{3B931D10-32C2-9344-B415-A30EFA05B832}" destId="{2713107E-D08E-2C43-9688-32FB1DBF50B4}" srcOrd="1" destOrd="0" parTransId="{DA3FBDD5-3DB4-8E47-85A4-E8F7CA7BA685}" sibTransId="{E7DCB070-14F6-704B-AC71-3E8570242ACA}"/>
    <dgm:cxn modelId="{14C2B29C-707A-9E42-ACB5-ED1B3128D766}" type="presParOf" srcId="{14BF02E5-8A78-0E4C-A2AF-801BDE975342}" destId="{10168409-14B5-B84D-B82F-1F635E628A7C}" srcOrd="0" destOrd="0" presId="urn:microsoft.com/office/officeart/2005/8/layout/venn1"/>
    <dgm:cxn modelId="{3F7FA3C9-0E71-124C-9B0C-9D7F2D8510B9}" type="presParOf" srcId="{14BF02E5-8A78-0E4C-A2AF-801BDE975342}" destId="{29A3C02C-1442-E44A-8535-64311B957FFE}" srcOrd="1" destOrd="0" presId="urn:microsoft.com/office/officeart/2005/8/layout/venn1"/>
    <dgm:cxn modelId="{DFB8629B-6E4C-8E45-9443-DE6A48B75309}" type="presParOf" srcId="{14BF02E5-8A78-0E4C-A2AF-801BDE975342}" destId="{7B863929-6102-374A-AB91-CC365AB9E1A1}" srcOrd="2" destOrd="0" presId="urn:microsoft.com/office/officeart/2005/8/layout/venn1"/>
    <dgm:cxn modelId="{3E73AFAD-653A-EE46-8A2F-93F3ECA8E14E}" type="presParOf" srcId="{14BF02E5-8A78-0E4C-A2AF-801BDE975342}" destId="{972D122A-E03B-C746-89A2-E81FC6E9C7CD}" srcOrd="3" destOrd="0" presId="urn:microsoft.com/office/officeart/2005/8/layout/venn1"/>
    <dgm:cxn modelId="{8EB93B5E-FDC8-8F48-89A5-9F1B8663648E}" type="presParOf" srcId="{14BF02E5-8A78-0E4C-A2AF-801BDE975342}" destId="{F40C1A0E-8167-DA4A-A565-FE6239130D71}" srcOrd="4" destOrd="0" presId="urn:microsoft.com/office/officeart/2005/8/layout/venn1"/>
    <dgm:cxn modelId="{FF9F8D84-26B3-E449-AEBB-09721C431D2A}" type="presParOf" srcId="{14BF02E5-8A78-0E4C-A2AF-801BDE975342}" destId="{9980E723-99B7-AE43-88ED-4A9C26F6E50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68409-14B5-B84D-B82F-1F635E628A7C}">
      <dsp:nvSpPr>
        <dsp:cNvPr id="0" name=""/>
        <dsp:cNvSpPr/>
      </dsp:nvSpPr>
      <dsp:spPr>
        <a:xfrm>
          <a:off x="3594371" y="743865"/>
          <a:ext cx="5147544" cy="4889512"/>
        </a:xfrm>
        <a:prstGeom prst="ellipse">
          <a:avLst/>
        </a:prstGeom>
        <a:solidFill>
          <a:srgbClr val="4DAAC6">
            <a:alpha val="24845"/>
          </a:srgbClr>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fr-CA" sz="6500" kern="1200" dirty="0"/>
        </a:p>
      </dsp:txBody>
      <dsp:txXfrm>
        <a:off x="4280710" y="1599529"/>
        <a:ext cx="3774865" cy="2200280"/>
      </dsp:txXfrm>
    </dsp:sp>
    <dsp:sp modelId="{7B863929-6102-374A-AB91-CC365AB9E1A1}">
      <dsp:nvSpPr>
        <dsp:cNvPr id="0" name=""/>
        <dsp:cNvSpPr/>
      </dsp:nvSpPr>
      <dsp:spPr>
        <a:xfrm>
          <a:off x="3550458" y="1750898"/>
          <a:ext cx="7394822" cy="3866243"/>
        </a:xfrm>
        <a:prstGeom prst="ellipse">
          <a:avLst/>
        </a:prstGeom>
        <a:solidFill>
          <a:srgbClr val="4DAAC6">
            <a:alpha val="1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fr-CA" sz="6500" kern="1200" dirty="0"/>
        </a:p>
      </dsp:txBody>
      <dsp:txXfrm>
        <a:off x="5812042" y="2749678"/>
        <a:ext cx="4436893" cy="2126434"/>
      </dsp:txXfrm>
    </dsp:sp>
    <dsp:sp modelId="{F40C1A0E-8167-DA4A-A565-FE6239130D71}">
      <dsp:nvSpPr>
        <dsp:cNvPr id="0" name=""/>
        <dsp:cNvSpPr/>
      </dsp:nvSpPr>
      <dsp:spPr>
        <a:xfrm>
          <a:off x="1438477" y="1876399"/>
          <a:ext cx="7217810" cy="3820951"/>
        </a:xfrm>
        <a:prstGeom prst="ellipse">
          <a:avLst/>
        </a:prstGeom>
        <a:solidFill>
          <a:srgbClr val="4DAAC6">
            <a:alpha val="16586"/>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fr-CA" sz="6500" kern="1200" dirty="0"/>
        </a:p>
      </dsp:txBody>
      <dsp:txXfrm>
        <a:off x="2118154" y="2863478"/>
        <a:ext cx="4330686" cy="21015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18:39:00.602"/>
    </inkml:context>
    <inkml:brush xml:id="br0">
      <inkml:brushProperty name="width" value="0.1" units="cm"/>
      <inkml:brushProperty name="height" value="0.1" units="cm"/>
      <inkml:brushProperty name="color" value="#FFFFFF"/>
    </inkml:brush>
  </inkml:definitions>
  <inkml:trace contextRef="#ctx0" brushRef="#br0">1 871 24575,'14'9'0,"-1"-1"0,-5-1 0,-1 0 0,-1 0 0,0 2 0,0 0 0,0-2 0,-3-2 0,-1-3 0,0-1 0,2-5 0,-1 0 0,2-3 0,-2-1 0,0 0 0,0 1 0,0-1 0,0 2 0,-1 1 0,1 1 0,-1-1 0,0 1 0,1-1 0,-1-1 0,0 0 0,1 0 0,1-1 0,-1 1 0,1 0 0,-1 2 0,-1-1 0,-1 3 0,0-1 0,0 0 0,1 0 0,0 0 0,0-1 0,-1 2 0,1 0 0,-1 0 0,0-1 0,1 0 0,1-1 0,0 0 0,0-1 0,1 1 0,0-2 0,1 0 0,-1 0 0,1-1 0,-1 1 0,0 1 0,-2 0 0,1 0 0,-1 2 0,1-2 0,-1 1 0,1-1 0,0 1 0,-1 0 0,0 1 0,0 0 0,0 0 0,-1 1 0,1-1 0,0-1 0,0 0 0,1 0 0,-1 1 0,0-1 0,1 1 0,0-1 0,0 0 0,0 0 0,0 1 0,-1 0 0,0 0 0,0 0 0,0 1 0,-1-1 0,1 0 0,-1 0 0,1 0 0,0 0 0,0 0 0,0 0 0,0 0 0,0-1 0,1 0 0,-1 0 0,1 0 0,-2 1 0,1-1 0,-1 2 0,0-1 0,1 1 0,-1 0 0,0-1 0,0 0 0,1 1 0,-1-1 0,1 0 0,-1 1 0,1 0 0,-1 0 0,1-2 0,0 2 0,0-1 0,-1 1 0,0-1 0,0 1 0,0-1 0,0 0 0,0 1 0,1-1 0,-1 0 0,1-1 0,-1 1 0,1-1 0,-1 1 0,1 0 0,1-1 0,-1 1 0,-1-1 0,0 1 0,0 1 0,0-1 0,0 1 0,0-1 0,0 0 0,0-1 0,0 2 0,1 0 0,-1-1 0,0 0 0,1 1 0,-1-1 0,0 0 0,-1 1 0,2-1 0,-1 1 0,0-1 0,0 1 0,1-1 0,-2 1 0,1-1 0,0 0 0,0 1 0,0-1 0,0 1 0,0-1 0,0 1 0,1-1 0,-1 1 0,1-1 0,-1 1 0,0-1 0,0 0 0,1 1 0,-1 0 0,0-1 0,0 1 0,0 0 0,0-1 0,0 1 0,0 0 0,1-1 0,-1 1 0,1-1 0,-1 2 0,0-3 0,0 2 0,0-1 0,0 1 0,0-1 0,-1 0 0,1 0 0,0 1 0,0-1 0,0 1 0,0-1 0,0 1 0,0-1 0,1 1 0,-1 0 0,0 0 0,0 0 0,0-1 0,0 0 0,0 0 0,0 0 0,0 1 0,0-1 0,1 1 0,-1 0 0,1-2 0,-1 2 0,0-1 0,0 0 0,0 0 0,0 1 0,0-1 0,-1 1 0,2-1 0,-1 1 0,0-1 0,0 1 0,0-1 0,1 1 0,-1 0 0,-1-1 0,1 1 0,0-2 0,0 2 0,1-1 0,-1 0 0,0 0 0,0 0 0,0 1 0,1-1 0,-1 1 0,1 0 0,-1 0 0,1-1 0,0 0 0,-1-1 0,1 0 0,-1 1 0,0 1 0,1-1 0,-1 1 0,0 0 0,1-1 0,-1 0 0,1 0 0,0-1 0,1 1 0,-1 0 0,0-1 0,-1 1 0,1-1 0,1 0 0,0 0 0,-1 1 0,1-1 0,-1 1 0,1-1 0,-1 1 0,0-1 0,0 1 0,1 0 0,-1-1 0,0 1 0,0 1 0,-1-1 0,0 0 0,0 0 0,0 0 0,1 0 0,-1 0 0,1 0 0,-1 0 0,0 0 0,-1-1 0,1 2 0,-1-1 0,0 0 0,0 0 0,0 0 0,0-1 0,0 2 0,1-1 0,-1 1 0,1-2 0,0 2 0,0-1 0,0 0 0,-1 1 0,1-1 0,0 0 0,0 1 0,1-1 0,-1 1 0,0-1 0,0 0 0,1-1 0,0-1 0,0 0 0,1-1 0,-1 0 0,0 0 0,0 1 0,0 0 0,-1 2 0,1 0 0,-2 0 0,1 0 0,0 0 0,0 0 0,-1 0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18:39:04.290"/>
    </inkml:context>
    <inkml:brush xml:id="br0">
      <inkml:brushProperty name="width" value="0.1" units="cm"/>
      <inkml:brushProperty name="height" value="0.1" units="cm"/>
      <inkml:brushProperty name="color" value="#FFFFFF"/>
    </inkml:brush>
  </inkml:definitions>
  <inkml:trace contextRef="#ctx0" brushRef="#br0">0 678 24575,'5'-14'0,"0"0"0,2 2 0,0-1 0,1 0 0,-2 1 0,1 0 0,0-1 0,1 0 0,-1 0 0,0 1 0,-1 2 0,-1-1 0,0 1 0,1-1 0,0 0 0,-1 0 0,0 1 0,0 0 0,0 1 0,0-2 0,0 1 0,1-2 0,-1-1 0,1 1 0,-2 0 0,1 2 0,-2 1 0,0 0 0,-1 2 0,0-1 0,1-1 0,0-2 0,1-2 0,-1-2 0,1-1 0,-1 0 0,1-1 0,-1 2 0,-1 1 0,0 1 0,-1 1 0,-1 1 0,1 2 0,0 2 0,-1 4 0,0 1 0,0-1 0,-11 8 0,1 0 0,-11 11 0,4 0 0,1 4 0,1-1 0,5-3 0,3-4 0,2-4 0,2-2 0,0-1 0,-1-1 0,1 1 0,-1 0 0,1-1 0,1-2 0,3-15 0,1 2 0,1-15 0,0 5 0,-2-1 0,0 0 0,-1 2 0,1 0 0,0 0 0,0 1 0,-1 0 0,0 3 0,0 3 0,0 2 0,0 2 0,-1 2 0,0 1 0,-1 1 0,1 0 0,-1 1 0,0 2 0,0 1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18:39:07.937"/>
    </inkml:context>
    <inkml:brush xml:id="br0">
      <inkml:brushProperty name="width" value="0.1" units="cm"/>
      <inkml:brushProperty name="height" value="0.1" units="cm"/>
      <inkml:brushProperty name="color" value="#FFFFFF"/>
    </inkml:brush>
  </inkml:definitions>
  <inkml:trace contextRef="#ctx0" brushRef="#br0">0 352 24575,'10'9'0,"0"-1"0,1-3 0,-2 0 0,-1-1 0,-2 0 0,-2-2 0,-1 0 0,0 0 0,0-1 0,0 1 0,0-1 0,1 1 0,1 0 0,2 1 0,1 0 0,1 0 0,2 1 0,3 1 0,-1-2 0,1 0 0,-3-1 0,-1-1 0,0 1 0,-1 0 0,-2-1 0,-2 0 0,-3-1 0,1 0 0,-1 0 0,2 0 0,0 0 0,0-2 0,0 0 0,0-2 0,0-1 0,-1-1 0,-1 0 0,0 0 0,-2 1 0,0 1 0,0 0 0,-1 2 0,1-1 0,-1 1 0,1-2 0,-1-1 0,1-1 0,1 2 0,-1-1 0,0 2 0,1-2 0,0 0 0,0-1 0,0 1 0,0 0 0,0 1 0,1-2 0,0 0 0,1-2 0,-1 0 0,0 1 0,0 0 0,0-1 0,0 0 0,0-2 0,0 0 0,-1 1 0,1 0 0,0 0 0,0 0 0,0-1 0,-1 1 0,0 1 0,0 1 0,-1 0 0,0 2 0,1 0 0,-1 1 0,1 0 0,0-2 0,0-1 0,0 1 0,1-1 0,-1 1 0,0-2 0,1 0 0,1-3 0,-1 0 0,1 1 0,0-1 0,-1 2 0,0 0 0,1 1 0,-1 1 0,0 0 0,0 1 0,-1 2 0,0 1 0,-1 1 0,-1-1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DCC3E3-936B-BD46-9DAF-50A33C07CC76}" type="datetimeFigureOut">
              <a:rPr lang="fr-FR" smtClean="0"/>
              <a:t>26/10/2023</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13F33-1856-6F44-8126-707D07A31C40}" type="slidenum">
              <a:rPr lang="fr-FR" smtClean="0"/>
              <a:t>‹n°›</a:t>
            </a:fld>
            <a:endParaRPr lang="fr-FR"/>
          </a:p>
        </p:txBody>
      </p:sp>
    </p:spTree>
    <p:extLst>
      <p:ext uri="{BB962C8B-B14F-4D97-AF65-F5344CB8AC3E}">
        <p14:creationId xmlns:p14="http://schemas.microsoft.com/office/powerpoint/2010/main" val="2344917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sciencedirect.com/science/article/pii/S0742051X16303845#bib13" TargetMode="External"/><Relationship Id="rId13" Type="http://schemas.openxmlformats.org/officeDocument/2006/relationships/hyperlink" Target="https://www.sciencedirect.com/science/article/pii/S0742051X16303845#bib71" TargetMode="External"/><Relationship Id="rId3" Type="http://schemas.openxmlformats.org/officeDocument/2006/relationships/hyperlink" Target="https://www.researchgate.net/publication/315925370_Teachers'_Mental_Health_and_Perceptions_of_School_Climate_Across_the_Transition_from_Training_to_Teaching" TargetMode="External"/><Relationship Id="rId7" Type="http://schemas.openxmlformats.org/officeDocument/2006/relationships/hyperlink" Target="https://www.sciencedirect.com/science/article/pii/S0742051X16303845#bib69" TargetMode="External"/><Relationship Id="rId12" Type="http://schemas.openxmlformats.org/officeDocument/2006/relationships/hyperlink" Target="https://www.sciencedirect.com/science/article/pii/S0742051X16303845#bib34"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ciencedirect.com/science/article/pii/S0742051X16303845#bib63" TargetMode="External"/><Relationship Id="rId11" Type="http://schemas.openxmlformats.org/officeDocument/2006/relationships/hyperlink" Target="https://www.sciencedirect.com/science/article/pii/S0742051X16303845#bib18" TargetMode="External"/><Relationship Id="rId5" Type="http://schemas.openxmlformats.org/officeDocument/2006/relationships/hyperlink" Target="https://www.sciencedirect.com/science/article/pii/S0742051X16303845#bib70" TargetMode="External"/><Relationship Id="rId10" Type="http://schemas.openxmlformats.org/officeDocument/2006/relationships/hyperlink" Target="https://www.sciencedirect.com/science/article/pii/S0742051X16303845#bib50" TargetMode="External"/><Relationship Id="rId4" Type="http://schemas.openxmlformats.org/officeDocument/2006/relationships/hyperlink" Target="https://www.sciencedirect.com/science/article/pii/S0742051X16303845#bib12" TargetMode="External"/><Relationship Id="rId9" Type="http://schemas.openxmlformats.org/officeDocument/2006/relationships/hyperlink" Target="https://www.sciencedirect.com/science/article/pii/S0742051X16303845#bib28" TargetMode="External"/><Relationship Id="rId14" Type="http://schemas.openxmlformats.org/officeDocument/2006/relationships/hyperlink" Target="https://www.sciencedirect.com/science/article/pii/S0742051X16303845#bib76"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sciencedirect.com/science/article/pii/S0742051X16303845#bib13" TargetMode="External"/><Relationship Id="rId13" Type="http://schemas.openxmlformats.org/officeDocument/2006/relationships/hyperlink" Target="https://www.sciencedirect.com/science/article/pii/S0742051X16303845#bib71" TargetMode="External"/><Relationship Id="rId3" Type="http://schemas.openxmlformats.org/officeDocument/2006/relationships/hyperlink" Target="https://www.researchgate.net/publication/315925370_Teachers'_Mental_Health_and_Perceptions_of_School_Climate_Across_the_Transition_from_Training_to_Teaching" TargetMode="External"/><Relationship Id="rId7" Type="http://schemas.openxmlformats.org/officeDocument/2006/relationships/hyperlink" Target="https://www.sciencedirect.com/science/article/pii/S0742051X16303845#bib69" TargetMode="External"/><Relationship Id="rId12" Type="http://schemas.openxmlformats.org/officeDocument/2006/relationships/hyperlink" Target="https://www.sciencedirect.com/science/article/pii/S0742051X16303845#bib34"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ciencedirect.com/science/article/pii/S0742051X16303845#bib63" TargetMode="External"/><Relationship Id="rId11" Type="http://schemas.openxmlformats.org/officeDocument/2006/relationships/hyperlink" Target="https://www.sciencedirect.com/science/article/pii/S0742051X16303845#bib18" TargetMode="External"/><Relationship Id="rId5" Type="http://schemas.openxmlformats.org/officeDocument/2006/relationships/hyperlink" Target="https://www.sciencedirect.com/science/article/pii/S0742051X16303845#bib70" TargetMode="External"/><Relationship Id="rId10" Type="http://schemas.openxmlformats.org/officeDocument/2006/relationships/hyperlink" Target="https://www.sciencedirect.com/science/article/pii/S0742051X16303845#bib50" TargetMode="External"/><Relationship Id="rId4" Type="http://schemas.openxmlformats.org/officeDocument/2006/relationships/hyperlink" Target="https://www.sciencedirect.com/science/article/pii/S0742051X16303845#bib12" TargetMode="External"/><Relationship Id="rId9" Type="http://schemas.openxmlformats.org/officeDocument/2006/relationships/hyperlink" Target="https://www.sciencedirect.com/science/article/pii/S0742051X16303845#bib28" TargetMode="External"/><Relationship Id="rId14" Type="http://schemas.openxmlformats.org/officeDocument/2006/relationships/hyperlink" Target="https://www.sciencedirect.com/science/article/pii/S0742051X16303845#bib7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70b4a79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70b4a790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 sur une base annuelle</a:t>
            </a:r>
            <a:endParaRPr dirty="0"/>
          </a:p>
        </p:txBody>
      </p:sp>
    </p:spTree>
    <p:extLst>
      <p:ext uri="{BB962C8B-B14F-4D97-AF65-F5344CB8AC3E}">
        <p14:creationId xmlns:p14="http://schemas.microsoft.com/office/powerpoint/2010/main" val="1473350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7800" indent="0">
              <a:buFontTx/>
              <a:buNone/>
              <a:tabLst/>
            </a:pPr>
            <a:r>
              <a:rPr lang="fr-CA" dirty="0"/>
              <a:t>/Ensemble d’habiletés permettant:</a:t>
            </a:r>
          </a:p>
          <a:p>
            <a:pPr marL="177800" indent="0">
              <a:buFontTx/>
              <a:buNone/>
              <a:tabLst/>
            </a:pPr>
            <a:endParaRPr lang="fr-CA" dirty="0"/>
          </a:p>
          <a:p>
            <a:pPr marL="177800" indent="0">
              <a:buFontTx/>
              <a:buNone/>
              <a:tabLst/>
            </a:pPr>
            <a:endParaRPr lang="fr-CA" dirty="0"/>
          </a:p>
          <a:p>
            <a:pPr marL="177800" indent="0">
              <a:buFontTx/>
              <a:buNone/>
              <a:tabLst/>
            </a:pPr>
            <a:endParaRPr lang="fr-CA" dirty="0"/>
          </a:p>
          <a:p>
            <a:pPr marL="177800" indent="0">
              <a:buFontTx/>
              <a:buNone/>
              <a:tabLst/>
            </a:pPr>
            <a:endParaRPr lang="fr-CA" dirty="0"/>
          </a:p>
          <a:p>
            <a:pPr marL="177800" indent="0">
              <a:buFontTx/>
              <a:buNone/>
              <a:tabLst/>
            </a:pPr>
            <a:endParaRPr lang="fr-CA" dirty="0"/>
          </a:p>
          <a:p>
            <a:pPr marL="177800" indent="0">
              <a:buFontTx/>
              <a:buNone/>
              <a:tabLst/>
            </a:pPr>
            <a:endParaRPr lang="fr-CA" dirty="0"/>
          </a:p>
          <a:p>
            <a:pPr marL="177800" indent="0">
              <a:buFontTx/>
              <a:buNone/>
              <a:tabLst/>
            </a:pPr>
            <a:r>
              <a:rPr lang="fr-CA" dirty="0"/>
              <a:t>Domaine du moi: </a:t>
            </a:r>
            <a:endParaRPr lang="fr-CA" sz="800" b="1" kern="1200" dirty="0">
              <a:solidFill>
                <a:srgbClr val="CB9903"/>
              </a:solidFill>
              <a:effectLst/>
              <a:latin typeface="+mn-lt"/>
              <a:ea typeface="+mn-ea"/>
              <a:cs typeface="+mn-cs"/>
            </a:endParaRPr>
          </a:p>
          <a:p>
            <a:pPr marL="177800" indent="0">
              <a:lnSpc>
                <a:spcPct val="90000"/>
              </a:lnSpc>
              <a:buFontTx/>
              <a:buNone/>
              <a:tabLst/>
            </a:pPr>
            <a:r>
              <a:rPr lang="fr-CA" sz="1200" b="1" kern="1200" dirty="0">
                <a:solidFill>
                  <a:srgbClr val="CB9903"/>
                </a:solidFill>
                <a:effectLst/>
                <a:latin typeface="+mn-lt"/>
                <a:ea typeface="+mn-ea"/>
                <a:cs typeface="+mn-cs"/>
              </a:rPr>
              <a:t>Ensemble d’habiletés qui permet à un individu de réfléchir sur qui il est (émotions, besoins, aspirations) et de s’autoréguler dans diverses </a:t>
            </a:r>
          </a:p>
          <a:p>
            <a:pPr marL="177800" indent="0">
              <a:lnSpc>
                <a:spcPct val="90000"/>
              </a:lnSpc>
              <a:buFontTx/>
              <a:buNone/>
              <a:tabLst/>
            </a:pPr>
            <a:r>
              <a:rPr lang="fr-CA" sz="1200" b="1" kern="1200" dirty="0">
                <a:solidFill>
                  <a:srgbClr val="CB9903"/>
                </a:solidFill>
                <a:effectLst/>
                <a:latin typeface="+mn-lt"/>
                <a:ea typeface="+mn-ea"/>
                <a:cs typeface="+mn-cs"/>
              </a:rPr>
              <a:t>situations pour atteindre ses buts personnels et sociaux. </a:t>
            </a:r>
            <a:endParaRPr lang="fr-CA" sz="1200" b="1" dirty="0">
              <a:solidFill>
                <a:srgbClr val="CB9903"/>
              </a:solidFill>
              <a:effectLst/>
              <a:latin typeface="Times New Roman" panose="02020603050405020304" pitchFamily="18" charset="0"/>
              <a:ea typeface="Times New Roman" panose="02020603050405020304" pitchFamily="18" charset="0"/>
            </a:endParaRPr>
          </a:p>
          <a:p>
            <a:endParaRPr lang="fr-CA" dirty="0"/>
          </a:p>
          <a:p>
            <a:r>
              <a:rPr lang="fr-CA" dirty="0"/>
              <a:t>Nous verrons par exemple comment la </a:t>
            </a:r>
            <a:r>
              <a:rPr lang="fr-CA" dirty="0" err="1"/>
              <a:t>littératie</a:t>
            </a:r>
            <a:r>
              <a:rPr lang="fr-CA" dirty="0"/>
              <a:t> </a:t>
            </a:r>
            <a:r>
              <a:rPr lang="fr-CA" dirty="0" err="1"/>
              <a:t>émottoinnelle</a:t>
            </a:r>
            <a:r>
              <a:rPr lang="fr-CA" dirty="0"/>
              <a:t> peut contribuer au bien-être des adultes et à leur bonne santé mentale. Comment , par exemple, par la gestion de ses émottions on peut faire diminuer son stress pour être plus à l’écoute des </a:t>
            </a:r>
            <a:r>
              <a:rPr lang="fr-CA" dirty="0" err="1"/>
              <a:t>besoiis</a:t>
            </a:r>
            <a:r>
              <a:rPr lang="fr-CA" dirty="0"/>
              <a:t> des enfants.</a:t>
            </a:r>
          </a:p>
          <a:p>
            <a:r>
              <a:rPr lang="fr-CA" dirty="0"/>
              <a:t>Dans le domaine du moi, nous </a:t>
            </a:r>
            <a:r>
              <a:rPr lang="fr-CA" dirty="0" err="1"/>
              <a:t>expérirmenterons</a:t>
            </a:r>
            <a:r>
              <a:rPr lang="fr-CA" dirty="0"/>
              <a:t> quelques leçons </a:t>
            </a:r>
            <a:r>
              <a:rPr lang="fr-CA" dirty="0" err="1"/>
              <a:t>adrressés</a:t>
            </a:r>
            <a:r>
              <a:rPr lang="fr-CA" dirty="0"/>
              <a:t> aux élèves </a:t>
            </a:r>
            <a:r>
              <a:rPr lang="fr-CA" dirty="0" err="1"/>
              <a:t>afiin</a:t>
            </a:r>
            <a:r>
              <a:rPr lang="fr-CA" dirty="0"/>
              <a:t> qu’ils développe un bon vocabulaire affectifs, qu’ils apprennent à </a:t>
            </a:r>
            <a:r>
              <a:rPr lang="fr-CA" dirty="0" err="1"/>
              <a:t>connexter</a:t>
            </a:r>
            <a:r>
              <a:rPr lang="fr-CA" dirty="0"/>
              <a:t> leurs sentiment à leurs </a:t>
            </a:r>
            <a:r>
              <a:rPr lang="fr-CA" dirty="0" err="1"/>
              <a:t>besoiiins</a:t>
            </a:r>
            <a:r>
              <a:rPr lang="fr-CA" dirty="0"/>
              <a:t>, ce qui </a:t>
            </a:r>
            <a:r>
              <a:rPr lang="fr-CA" dirty="0" err="1"/>
              <a:t>icorrespond</a:t>
            </a:r>
            <a:r>
              <a:rPr lang="fr-CA" dirty="0"/>
              <a:t> déjà à une forme d’</a:t>
            </a:r>
            <a:r>
              <a:rPr lang="fr-CA" dirty="0" err="1"/>
              <a:t>autorégulatiion</a:t>
            </a:r>
            <a:r>
              <a:rPr lang="fr-CA" dirty="0"/>
              <a:t> par le fait même. Nous explorerons par la suite d’autres stratégies d’enseignement </a:t>
            </a:r>
            <a:r>
              <a:rPr lang="fr-CA" dirty="0" err="1"/>
              <a:t>eet</a:t>
            </a:r>
            <a:r>
              <a:rPr lang="fr-CA" dirty="0"/>
              <a:t> de pratiques dans des situations de la vie </a:t>
            </a:r>
            <a:r>
              <a:rPr lang="fr-CA" dirty="0" err="1"/>
              <a:t>quotiidienne</a:t>
            </a:r>
            <a:r>
              <a:rPr lang="fr-CA" dirty="0"/>
              <a:t>.</a:t>
            </a:r>
          </a:p>
          <a:p>
            <a:endParaRPr lang="fr-CA" dirty="0"/>
          </a:p>
          <a:p>
            <a:r>
              <a:rPr lang="fr-CA" dirty="0"/>
              <a:t>Dans le </a:t>
            </a:r>
            <a:r>
              <a:rPr lang="fr-CA" dirty="0" err="1"/>
              <a:t>domainie</a:t>
            </a:r>
            <a:r>
              <a:rPr lang="fr-CA" dirty="0"/>
              <a:t> du to, c’est la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00A4C4"/>
                </a:solidFill>
                <a:effectLst/>
                <a:latin typeface="+mn-lt"/>
              </a:rPr>
              <a:t>Ensemble d’habiletés qui permet à l’individu d’être sensible au vécu des autres (émotions, besoins, opinions, etc.), de faire preuve d’ouverture face à la diversité humaine et de développer et maintenir des relations saines et enrichissantes avec diverses personnes ou groupes</a:t>
            </a:r>
            <a:r>
              <a:rPr lang="fr-CA" sz="1800" b="1" dirty="0">
                <a:solidFill>
                  <a:srgbClr val="00A4C4"/>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1" dirty="0">
              <a:solidFill>
                <a:srgbClr val="00A4C4"/>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1" dirty="0">
                <a:solidFill>
                  <a:srgbClr val="00A4C4"/>
                </a:solidFill>
                <a:effectLst/>
                <a:latin typeface="+mn-lt"/>
                <a:ea typeface="Times New Roman" panose="02020603050405020304" pitchFamily="18" charset="0"/>
              </a:rPr>
              <a:t>Nous reviendrons plus précisément sur des techniques de </a:t>
            </a:r>
            <a:r>
              <a:rPr lang="fr-CA" sz="1800" b="1" dirty="0" err="1">
                <a:solidFill>
                  <a:srgbClr val="00A4C4"/>
                </a:solidFill>
                <a:effectLst/>
                <a:latin typeface="+mn-lt"/>
                <a:ea typeface="Times New Roman" panose="02020603050405020304" pitchFamily="18" charset="0"/>
              </a:rPr>
              <a:t>communicatoiin</a:t>
            </a:r>
            <a:r>
              <a:rPr lang="fr-CA" sz="1800" b="1" dirty="0">
                <a:solidFill>
                  <a:srgbClr val="00A4C4"/>
                </a:solidFill>
                <a:effectLst/>
                <a:latin typeface="+mn-lt"/>
                <a:ea typeface="Times New Roman" panose="02020603050405020304" pitchFamily="18" charset="0"/>
              </a:rPr>
              <a:t> efficaces, la formulation de messages clairs, de </a:t>
            </a:r>
            <a:r>
              <a:rPr lang="fr-CA" sz="1800" b="1" dirty="0" err="1">
                <a:solidFill>
                  <a:srgbClr val="00A4C4"/>
                </a:solidFill>
                <a:effectLst/>
                <a:latin typeface="+mn-lt"/>
                <a:ea typeface="Times New Roman" panose="02020603050405020304" pitchFamily="18" charset="0"/>
              </a:rPr>
              <a:t>résoluttoin</a:t>
            </a:r>
            <a:r>
              <a:rPr lang="fr-CA" sz="1800" b="1" dirty="0">
                <a:solidFill>
                  <a:srgbClr val="00A4C4"/>
                </a:solidFill>
                <a:effectLst/>
                <a:latin typeface="+mn-lt"/>
                <a:ea typeface="Times New Roman" panose="02020603050405020304" pitchFamily="18" charset="0"/>
              </a:rPr>
              <a:t> de </a:t>
            </a:r>
            <a:r>
              <a:rPr lang="fr-CA" sz="1800" b="1" dirty="0" err="1">
                <a:solidFill>
                  <a:srgbClr val="00A4C4"/>
                </a:solidFill>
                <a:effectLst/>
                <a:latin typeface="+mn-lt"/>
                <a:ea typeface="Times New Roman" panose="02020603050405020304" pitchFamily="18" charset="0"/>
              </a:rPr>
              <a:t>confitts</a:t>
            </a:r>
            <a:r>
              <a:rPr lang="fr-CA" sz="1800" b="1" dirty="0">
                <a:solidFill>
                  <a:srgbClr val="00A4C4"/>
                </a:solidFill>
                <a:effectLst/>
                <a:latin typeface="+mn-lt"/>
                <a:ea typeface="Times New Roman" panose="02020603050405020304" pitchFamily="18" charset="0"/>
              </a:rPr>
              <a:t>, enfin plusieurs stratégies pour </a:t>
            </a:r>
            <a:r>
              <a:rPr lang="fr-CA" sz="1800" b="1" dirty="0" err="1">
                <a:solidFill>
                  <a:srgbClr val="00A4C4"/>
                </a:solidFill>
                <a:effectLst/>
                <a:latin typeface="+mn-lt"/>
                <a:ea typeface="Times New Roman" panose="02020603050405020304" pitchFamily="18" charset="0"/>
              </a:rPr>
              <a:t>apprerndre</a:t>
            </a:r>
            <a:r>
              <a:rPr lang="fr-CA" sz="1800" b="1" dirty="0">
                <a:solidFill>
                  <a:srgbClr val="00A4C4"/>
                </a:solidFill>
                <a:effectLst/>
                <a:latin typeface="+mn-lt"/>
                <a:ea typeface="Times New Roman" panose="02020603050405020304" pitchFamily="18" charset="0"/>
              </a:rPr>
              <a:t> à communiquer efficacement que ce </a:t>
            </a:r>
            <a:r>
              <a:rPr lang="fr-CA" sz="1800" b="1" dirty="0" err="1">
                <a:solidFill>
                  <a:srgbClr val="00A4C4"/>
                </a:solidFill>
                <a:effectLst/>
                <a:latin typeface="+mn-lt"/>
                <a:ea typeface="Times New Roman" panose="02020603050405020304" pitchFamily="18" charset="0"/>
              </a:rPr>
              <a:t>soiitt</a:t>
            </a:r>
            <a:r>
              <a:rPr lang="fr-CA" sz="1800" b="1" dirty="0">
                <a:solidFill>
                  <a:srgbClr val="00A4C4"/>
                </a:solidFill>
                <a:effectLst/>
                <a:latin typeface="+mn-lt"/>
                <a:ea typeface="Times New Roman" panose="02020603050405020304" pitchFamily="18" charset="0"/>
              </a:rPr>
              <a:t> avec les élèves, entre élèves ou envers les </a:t>
            </a:r>
            <a:r>
              <a:rPr lang="fr-CA" sz="1800" b="1" dirty="0" err="1">
                <a:solidFill>
                  <a:srgbClr val="00A4C4"/>
                </a:solidFill>
                <a:effectLst/>
                <a:latin typeface="+mn-lt"/>
                <a:ea typeface="Times New Roman" panose="02020603050405020304" pitchFamily="18" charset="0"/>
              </a:rPr>
              <a:t>collèguues</a:t>
            </a:r>
            <a:r>
              <a:rPr lang="fr-CA" sz="1800" b="1" dirty="0">
                <a:solidFill>
                  <a:srgbClr val="00A4C4"/>
                </a:solidFill>
                <a:effectLst/>
                <a:latin typeface="+mn-lt"/>
                <a:ea typeface="Times New Roman" panose="02020603050405020304" pitchFamily="18" charset="0"/>
              </a:rPr>
              <a:t> ou les parents.</a:t>
            </a:r>
          </a:p>
          <a:p>
            <a:endParaRPr lang="fr-CA" dirty="0"/>
          </a:p>
          <a:p>
            <a:r>
              <a:rPr lang="fr-CA" dirty="0" err="1"/>
              <a:t>Domaiine</a:t>
            </a:r>
            <a:r>
              <a:rPr lang="fr-CA" dirty="0"/>
              <a:t> du NOUS: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00A426"/>
                </a:solidFill>
                <a:effectLst/>
                <a:latin typeface="+mn-lt"/>
              </a:rPr>
              <a:t>Nous passerons en revue un ensemble d’habiletés contribuant à la synergie entre l’individu et les composantes des systèmes dans lesquels il évolue (famille, école, classe, loisirs, travail, Internet, etc.). Le concept d'interdépendance rappelle que nos choix et nos actions peuvent avoir des répercussions positives ou négatives sur soi, les autres, mais aussi sur notre environnement. Climat </a:t>
            </a:r>
            <a:r>
              <a:rPr lang="fr-CA" sz="1200" b="1" dirty="0" err="1">
                <a:solidFill>
                  <a:srgbClr val="00A426"/>
                </a:solidFill>
                <a:effectLst/>
                <a:latin typeface="+mn-lt"/>
              </a:rPr>
              <a:t>tde</a:t>
            </a:r>
            <a:r>
              <a:rPr lang="fr-CA" sz="1200" b="1" dirty="0">
                <a:solidFill>
                  <a:srgbClr val="00A426"/>
                </a:solidFill>
                <a:effectLst/>
                <a:latin typeface="+mn-lt"/>
              </a:rPr>
              <a:t> classe et climat d’école que nous construisons </a:t>
            </a:r>
            <a:r>
              <a:rPr lang="fr-CA" sz="1200" b="1" dirty="0" err="1">
                <a:solidFill>
                  <a:srgbClr val="00A426"/>
                </a:solidFill>
                <a:effectLst/>
                <a:latin typeface="+mn-lt"/>
              </a:rPr>
              <a:t>eensemble</a:t>
            </a:r>
            <a:r>
              <a:rPr lang="fr-CA" sz="1200" b="1" dirty="0">
                <a:solidFill>
                  <a:srgbClr val="00A426"/>
                </a:solidFill>
                <a:effectLst/>
                <a:latin typeface="+mn-lt"/>
              </a:rPr>
              <a:t> à </a:t>
            </a:r>
            <a:r>
              <a:rPr lang="fr-CA" sz="1200" b="1" dirty="0" err="1">
                <a:solidFill>
                  <a:srgbClr val="00A426"/>
                </a:solidFill>
                <a:effectLst/>
                <a:latin typeface="+mn-lt"/>
              </a:rPr>
              <a:t>parttir</a:t>
            </a:r>
            <a:r>
              <a:rPr lang="fr-CA" sz="1200" b="1" dirty="0">
                <a:solidFill>
                  <a:srgbClr val="00A426"/>
                </a:solidFill>
                <a:effectLst/>
                <a:latin typeface="+mn-lt"/>
              </a:rPr>
              <a:t> de nos compétences acquises dans le </a:t>
            </a:r>
            <a:r>
              <a:rPr lang="fr-CA" sz="1200" b="1" dirty="0" err="1">
                <a:solidFill>
                  <a:srgbClr val="00A426"/>
                </a:solidFill>
                <a:effectLst/>
                <a:latin typeface="+mn-lt"/>
              </a:rPr>
              <a:t>domainie</a:t>
            </a:r>
            <a:r>
              <a:rPr lang="fr-CA" sz="1200" b="1" dirty="0">
                <a:solidFill>
                  <a:srgbClr val="00A426"/>
                </a:solidFill>
                <a:effectLst/>
                <a:latin typeface="+mn-lt"/>
              </a:rPr>
              <a:t> du moi et du </a:t>
            </a:r>
            <a:r>
              <a:rPr lang="fr-CA" sz="1200" b="1" dirty="0" err="1">
                <a:solidFill>
                  <a:srgbClr val="00A426"/>
                </a:solidFill>
                <a:effectLst/>
                <a:latin typeface="+mn-lt"/>
              </a:rPr>
              <a:t>ttoii</a:t>
            </a:r>
            <a:r>
              <a:rPr lang="fr-CA" sz="1200" b="1" dirty="0">
                <a:solidFill>
                  <a:srgbClr val="00A426"/>
                </a:solidFill>
                <a:effectLst/>
                <a:latin typeface="+mn-lt"/>
              </a:rPr>
              <a:t>.</a:t>
            </a:r>
          </a:p>
          <a:p>
            <a:endParaRPr lang="fr-CA" dirty="0"/>
          </a:p>
        </p:txBody>
      </p:sp>
      <p:sp>
        <p:nvSpPr>
          <p:cNvPr id="4" name="Espace réservé du numéro de diapositive 3"/>
          <p:cNvSpPr>
            <a:spLocks noGrp="1"/>
          </p:cNvSpPr>
          <p:nvPr>
            <p:ph type="sldNum" sz="quarter" idx="5"/>
          </p:nvPr>
        </p:nvSpPr>
        <p:spPr/>
        <p:txBody>
          <a:bodyPr/>
          <a:lstStyle/>
          <a:p>
            <a:fld id="{CDEEF8DB-90D9-CB45-9569-CFFE9DA3AAB9}" type="slidenum">
              <a:rPr lang="fr-FR" smtClean="0"/>
              <a:t>10</a:t>
            </a:fld>
            <a:endParaRPr lang="fr-FR"/>
          </a:p>
        </p:txBody>
      </p:sp>
    </p:spTree>
    <p:extLst>
      <p:ext uri="{BB962C8B-B14F-4D97-AF65-F5344CB8AC3E}">
        <p14:creationId xmlns:p14="http://schemas.microsoft.com/office/powerpoint/2010/main" val="166127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84150" indent="-184150">
              <a:lnSpc>
                <a:spcPct val="90000"/>
              </a:lnSpc>
              <a:buSzPct val="85000"/>
              <a:buFont typeface="Wingdings" pitchFamily="2" charset="2"/>
              <a:buChar char="§"/>
            </a:pPr>
            <a:r>
              <a:rPr lang="fr-CA" b="1" dirty="0">
                <a:solidFill>
                  <a:schemeClr val="bg1"/>
                </a:solidFill>
                <a:latin typeface="Source Sans Pro Light" panose="020B0403030403020204" pitchFamily="34" charset="0"/>
              </a:rPr>
              <a:t>Émotions: </a:t>
            </a:r>
          </a:p>
          <a:p>
            <a:pPr marL="184150" indent="-184150">
              <a:lnSpc>
                <a:spcPct val="90000"/>
              </a:lnSpc>
              <a:buSzPct val="85000"/>
              <a:buFont typeface="Wingdings" pitchFamily="2" charset="2"/>
              <a:buChar char="§"/>
            </a:pPr>
            <a:r>
              <a:rPr lang="fr-CA" b="1" dirty="0">
                <a:solidFill>
                  <a:schemeClr val="bg1"/>
                </a:solidFill>
                <a:latin typeface="Source Sans Pro Light" panose="020B0403030403020204" pitchFamily="34" charset="0"/>
              </a:rPr>
              <a:t>1. </a:t>
            </a:r>
            <a:r>
              <a:rPr lang="fr-CA" sz="1200" b="1" dirty="0">
                <a:latin typeface="Source Sans Pro Light" panose="020B0403030403020204" pitchFamily="34" charset="0"/>
                <a:ea typeface="Times New Roman" panose="02020603050405020304" pitchFamily="18" charset="0"/>
                <a:cs typeface="Times New Roman" panose="02020603050405020304" pitchFamily="18" charset="0"/>
              </a:rPr>
              <a:t>Elles influencent notre manière de réfléchir, de gérer nos relations et de prendre des décisions</a:t>
            </a:r>
          </a:p>
          <a:p>
            <a:pPr marL="184150" indent="-184150">
              <a:lnSpc>
                <a:spcPct val="90000"/>
              </a:lnSpc>
              <a:buSzPct val="85000"/>
              <a:buFont typeface="Wingdings" pitchFamily="2" charset="2"/>
              <a:buChar char="§"/>
            </a:pPr>
            <a:r>
              <a:rPr lang="fr-CA" sz="1200" b="1" dirty="0">
                <a:solidFill>
                  <a:schemeClr val="bg1"/>
                </a:solidFill>
                <a:latin typeface="Source Sans Pro Light" panose="020B0403030403020204" pitchFamily="34" charset="0"/>
                <a:cs typeface="Times New Roman" panose="02020603050405020304" pitchFamily="18" charset="0"/>
              </a:rPr>
              <a:t>2. </a:t>
            </a:r>
            <a:r>
              <a:rPr lang="fr-CA" b="1" dirty="0">
                <a:solidFill>
                  <a:schemeClr val="bg1"/>
                </a:solidFill>
                <a:latin typeface="Source Sans Pro Light" panose="020B0403030403020204" pitchFamily="34" charset="0"/>
              </a:rPr>
              <a:t>Dé</a:t>
            </a:r>
            <a:r>
              <a:rPr lang="fr-CA" sz="1200" b="1" dirty="0">
                <a:solidFill>
                  <a:schemeClr val="bg1"/>
                </a:solidFill>
                <a:latin typeface="Source Sans Pro Light" panose="020B0403030403020204" pitchFamily="34" charset="0"/>
              </a:rPr>
              <a:t>rangeantes et à bannir pour réussir à l’école ou dans la vie?…ou des leviers inestimables à canaliser pour y parvenir?</a:t>
            </a:r>
          </a:p>
          <a:p>
            <a:pPr marL="184150" indent="-184150">
              <a:lnSpc>
                <a:spcPct val="90000"/>
              </a:lnSpc>
              <a:buSzPct val="85000"/>
              <a:buFont typeface="Wingdings" pitchFamily="2" charset="2"/>
              <a:buChar char="§"/>
            </a:pPr>
            <a:r>
              <a:rPr lang="fr-CA" sz="1200" b="1" dirty="0">
                <a:solidFill>
                  <a:schemeClr val="bg1"/>
                </a:solidFill>
                <a:latin typeface="Source Sans Pro Light" panose="020B0403030403020204" pitchFamily="34" charset="0"/>
                <a:ea typeface="Times New Roman" panose="02020603050405020304" pitchFamily="18" charset="0"/>
                <a:cs typeface="Times New Roman" panose="02020603050405020304" pitchFamily="18" charset="0"/>
              </a:rPr>
              <a:t>3. Les aspects émotionnels et sociaux sont indissociables des actes d’apprendre ou d’enseigner?</a:t>
            </a:r>
          </a:p>
          <a:p>
            <a:pPr marL="184150" marR="0" lvl="0" indent="-184150" algn="l" defTabSz="914400" rtl="0" eaLnBrk="1" fontAlgn="auto" latinLnBrk="0" hangingPunct="1">
              <a:lnSpc>
                <a:spcPct val="90000"/>
              </a:lnSpc>
              <a:spcBef>
                <a:spcPts val="0"/>
              </a:spcBef>
              <a:spcAft>
                <a:spcPts val="0"/>
              </a:spcAft>
              <a:buClrTx/>
              <a:buSzPct val="85000"/>
              <a:buFont typeface="Wingdings" pitchFamily="2" charset="2"/>
              <a:buChar char="§"/>
              <a:tabLst/>
              <a:defRPr/>
            </a:pPr>
            <a:r>
              <a:rPr lang="fr-CA" sz="1200" b="1" dirty="0">
                <a:latin typeface="Source Sans Pro Light" panose="020B0403030403020204" pitchFamily="34" charset="0"/>
                <a:ea typeface="Times New Roman" panose="02020603050405020304" pitchFamily="18" charset="0"/>
                <a:cs typeface="Times New Roman" panose="02020603050405020304" pitchFamily="18" charset="0"/>
              </a:rPr>
              <a:t>4. Les compétences émotionnelles des enseignants sont liées à leur capacité à gérer/classe, à créer des liens et à s’adapter  aux situations et... les élèves doivent être disponibles aux apprentissages.</a:t>
            </a:r>
            <a:endParaRPr lang="fr-FR" dirty="0"/>
          </a:p>
          <a:p>
            <a:pPr marL="184150" indent="-184150">
              <a:lnSpc>
                <a:spcPct val="90000"/>
              </a:lnSpc>
              <a:buSzPct val="85000"/>
              <a:buFont typeface="Wingdings" pitchFamily="2" charset="2"/>
              <a:buChar char="§"/>
            </a:pPr>
            <a:endParaRPr lang="fr-CA" sz="1200" b="1" dirty="0">
              <a:solidFill>
                <a:schemeClr val="bg1"/>
              </a:solidFill>
              <a:latin typeface="Source Sans Pro Light" panose="020B0403030403020204" pitchFamily="34" charset="0"/>
              <a:ea typeface="Times New Roman" panose="02020603050405020304" pitchFamily="18" charset="0"/>
              <a:cs typeface="Times New Roman" panose="02020603050405020304" pitchFamily="18" charset="0"/>
            </a:endParaRPr>
          </a:p>
          <a:p>
            <a:pPr marL="184150" indent="-184150">
              <a:lnSpc>
                <a:spcPct val="90000"/>
              </a:lnSpc>
              <a:buSzPct val="85000"/>
              <a:buFont typeface="Wingdings" pitchFamily="2" charset="2"/>
              <a:buChar char="§"/>
            </a:pPr>
            <a:endParaRPr lang="fr-CA" sz="1200" b="1" dirty="0">
              <a:solidFill>
                <a:schemeClr val="bg1"/>
              </a:solidFill>
              <a:latin typeface="Source Sans Pro Light" panose="020B0403030403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47FD6F2F-DEAF-3241-ADEB-4E0D9A274CA6}" type="slidenum">
              <a:rPr lang="fr-FR" smtClean="0"/>
              <a:t>11</a:t>
            </a:fld>
            <a:endParaRPr lang="fr-FR"/>
          </a:p>
        </p:txBody>
      </p:sp>
    </p:spTree>
    <p:extLst>
      <p:ext uri="{BB962C8B-B14F-4D97-AF65-F5344CB8AC3E}">
        <p14:creationId xmlns:p14="http://schemas.microsoft.com/office/powerpoint/2010/main" val="125858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z="1200" b="0" i="0" kern="1200" dirty="0">
                <a:solidFill>
                  <a:schemeClr val="tx1"/>
                </a:solidFill>
                <a:effectLst/>
                <a:latin typeface="+mn-lt"/>
                <a:ea typeface="ＭＳ Ｐゴシック" charset="0"/>
                <a:cs typeface="ＭＳ Ｐゴシック" charset="0"/>
              </a:rPr>
              <a:t>La psychologie positive fait partie du courant du constructivisme selon lequel la réalité objective n'est pas atteignable</a:t>
            </a:r>
            <a:r>
              <a:rPr lang="fr-FR" sz="1200" b="0" i="0" kern="1200" baseline="30000" dirty="0">
                <a:solidFill>
                  <a:schemeClr val="tx1"/>
                </a:solidFill>
                <a:effectLst/>
                <a:latin typeface="+mn-lt"/>
                <a:ea typeface="ＭＳ Ｐゴシック" charset="0"/>
                <a:cs typeface="ＭＳ Ｐゴシック" charset="0"/>
              </a:rPr>
              <a:t>4</a:t>
            </a:r>
            <a:r>
              <a:rPr lang="fr-FR" sz="1200" b="0" i="0" kern="1200" dirty="0">
                <a:solidFill>
                  <a:schemeClr val="tx1"/>
                </a:solidFill>
                <a:effectLst/>
                <a:latin typeface="+mn-lt"/>
                <a:ea typeface="ＭＳ Ｐゴシック" charset="0"/>
                <a:cs typeface="ＭＳ Ｐゴシック" charset="0"/>
              </a:rPr>
              <a:t>.</a:t>
            </a:r>
          </a:p>
          <a:p>
            <a:r>
              <a:rPr lang="fr-FR" sz="1200" b="0" i="0" kern="1200" dirty="0">
                <a:solidFill>
                  <a:schemeClr val="tx1"/>
                </a:solidFill>
                <a:effectLst/>
                <a:latin typeface="+mn-lt"/>
                <a:ea typeface="ＭＳ Ｐゴシック" charset="0"/>
                <a:cs typeface="ＭＳ Ｐゴシック" charset="0"/>
              </a:rPr>
              <a:t> Elle est construite par nos pensées et influencée par notre vision des choses. Tout est question de perception.</a:t>
            </a:r>
            <a:br>
              <a:rPr lang="fr-FR" dirty="0"/>
            </a:br>
            <a:r>
              <a:rPr lang="fr-FR" sz="1200" b="0" i="0" kern="1200" dirty="0">
                <a:solidFill>
                  <a:schemeClr val="tx1"/>
                </a:solidFill>
                <a:effectLst/>
                <a:latin typeface="+mn-lt"/>
                <a:ea typeface="ＭＳ Ｐゴシック" charset="0"/>
                <a:cs typeface="ＭＳ Ｐゴシック" charset="0"/>
              </a:rPr>
              <a:t>Souffrances, difficultés et maladies sont bien réelles. Cependant notre bonheur dépend en grande partie de la perception que l'on a d'elles.</a:t>
            </a:r>
            <a:endParaRPr lang="fr-FR" dirty="0"/>
          </a:p>
        </p:txBody>
      </p:sp>
      <p:sp>
        <p:nvSpPr>
          <p:cNvPr id="4" name="Espace réservé du numéro de diapositive 3"/>
          <p:cNvSpPr>
            <a:spLocks noGrp="1"/>
          </p:cNvSpPr>
          <p:nvPr>
            <p:ph type="sldNum" sz="quarter" idx="5"/>
          </p:nvPr>
        </p:nvSpPr>
        <p:spPr/>
        <p:txBody>
          <a:bodyPr/>
          <a:lstStyle/>
          <a:p>
            <a:pPr>
              <a:defRPr/>
            </a:pPr>
            <a:fld id="{1AC11150-00DC-2F40-8DD0-42BE18C73915}" type="slidenum">
              <a:rPr lang="fr-FR" smtClean="0"/>
              <a:pPr>
                <a:defRPr/>
              </a:pPr>
              <a:t>12</a:t>
            </a:fld>
            <a:endParaRPr lang="fr-FR"/>
          </a:p>
        </p:txBody>
      </p:sp>
    </p:spTree>
    <p:extLst>
      <p:ext uri="{BB962C8B-B14F-4D97-AF65-F5344CB8AC3E}">
        <p14:creationId xmlns:p14="http://schemas.microsoft.com/office/powerpoint/2010/main" val="3218570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J’avais besoin d’un modèle d’intervention qui</a:t>
            </a:r>
            <a:r>
              <a:rPr lang="fr-FR" baseline="0" dirty="0"/>
              <a:t> corresponde davantage à la mission de l’école: préparer les jeunes à la vie adultes et leur apprendre la vie en société en étant heureux.</a:t>
            </a:r>
          </a:p>
          <a:p>
            <a:r>
              <a:rPr lang="fr-FR" baseline="0" dirty="0"/>
              <a:t>On cherche d’abord à produire la santé: fait tout ce qu’il faut pour ne pas tomber malade</a:t>
            </a:r>
          </a:p>
          <a:p>
            <a:r>
              <a:rPr lang="fr-FR" baseline="0" dirty="0"/>
              <a:t>Ensuite on combat la maladie lorsqu’elle survient</a:t>
            </a:r>
            <a:r>
              <a:rPr lang="mr-IN" baseline="0" dirty="0"/>
              <a:t>…</a:t>
            </a:r>
            <a:r>
              <a:rPr lang="fr-CA" baseline="0" dirty="0"/>
              <a:t>..</a:t>
            </a:r>
            <a:endParaRPr lang="fr-FR" dirty="0"/>
          </a:p>
        </p:txBody>
      </p:sp>
      <p:sp>
        <p:nvSpPr>
          <p:cNvPr id="4" name="Espace réservé du numéro de diapositive 3"/>
          <p:cNvSpPr>
            <a:spLocks noGrp="1"/>
          </p:cNvSpPr>
          <p:nvPr>
            <p:ph type="sldNum" sz="quarter" idx="10"/>
          </p:nvPr>
        </p:nvSpPr>
        <p:spPr/>
        <p:txBody>
          <a:bodyPr/>
          <a:lstStyle/>
          <a:p>
            <a:pPr>
              <a:defRPr/>
            </a:pPr>
            <a:fld id="{8F3F2D85-14FE-D044-A639-99A4303BD656}" type="slidenum">
              <a:rPr lang="fr-FR" smtClean="0"/>
              <a:pPr>
                <a:defRPr/>
              </a:pPr>
              <a:t>13</a:t>
            </a:fld>
            <a:endParaRPr lang="fr-FR"/>
          </a:p>
        </p:txBody>
      </p:sp>
    </p:spTree>
    <p:extLst>
      <p:ext uri="{BB962C8B-B14F-4D97-AF65-F5344CB8AC3E}">
        <p14:creationId xmlns:p14="http://schemas.microsoft.com/office/powerpoint/2010/main" val="336261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6713F33-1856-6F44-8126-707D07A31C40}" type="slidenum">
              <a:rPr lang="fr-FR" smtClean="0"/>
              <a:t>15</a:t>
            </a:fld>
            <a:endParaRPr lang="fr-FR"/>
          </a:p>
        </p:txBody>
      </p:sp>
    </p:spTree>
    <p:extLst>
      <p:ext uri="{BB962C8B-B14F-4D97-AF65-F5344CB8AC3E}">
        <p14:creationId xmlns:p14="http://schemas.microsoft.com/office/powerpoint/2010/main" val="2968374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Pour revenir aux trois grandes catégories de conditions favorables à la mise en œuvre de l’ASÉ à l’école,  en lien avec les CSÉ des adultes, celles des élèves et du contexte, en se basant sur des résultats de recherche, un groupe de chercheurs et de praticiens de </a:t>
            </a:r>
            <a:r>
              <a:rPr lang="fr-CA" sz="1200" b="1" i="0" u="none" strike="noStrike" kern="1200" dirty="0">
                <a:solidFill>
                  <a:schemeClr val="tx1"/>
                </a:solidFill>
                <a:effectLst/>
                <a:latin typeface="+mn-lt"/>
                <a:ea typeface="+mn-ea"/>
                <a:cs typeface="+mn-cs"/>
              </a:rPr>
              <a:t>l’Éducation </a:t>
            </a:r>
            <a:r>
              <a:rPr lang="fr-CA" sz="1200" b="1" i="0" u="none" strike="noStrike" kern="1200" dirty="0" err="1">
                <a:solidFill>
                  <a:schemeClr val="tx1"/>
                </a:solidFill>
                <a:effectLst/>
                <a:latin typeface="+mn-lt"/>
                <a:ea typeface="+mn-ea"/>
                <a:cs typeface="+mn-cs"/>
              </a:rPr>
              <a:t>Endowment</a:t>
            </a:r>
            <a:r>
              <a:rPr lang="fr-CA" sz="1200" b="1" i="0" u="none" strike="noStrike" kern="1200" dirty="0">
                <a:solidFill>
                  <a:schemeClr val="tx1"/>
                </a:solidFill>
                <a:effectLst/>
                <a:latin typeface="+mn-lt"/>
                <a:ea typeface="+mn-ea"/>
                <a:cs typeface="+mn-cs"/>
              </a:rPr>
              <a:t> </a:t>
            </a:r>
            <a:r>
              <a:rPr lang="fr-CA" sz="1200" b="1" i="0" u="none" strike="noStrike" kern="1200" dirty="0" err="1">
                <a:solidFill>
                  <a:schemeClr val="tx1"/>
                </a:solidFill>
                <a:effectLst/>
                <a:latin typeface="+mn-lt"/>
                <a:ea typeface="+mn-ea"/>
                <a:cs typeface="+mn-cs"/>
              </a:rPr>
              <a:t>Foundation</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aformulé</a:t>
            </a:r>
            <a:r>
              <a:rPr lang="fr-CA" sz="1200" b="0" i="0" u="none" strike="noStrike" kern="1200" dirty="0">
                <a:solidFill>
                  <a:schemeClr val="tx1"/>
                </a:solidFill>
                <a:effectLst/>
                <a:latin typeface="+mn-lt"/>
                <a:ea typeface="+mn-ea"/>
                <a:cs typeface="+mn-cs"/>
              </a:rPr>
              <a:t> une série de recommandations pour réussir la mise en œuvre de l’ASÉ, et ce, selon les stratégies choisies par les milieux.  </a:t>
            </a:r>
          </a:p>
          <a:p>
            <a:endParaRPr lang="fr-FR" dirty="0"/>
          </a:p>
          <a:p>
            <a:r>
              <a:rPr lang="fr-FR" dirty="0"/>
              <a:t>Les 2 premières recommandation proposent d’utiliser diverses stratégies flexibles d’enseignement des CSÉ (de manière explicite, intégré et pratique quotidienne), de même que la modélisation faite par les adultes de l’école. </a:t>
            </a:r>
          </a:p>
          <a:p>
            <a:r>
              <a:rPr lang="fr-FR" dirty="0"/>
              <a:t>En fait, plusieurs recherches on montré que le fait d'aider les enseignants à développer et à utiliser un répertoire de telles stratégies peut être un moyen efficace pour promouvoir l’ASÉ, sans gruger trop de temps sur l’enseignement des matières scolaires, ni trop d’énergies pour l’ensemble du personnel scolaire. </a:t>
            </a:r>
            <a:endParaRPr lang="fr-FR" b="1" dirty="0"/>
          </a:p>
          <a:p>
            <a:pPr marL="171450" indent="-171450">
              <a:buFontTx/>
              <a:buChar char="-"/>
            </a:pPr>
            <a:r>
              <a:rPr lang="fr-FR" b="1" dirty="0"/>
              <a:t>(ATTENDRE 5 SECONDES AVANT DE CLIQUER)</a:t>
            </a:r>
          </a:p>
          <a:p>
            <a:pPr marL="171450" indent="-171450">
              <a:buFontTx/>
              <a:buChar char="-"/>
            </a:pPr>
            <a:endParaRPr lang="fr-FR" dirty="0"/>
          </a:p>
          <a:p>
            <a:pPr marL="171450" indent="-171450">
              <a:buFontTx/>
              <a:buChar char="-"/>
            </a:pPr>
            <a:endParaRPr lang="fr-FR" dirty="0"/>
          </a:p>
          <a:p>
            <a:pPr marL="171450" indent="-171450">
              <a:buFontTx/>
              <a:buChar char="-"/>
            </a:pPr>
            <a:endParaRPr lang="fr-FR" dirty="0"/>
          </a:p>
          <a:p>
            <a:pPr marL="171450" indent="-171450">
              <a:buFontTx/>
              <a:buChar char="-"/>
            </a:pPr>
            <a:endParaRPr lang="fr-FR" dirty="0"/>
          </a:p>
          <a:p>
            <a:pPr marL="171450" indent="-171450">
              <a:buFontTx/>
              <a:buChar char="-"/>
            </a:pPr>
            <a:endParaRPr lang="fr-FR" dirty="0"/>
          </a:p>
          <a:p>
            <a:pPr marL="171450" indent="-171450">
              <a:buFontTx/>
              <a:buChar char="-"/>
            </a:pPr>
            <a:endParaRPr lang="fr-FR" dirty="0"/>
          </a:p>
          <a:p>
            <a:pPr marL="171450" indent="-171450">
              <a:buFontTx/>
              <a:buChar char="-"/>
            </a:pPr>
            <a:endParaRPr lang="fr-FR" dirty="0"/>
          </a:p>
          <a:p>
            <a:pPr marL="171450" indent="-171450">
              <a:buFontTx/>
              <a:buChar char="-"/>
            </a:pPr>
            <a:endParaRPr lang="fr-FR" dirty="0"/>
          </a:p>
          <a:p>
            <a:pPr marL="171450" indent="-171450">
              <a:buFontTx/>
              <a:buChar char="-"/>
            </a:pPr>
            <a:r>
              <a:rPr lang="fr-FR" dirty="0"/>
              <a:t>La 2</a:t>
            </a:r>
            <a:r>
              <a:rPr lang="fr-FR" baseline="30000" dirty="0"/>
              <a:t>e</a:t>
            </a:r>
            <a:r>
              <a:rPr lang="fr-FR" dirty="0"/>
              <a:t> recommandation propose des idées sur la manière d'intégrer ces compétences dans le cadre de l'enseignement quotidien. L'objectif final de l’ASÉ est que les enfants utilisent les connaissances et les compétences qui leur sont enseignées dans le cadre de leurs interactions quotidiennes avec leurs pairs et les adultes. L'enseignement des compétences est donc susceptible d'avoir des effets plus importants et à plus long terme lorsqu'il est intégré dans les interactions quotidiennes en classe, et dans toutes les matières, que lorsque les compétences sont enseignées de manière isolée. Les enseignants et les autres membres du personnel scolaire peuvent soutenir le développement des compétences des enfants en recherchant délibérément des occasions de modéliser, de reconnaître et de pratiquer les compétences SEL</a:t>
            </a:r>
          </a:p>
          <a:p>
            <a:pPr marL="171450" indent="-171450">
              <a:buFontTx/>
              <a:buChar cha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La 3</a:t>
            </a:r>
            <a:r>
              <a:rPr lang="fr-FR" baseline="30000" dirty="0"/>
              <a:t>e</a:t>
            </a:r>
            <a:r>
              <a:rPr lang="fr-FR" dirty="0"/>
              <a:t> recommandation se concentre sur le choix ou non de  programmes structurés pour dispenser un programme d’ASÉ. En général, d’ASÉ sont dispensés à tous les enfants d'une classe, généralement par les enseignants de la classe, et consistent en une série de leçons sur des sujets tels que l'identification </a:t>
            </a:r>
            <a:r>
              <a:rPr lang="fr-FR" dirty="0" err="1"/>
              <a:t>etl’expression</a:t>
            </a:r>
            <a:r>
              <a:rPr lang="fr-FR" dirty="0"/>
              <a:t> des sentiments, l’autorégulation des émotions et des comportements, l’empathie, etc. Ces programmes sont souvent introduits dans le contexte de sujets spécifiques, comme par exemple la prévention de la violence et de l'intimidation ou  de résolution de conflits. Les caractéristiques commune d’un programme structuré comprennent: </a:t>
            </a:r>
          </a:p>
          <a:p>
            <a:pPr marL="171450" indent="-171450">
              <a:buFontTx/>
              <a:buChar char="-"/>
            </a:pPr>
            <a:r>
              <a:rPr lang="fr-FR" dirty="0"/>
              <a:t>- un manuel ou un guide de l'enseignant (allant de grands principes à un script très détaillé) ;</a:t>
            </a:r>
          </a:p>
          <a:p>
            <a:pPr marL="171450" indent="-171450">
              <a:buFontTx/>
              <a:buChar char="-"/>
            </a:pPr>
            <a:r>
              <a:rPr lang="fr-FR" dirty="0"/>
              <a:t>- des ressources (telles que des feuilles de travail) à utiliser avec une classe entière ; et</a:t>
            </a:r>
          </a:p>
          <a:p>
            <a:pPr marL="171450" indent="-171450">
              <a:buFontTx/>
              <a:buChar char="-"/>
            </a:pPr>
            <a:r>
              <a:rPr lang="fr-FR" dirty="0"/>
              <a:t>- une structure de leçon (indiquant une progression séquentielle et régulière).</a:t>
            </a:r>
          </a:p>
          <a:p>
            <a:pPr marL="171450" indent="-171450">
              <a:buFontTx/>
              <a:buChar char="-"/>
            </a:pPr>
            <a:r>
              <a:rPr lang="fr-FR" dirty="0"/>
              <a:t>Examinez les avantages et les inconvénients d'un programme "acheté" par rapport à une approche sur mesure. (voir fascicule CQJDC))</a:t>
            </a:r>
          </a:p>
          <a:p>
            <a:pPr marL="171450" indent="-171450">
              <a:buFontTx/>
              <a:buChar char="-"/>
            </a:pPr>
            <a:endParaRPr lang="fr-FR" dirty="0"/>
          </a:p>
          <a:p>
            <a:pPr marL="171450" indent="-171450">
              <a:buFontTx/>
              <a:buChar char="-"/>
            </a:pPr>
            <a:r>
              <a:rPr lang="fr-FR" dirty="0"/>
              <a:t>Malgré le caractère prometteur des programmes SEL dans leur ensemble, l'impact des programmes individuels varie considérablement. </a:t>
            </a:r>
          </a:p>
          <a:p>
            <a:pPr marL="171450" indent="-171450">
              <a:buFontTx/>
              <a:buChar char="-"/>
            </a:pPr>
            <a:r>
              <a:rPr lang="fr-FR" dirty="0"/>
              <a:t>adopter un programme SEL, même s'il a fait ses preuves, n'est pas une garantie de succès. Certaines évaluations récentes de programmes SEL en Angleterre, tels que PATHS et FRIENDS for Life, n'ont pas reproduit les impacts positifs rapportés précédemment (voir encadré). </a:t>
            </a:r>
          </a:p>
          <a:p>
            <a:pPr marL="171450" indent="-171450">
              <a:buFontTx/>
              <a:buChar char="-"/>
            </a:pPr>
            <a:r>
              <a:rPr lang="fr-FR" dirty="0"/>
              <a:t>Il est donc particulièrement important d'identifier une approche adaptée à vos besoins et à votre contexte, de déterminer si et comment votre école peut la mettre en œuvre, et de planifier soigneusement sa mise en œuvre avec qualité.</a:t>
            </a:r>
          </a:p>
          <a:p>
            <a:pPr marL="171450" indent="-171450">
              <a:buFontTx/>
              <a:buChar char="-"/>
            </a:pPr>
            <a:r>
              <a:rPr lang="fr-FR" dirty="0"/>
              <a:t>Le tableau 2 fournit des conseils pour sélectionner un programme SEL efficace, ainsi que des questions que les écoles devraient se poser avant de le faire. Une mise en œuvre réussie nécessite également un examen et une réponse continus : adapter ou peaufiner intelligemment la prestation pour l'adapter à votre contexte, tout en restant fidèle aux "ingrédients essentiels" du programme.</a:t>
            </a:r>
          </a:p>
          <a:p>
            <a:pPr marL="171450" indent="-171450">
              <a:buFontTx/>
              <a:buChar char="-"/>
            </a:pPr>
            <a:endParaRPr lang="fr-FR" dirty="0"/>
          </a:p>
          <a:p>
            <a:pPr marL="171450" indent="-171450">
              <a:buFontTx/>
              <a:buChar char="-"/>
            </a:pPr>
            <a:endParaRPr lang="fr-FR" dirty="0"/>
          </a:p>
          <a:p>
            <a:pPr marL="0" indent="0">
              <a:buFontTx/>
              <a:buNone/>
            </a:pPr>
            <a:r>
              <a:rPr lang="fr-FR" dirty="0"/>
              <a:t>4. </a:t>
            </a:r>
          </a:p>
          <a:p>
            <a:pPr marL="0" indent="0">
              <a:buFontTx/>
              <a:buNone/>
            </a:pPr>
            <a:r>
              <a:rPr lang="fr-FR" dirty="0"/>
              <a:t>Comme l'indique clairement la recommandation 3, les données disponibles à ce jour sur les SEL soutiennent l'utilisation de leçons dédiées qui fournissent des instructions étape par étape pour enseigner les compétences sociales et émotionnelles. Ces cours peuvent être dispensés efficacement par le biais d'un programme "standard". Une autre approche consiste à élaborer votre propre programme, axé sur les compétences SEL de base et s'appuyant sur les pratiques fondées sur des données probantes décrites dans les recommandations 1 et 2.  Quelle que soit l'approche adoptée, le fait de veiller à ce que votre approche du SEL soit séquentielle, active, ciblée et explicite ("SAFE") est susceptible d'améliorer les résultats.</a:t>
            </a:r>
          </a:p>
          <a:p>
            <a:pPr marL="0" indent="0">
              <a:buFontTx/>
              <a:buNone/>
            </a:pPr>
            <a:r>
              <a:rPr lang="fr-FR" dirty="0"/>
              <a:t>1. Des activités séquentielles qui mènent de manière coordonnée et connectée au développement des compétences. Les nouveaux comportements et les compétences plus complexes doivent généralement être décomposés en petites étapes et maîtrisés de manière séquentielle. Le "séquençage" fait référence à la fois au développement du contenu au sein de chaque année et entre les groupes d'âge.</a:t>
            </a:r>
          </a:p>
          <a:p>
            <a:pPr marL="0" indent="0">
              <a:buFontTx/>
              <a:buNone/>
            </a:pPr>
            <a:r>
              <a:rPr lang="fr-FR" dirty="0"/>
              <a:t>2. Des formes actives d'apprentissage qui permettent aux jeunes de s'exercer et de maîtriser de nouvelles compétences. Il peut s'agir de jeux de rôle ou de répétitions de comportements.</a:t>
            </a:r>
          </a:p>
          <a:p>
            <a:pPr marL="0" indent="0">
              <a:buFontTx/>
              <a:buNone/>
            </a:pPr>
            <a:r>
              <a:rPr lang="fr-FR" dirty="0"/>
              <a:t>3. Un temps ciblé consacré au développement d'une ou plusieurs compétences sociales et émotionnelles. Les enfants doivent disposer de suffisamment de temps et d'attention pour s'exercer à appliquer leurs connaissances et leurs compétences.</a:t>
            </a:r>
          </a:p>
          <a:p>
            <a:pPr marL="0" indent="0">
              <a:buFontTx/>
              <a:buNone/>
            </a:pPr>
            <a:r>
              <a:rPr lang="fr-FR" dirty="0"/>
              <a:t>4. Définir et cibler explicitement des compétences spécifiques. Les programmes doivent identifier les compétences spécifiques que les enfants doivent développer et les enseigner de manière ciblée, plutôt que d'adopter une approche plus générale. Voir la recommandation 1 pour plus de détails sur les compétences spécifiques.</a:t>
            </a:r>
          </a:p>
          <a:p>
            <a:pPr marL="171450" indent="-171450">
              <a:buFontTx/>
              <a:buChar char="-"/>
            </a:pPr>
            <a:endParaRPr lang="fr-FR" dirty="0"/>
          </a:p>
          <a:p>
            <a:pPr marL="171450" indent="-171450">
              <a:buFontTx/>
              <a:buChar char="-"/>
            </a:pPr>
            <a:r>
              <a:rPr lang="fr-FR" dirty="0"/>
              <a:t>5.</a:t>
            </a:r>
          </a:p>
          <a:p>
            <a:pPr marL="171450" indent="-171450">
              <a:buFontTx/>
              <a:buChar char="-"/>
            </a:pPr>
            <a:r>
              <a:rPr lang="fr-FR" dirty="0"/>
              <a:t>Lorsque les messages, les routines et les stratégies sont harmonisés dans la classe et dans l'ensemble de l'école, les élèves apprennent et appliquent les compétences sociales et émotionnelles plus rapidement et plus efficacement . </a:t>
            </a:r>
          </a:p>
          <a:p>
            <a:pPr marL="171450" indent="-171450">
              <a:buFontTx/>
              <a:buChar char="-"/>
            </a:pPr>
            <a:r>
              <a:rPr lang="fr-FR" dirty="0"/>
              <a:t>Un examen approfondi des données relatives aux SEL conclut qu'il est nécessaire d'aller au-delà du programme scolaire et de prendre en compte l'ensemble de l'école (par exemple, des changements dans l'éthique de l'école, le développement professionnel, la liaison avec les parents, l'implication de la communauté et le travail coordonné avec des organismes extérieurs) pour maximiser les impacts positifs . </a:t>
            </a:r>
          </a:p>
          <a:p>
            <a:pPr marL="171450" indent="-171450">
              <a:buFontTx/>
              <a:buChar char="-"/>
            </a:pPr>
            <a:r>
              <a:rPr lang="fr-FR" dirty="0"/>
              <a:t>Cependant, les preuves de l'efficacité des approches SEL à l'échelle de l'école sont moins solides que celles de l'adoption d'interventions SEL en classe ; elles sont également plus difficiles à mettre en œuvre en raison du nombre et de la complexité des systèmes scolaires à prendre en compte. Néanmoins, les pratiques de l'ensemble de l'établissement peuvent être développées progressivement, avec l'engagement de la direction générale, la clarté des objectifs, un début modeste et des attentes réalistes. </a:t>
            </a:r>
          </a:p>
          <a:p>
            <a:pPr marL="171450" indent="-171450">
              <a:buFontTx/>
              <a:buChar char="-"/>
            </a:pPr>
            <a:r>
              <a:rPr lang="fr-FR" dirty="0"/>
              <a:t>Les normes et les attentes de l'école sont un ensemble de principes convenus qui décrivent comment chacun se comportera et interagira. Les principes qui tiennent compte du développement SEL des enfants aident à créer un langage commun sur la façon dont le personnel et les enfants se soutiennent mutuellement sur le plan social et émotionnel, par exemple : "Nous nous écoutons les uns les autres. Nous traitons les autres comme nous voulons être traités".</a:t>
            </a:r>
          </a:p>
          <a:p>
            <a:pPr marL="171450" indent="-171450">
              <a:buFontTx/>
              <a:buChar char="-"/>
            </a:pPr>
            <a:r>
              <a:rPr lang="fr-FR" dirty="0"/>
              <a:t>Les normes qui sont simplement accrochées sur une affiche dans la salle de classe ou dans le couloir de l'école ne suffiront pas à créer un environnement scolaire positif ; elles doivent être discutées et utilisées pour guider les interactions et le comportement. Les enseignants et les élèves doivent comprendre et s'engager à respecter ces normes. Pour ce faire, elles doivent être élaborées en collaboration avec le personnel, les élèves et les parents (voir l'exemple dans l'encadré 10).</a:t>
            </a:r>
          </a:p>
          <a:p>
            <a:pPr marL="171450" indent="-171450">
              <a:buFontTx/>
              <a:buChar char="-"/>
            </a:pPr>
            <a:r>
              <a:rPr lang="fr-FR" dirty="0"/>
              <a:t>Lorsque vous décidez des normes applicables à l'ensemble de l'école, réfléchissez : à quel type d'école voulez-vous appartenir, à quoi pourrait-elle ressembler, comment les gens pourraient-ils interagir les uns avec les autres, résoudre des problèmes, communiquer, exprimer leurs émotions, respecter les autres ? Cherchez à formuler les normes de l'école de manière positive plutôt que de vous concentrer sur ce qu'il ne faut pas faire. Lorsque vous aurez convenu des normes de votre école, vous pourrez les intégrer aux systèmes de reconnaissance et de récompense de l'école.</a:t>
            </a:r>
          </a:p>
          <a:p>
            <a:pPr marL="171450" indent="-171450">
              <a:buFontTx/>
              <a:buChar char="-"/>
            </a:pPr>
            <a:r>
              <a:rPr lang="fr-FR" dirty="0"/>
              <a:t>Engagement avec les familles et la communauté</a:t>
            </a:r>
          </a:p>
          <a:p>
            <a:pPr marL="171450" indent="-171450">
              <a:buFontTx/>
              <a:buChar char="-"/>
            </a:pPr>
            <a:r>
              <a:rPr lang="fr-FR" dirty="0"/>
              <a:t>La famille est le premier lieu d'apprentissage des compétences SEL, guidée par ce que les parents et les communautés considèrent comme important. Les écoles s'appuient sur ces éléments et offrent des possibilités d'influencer le développement des compétences. L'engagement de l'école auprès des familles est donc un élément important des stratégies globales de l'école pour garantir </a:t>
            </a:r>
          </a:p>
          <a:p>
            <a:pPr marL="171450" indent="-171450">
              <a:buFontTx/>
              <a:buChar char="-"/>
            </a:pPr>
            <a:r>
              <a:rPr lang="fr-FR" dirty="0"/>
              <a:t>que les compétences sociales et émotionnelles enseignées et pratiquées à l'école soient renforcées dans l'environnement familial. Cependant, à l'heure actuelle, seuls 35 % des enseignants britanniques sont d'accord pour dire que "mes élèves ont des objectifs de comportement cohérents entre la maison et l'école" (la proportion était plus élevée pour ceux qui avaient suivi une formation liée aux SEL).</a:t>
            </a:r>
          </a:p>
          <a:p>
            <a:pPr marL="171450" indent="-171450">
              <a:buFontTx/>
              <a:buChar char="-"/>
            </a:pPr>
            <a:endParaRPr lang="fr-FR" dirty="0"/>
          </a:p>
          <a:p>
            <a:pPr marL="171450" indent="-171450">
              <a:buFontTx/>
              <a:buChar char="-"/>
            </a:pPr>
            <a:endParaRPr lang="fr-FR" dirty="0"/>
          </a:p>
          <a:p>
            <a:pPr marL="171450" indent="-171450">
              <a:buFontTx/>
              <a:buChar char="-"/>
            </a:pPr>
            <a:r>
              <a:rPr lang="fr-FR" dirty="0"/>
              <a:t>6.</a:t>
            </a:r>
          </a:p>
          <a:p>
            <a:pPr marL="171450" indent="-171450">
              <a:buFontTx/>
              <a:buChar char="-"/>
            </a:pPr>
            <a:r>
              <a:rPr lang="fr-FR" dirty="0"/>
              <a:t>Il est particulièrement important de réfléchir soigneusement à la mise en œuvre des programmes SEL en raison de la grande variation des résultats des programmes et de la complexité potentielle du changement à l'échelle de l'école. Une mise en œuvre de haute qualité est positivement associée à de meilleurs résultats pour les enfants.77 De plus, il a été démontré que les approches non coordonnées des programmes SEL ont des effets négatifs sur le moral du personnel et l'engagement des élèves, et risquent donc de faire plus de mal que de bien.78 Le manque de temps dont disposent les enseignants pour planifier et dispenser les leçons SEL, ainsi que le manque de formation ou d'adhésion du personnel, sont des défis particuliers à relever.</a:t>
            </a:r>
          </a:p>
          <a:p>
            <a:pPr marL="171450" indent="-171450">
              <a:buFontTx/>
              <a:buChar char="-"/>
            </a:pPr>
            <a:r>
              <a:rPr lang="fr-FR" dirty="0"/>
              <a:t>Établir une vision commune du SEL</a:t>
            </a:r>
          </a:p>
          <a:p>
            <a:pPr marL="171450" indent="-171450">
              <a:buFontTx/>
              <a:buChar char="-"/>
            </a:pPr>
            <a:endParaRPr lang="fr-FR" dirty="0"/>
          </a:p>
          <a:p>
            <a:pPr marL="171450" indent="-171450">
              <a:buFontTx/>
              <a:buChar char="-"/>
            </a:pPr>
            <a:r>
              <a:rPr lang="fr-FR" dirty="0"/>
              <a:t>La première priorité des dirigeants est de développer une vision commune du SEL pour l'école, qui contribue à favoriser l'engagement et l'appropriation par toutes les parties prenantes (personnel, élèves, parents). Elle prend en compte les forces uniques de l'école et partage les espoirs et les attentes de l'ensemble de la communauté scolaire. </a:t>
            </a:r>
          </a:p>
          <a:p>
            <a:pPr marL="171450" indent="-171450">
              <a:buFontTx/>
              <a:buChar char="-"/>
            </a:pPr>
            <a:r>
              <a:rPr lang="fr-FR" dirty="0"/>
              <a:t>Afin de soutenir le SEL, les leaders doivent :</a:t>
            </a:r>
          </a:p>
          <a:p>
            <a:pPr marL="171450" indent="-171450">
              <a:buFontTx/>
              <a:buChar char="-"/>
            </a:pPr>
            <a:r>
              <a:rPr lang="fr-FR" dirty="0"/>
              <a:t>- mettre en place une équipe qui partage la responsabilité du leadership du SEL ;</a:t>
            </a:r>
          </a:p>
          <a:p>
            <a:pPr marL="171450" indent="-171450">
              <a:buFontTx/>
              <a:buChar char="-"/>
            </a:pPr>
            <a:r>
              <a:rPr lang="fr-FR" dirty="0"/>
              <a:t>- travailler avec l'équipe pour construire une vision de l'école qui inclut le développement et le soutien du SEL, tant pour les élèves que pour le personnel ;</a:t>
            </a:r>
          </a:p>
          <a:p>
            <a:pPr marL="171450" indent="-171450">
              <a:buFontTx/>
              <a:buChar char="-"/>
            </a:pPr>
            <a:r>
              <a:rPr lang="fr-FR" dirty="0"/>
              <a:t>- revoir les politiques de l'école afin qu'elles soient compatibles avec la vision du SEL de l'école ;</a:t>
            </a:r>
          </a:p>
          <a:p>
            <a:pPr marL="171450" indent="-171450">
              <a:buFontTx/>
              <a:buChar char="-"/>
            </a:pPr>
            <a:r>
              <a:rPr lang="fr-FR" dirty="0"/>
              <a:t>- revoir le programme scolaire afin d'intégrer des possibilités d'apprentissage du SEL dans toute une série de matières ;</a:t>
            </a:r>
          </a:p>
          <a:p>
            <a:pPr marL="171450" indent="-171450">
              <a:buFontTx/>
              <a:buChar char="-"/>
            </a:pPr>
            <a:endParaRPr lang="fr-FR" dirty="0"/>
          </a:p>
          <a:p>
            <a:pPr marL="171450" indent="-171450">
              <a:buFontTx/>
              <a:buChar char="-"/>
            </a:pPr>
            <a:r>
              <a:rPr lang="fr-FR" dirty="0"/>
              <a:t>Faire participer tout le personnel de l'école à la planification du SEL</a:t>
            </a:r>
          </a:p>
          <a:p>
            <a:pPr marL="171450" indent="-171450">
              <a:buFontTx/>
              <a:buChar char="-"/>
            </a:pPr>
            <a:r>
              <a:rPr lang="fr-FR" dirty="0"/>
              <a:t>Bien que le leadership soit crucial, si les enseignants et les autres membres du personnel de l'école ne sont pas consultés sur leurs opinions concernant le SEL, les efforts pour l'intégrer ont beaucoup moins de chances d'être efficaces. Une enquête menée auprès des enseignants a révélé que</a:t>
            </a:r>
          </a:p>
          <a:p>
            <a:pPr marL="171450" indent="-171450">
              <a:buFontTx/>
              <a:buChar char="-"/>
            </a:pPr>
            <a:r>
              <a:rPr lang="fr-FR" dirty="0"/>
              <a:t>- le partenariat entre les enseignants et la direction pour l'introduction de la SEL est associé à une plus grande probabilité que les enseignants soient satisfaits de l'offre de SEL ; et que</a:t>
            </a:r>
          </a:p>
          <a:p>
            <a:pPr marL="171450" indent="-171450">
              <a:buFontTx/>
              <a:buChar char="-"/>
            </a:pPr>
            <a:r>
              <a:rPr lang="fr-FR" dirty="0"/>
              <a:t>- la SEL est plus susceptible d'être prise en compte dans de nombreuses matières différentes lorsque les enseignants sont impliqués dans son introduction.</a:t>
            </a:r>
          </a:p>
          <a:p>
            <a:pPr marL="171450" indent="-171450">
              <a:buFontTx/>
              <a:buChar char="-"/>
            </a:pPr>
            <a:r>
              <a:rPr lang="fr-FR" dirty="0"/>
              <a:t>Il est également important de consulter le personnel de l'école car il est probable que les avis soient partagés sur l'opportunité et la manière d'introduire la SEL. Par exemple, la plupart des enseignants disent qu'ils considèrent la SEL comme importante, mais tous ne croient pas que les compétences socio-émotionnelles peuvent être enseignées ou qu'elles sont au cœur de leur rôle. </a:t>
            </a:r>
          </a:p>
          <a:p>
            <a:pPr marL="171450" indent="-171450">
              <a:buFontTx/>
              <a:buChar char="-"/>
            </a:pPr>
            <a:r>
              <a:rPr lang="fr-FR" dirty="0"/>
              <a:t>Les enseignants ont également des avis partagés sur la question de savoir dans quelle mesure il faut consacrer du temps à la SEL plutôt que de l'intégrer dans une série d'autres matières. Discuter ouvertement de ces points de vue est susceptible d'augmenter les chances que tout le personnel de l'école soutienne les efforts d'intégration du SEL - les preuves fournies ailleurs dans ce rapport devraient être utiles pour éclairer ces conversations.</a:t>
            </a:r>
          </a:p>
          <a:p>
            <a:pPr marL="171450" indent="-171450">
              <a:buFontTx/>
              <a:buChar char="-"/>
            </a:pPr>
            <a:r>
              <a:rPr lang="fr-FR" dirty="0"/>
              <a:t>Comme indiqué dans la recommandation 3, la préparation et l'enthousiasme du personnel à dispenser le SEL ont été associés à une amélioration des résultats dans deux évaluations britanniques récentes87 , et semblent être plus importants que le simple fait de dispenser davantage de contenu de leçons SEL. Une prestation de qualité est susceptible d'être soutenue par l'école si elle est claire sur les résultats qu'elle essaie d'atteindre, si elle s'assure de l'adhésion réelle des enseignants et si elle intègre des examens des progrès.</a:t>
            </a:r>
          </a:p>
          <a:p>
            <a:pPr marL="171450" indent="-171450">
              <a:buFontTx/>
              <a:buChar char="-"/>
            </a:pPr>
            <a:r>
              <a:rPr lang="fr-FR" dirty="0"/>
              <a:t>- créer du temps et de l'espace pour que l'ensemble du personnel puisse s'engager dans la planification et la mise en œuvre du SEL (par exemple, dans le cadre d'une formation interne, ou à la place d'activités qui peuvent prendre du temps mais avoir un impact limité - voir cette boîte à outils sur la charge de travail pour des idées);80</a:t>
            </a:r>
          </a:p>
          <a:p>
            <a:pPr marL="171450" indent="-171450">
              <a:buFontTx/>
              <a:buChar char="-"/>
            </a:pPr>
            <a:r>
              <a:rPr lang="fr-FR" dirty="0"/>
              <a:t>- structurer l'environnement scolaire pour qu'il favorise le développement du SEL ;</a:t>
            </a:r>
          </a:p>
          <a:p>
            <a:pPr marL="171450" indent="-171450">
              <a:buFontTx/>
              <a:buChar char="-"/>
            </a:pPr>
            <a:r>
              <a:rPr lang="fr-FR" dirty="0"/>
              <a:t>- impliquer les parents et la communauté dans ce que les enfants apprennent en SEL ; et</a:t>
            </a:r>
          </a:p>
          <a:p>
            <a:pPr marL="171450" indent="-171450">
              <a:buFontTx/>
              <a:buChar char="-"/>
            </a:pPr>
            <a:r>
              <a:rPr lang="fr-FR" dirty="0"/>
              <a:t>- modéliser les comportements qu'ils souhaitent voir adopter</a:t>
            </a:r>
          </a:p>
          <a:p>
            <a:pPr marL="171450" indent="-171450">
              <a:buFontTx/>
              <a:buChar char="-"/>
            </a:pPr>
            <a:r>
              <a:rPr lang="fr-FR" dirty="0"/>
              <a:t>chez les autres.</a:t>
            </a:r>
          </a:p>
          <a:p>
            <a:pPr marL="171450" indent="-171450">
              <a:buFontTx/>
              <a:buChar char="-"/>
            </a:pPr>
            <a:r>
              <a:rPr lang="fr-FR" dirty="0"/>
              <a:t>En fin de compte, il est essentiel que le SEL soit intégré à l'ensemble du système scolaire, afin qu'il soit "lié aux autres priorités de l'école, plutôt que d'entrer en concurrence avec elles".81 Comme nous l'avons noté dans l'introduction, il est prouvé que, lorsqu'il est bien mis en œuvre, le SEL a un impact positif sur les résultats scolaires, de sorte que ces objectifs ne doivent pas être en tension.</a:t>
            </a:r>
          </a:p>
          <a:p>
            <a:pPr marL="171450" indent="-171450">
              <a:buFontTx/>
              <a:buChar char="-"/>
            </a:pPr>
            <a:r>
              <a:rPr lang="fr-FR" b="1" dirty="0"/>
              <a:t>traiter la mise en œuvre comme un processus et non comme un événement. </a:t>
            </a:r>
            <a:r>
              <a:rPr lang="fr-FR" dirty="0"/>
              <a:t>(</a:t>
            </a:r>
            <a:r>
              <a:rPr lang="fr-FR" dirty="0" err="1"/>
              <a:t>fiigure</a:t>
            </a:r>
            <a:r>
              <a:rPr lang="fr-FR" dirty="0"/>
              <a:t> suivante traduite)</a:t>
            </a:r>
          </a:p>
          <a:p>
            <a:pPr marL="171450" indent="-171450">
              <a:buFontTx/>
              <a:buChar char="-"/>
            </a:pPr>
            <a:endParaRPr lang="fr-FR" dirty="0"/>
          </a:p>
          <a:p>
            <a:pPr marL="171450" indent="-171450">
              <a:buFontTx/>
              <a:buChar char="-"/>
            </a:pPr>
            <a:endParaRPr lang="fr-FR" dirty="0"/>
          </a:p>
          <a:p>
            <a:pPr marL="171450" indent="-171450">
              <a:buFontTx/>
              <a:buChar char="-"/>
            </a:pPr>
            <a:r>
              <a:rPr lang="fr-FR" b="1" dirty="0"/>
              <a:t>Les enseignants de la classe peuvent dispenser la SEL efficacement</a:t>
            </a:r>
          </a:p>
          <a:p>
            <a:pPr marL="171450" indent="-171450">
              <a:buFontTx/>
              <a:buChar char="-"/>
            </a:pPr>
            <a:r>
              <a:rPr lang="fr-FR" dirty="0"/>
              <a:t>Dans la plupart des cas, les écoles n'ont pas besoin de personnel externe ou spécialisé pour proposer des activités SEL aux enfants. En fait, les effets sur les performances scolaires sont généralement plus importants lorsque les enseignants - plutôt que des praticiens externes, des chercheurs ou des membres de la communauté - mettent en œuvre des programmes SEL.88 Cela peut s'expliquer par le fait que la pratique a plus de chances de s'ancrer dans le temps. Les formes de soutien plus ciblées, où l'apport de spécialistes est susceptible d'être plus bénéfique, peuvent constituer une exception partielle à cette règle.</a:t>
            </a:r>
          </a:p>
          <a:p>
            <a:pPr marL="171450" indent="-171450">
              <a:buFontTx/>
              <a:buChar char="-"/>
            </a:pPr>
            <a:r>
              <a:rPr lang="fr-FR" dirty="0"/>
              <a:t>Fournir une formation et un soutien au personnel de l'école</a:t>
            </a:r>
          </a:p>
          <a:p>
            <a:pPr marL="171450" indent="-171450">
              <a:buFontTx/>
              <a:buChar char="-"/>
            </a:pPr>
            <a:r>
              <a:rPr lang="fr-FR" dirty="0"/>
              <a:t>Les enfants ont plus de chances de bénéficier du SEL lorsque </a:t>
            </a:r>
          </a:p>
          <a:p>
            <a:pPr marL="171450" indent="-171450">
              <a:buFontTx/>
              <a:buChar char="-"/>
            </a:pPr>
            <a:r>
              <a:rPr lang="fr-FR" dirty="0"/>
              <a:t>le personnel reçoit une formation et le programme ou la pratique </a:t>
            </a:r>
          </a:p>
          <a:p>
            <a:pPr marL="171450" indent="-171450">
              <a:buFontTx/>
              <a:buChar char="-"/>
            </a:pPr>
            <a:r>
              <a:rPr lang="fr-FR" dirty="0"/>
              <a:t>Les enfants ont plus de chances de bénéficier du SEL lorsque le personnel reçoit une formation et que le programme ou la pratique est bien mis en œuvre et intégré dans l'enseignement et l'apprentissage quotidiens.90 Cependant, les enseignants reçoivent souvent peu ou pas de formation sur la manière de promouvoir ces compétences et font état d'une confiance limitée dans leur capacité </a:t>
            </a:r>
          </a:p>
          <a:p>
            <a:pPr marL="171450" indent="-171450">
              <a:buFontTx/>
              <a:buChar char="-"/>
            </a:pPr>
            <a:r>
              <a:rPr lang="fr-FR" dirty="0"/>
              <a:t>de répondre aux besoins émotionnels, sociaux et comportementaux des élèves91. </a:t>
            </a:r>
          </a:p>
          <a:p>
            <a:pPr marL="171450" indent="-171450">
              <a:buFontTx/>
              <a:buChar char="-"/>
            </a:pPr>
            <a:r>
              <a:rPr lang="fr-FR" dirty="0"/>
              <a:t>Les enseignants qui ont reçu une formation liée à la SEL </a:t>
            </a:r>
          </a:p>
          <a:p>
            <a:pPr marL="171450" indent="-171450">
              <a:buFontTx/>
              <a:buChar char="-"/>
            </a:pPr>
            <a:r>
              <a:rPr lang="fr-FR" dirty="0"/>
              <a:t>sont plus susceptibles de convenir que la SEL a amélioré leur relation avec leurs enfants, plus susceptibles de convenir </a:t>
            </a:r>
          </a:p>
          <a:p>
            <a:pPr marL="171450" indent="-171450">
              <a:buFontTx/>
              <a:buChar char="-"/>
            </a:pPr>
            <a:r>
              <a:rPr lang="fr-FR" dirty="0"/>
              <a:t>Les enseignants qui ont reçu une formation liée à la SEL sont plus susceptibles de convenir que la SEL a amélioré leur relation avec leurs enfants, plus susceptibles de convenir que l'émotion est fondamentale pour l'apprentissage et plus susceptibles de convenir que leurs enfants ont des objectifs comportementaux cohérents entre l'école et la maison.92</a:t>
            </a:r>
          </a:p>
          <a:p>
            <a:pPr marL="171450" indent="-171450">
              <a:buFontTx/>
              <a:buChar char="-"/>
            </a:pPr>
            <a:r>
              <a:rPr lang="fr-FR" dirty="0"/>
              <a:t>Le développement professionnel sur le SEL doit se concentrer sur trois objectifs clés :</a:t>
            </a:r>
          </a:p>
          <a:p>
            <a:pPr marL="171450" indent="-171450">
              <a:buFontTx/>
              <a:buChar char="-"/>
            </a:pPr>
            <a:r>
              <a:rPr lang="fr-FR" dirty="0"/>
              <a:t>1. La préparation au changement. Il s'agit de s'assurer que le personnel de l'école reconnaît et accepte les besoins perçus pour l'approche, et comprend les procédures et le processus pour atteindre l'objectif.93</a:t>
            </a:r>
          </a:p>
          <a:p>
            <a:pPr marL="171450" indent="-171450">
              <a:buFontTx/>
              <a:buChar char="-"/>
            </a:pPr>
            <a:r>
              <a:rPr lang="fr-FR" dirty="0"/>
              <a:t>2. Une formation spécifique basée sur les compétences en relation avec le sentiment d'auto-efficacité de l'enseignant dans la mise en œuvre du SEL. L'auto-efficacité est sous-tendue par la connaissance, la compréhension et la compétence perçue.</a:t>
            </a:r>
          </a:p>
          <a:p>
            <a:pPr marL="171450" indent="-171450">
              <a:buFontTx/>
              <a:buChar char="-"/>
            </a:pPr>
            <a:r>
              <a:rPr lang="fr-FR" dirty="0"/>
              <a:t>3. Intégrer les pratiques et assurer la qualité et la fidélité94 implique de fournir un soutien continu pour vérifier qu'un programme ou une approche est mis en œuvre comme prévu, et que le personnel dispose du temps et du soutien nécessaires. Cela peut impliquer de réunir périodiquement des groupes d'employés pour résoudre les problèmes qui se posent.</a:t>
            </a:r>
          </a:p>
          <a:p>
            <a:pPr marL="171450" indent="-171450">
              <a:buFontTx/>
              <a:buChar char="-"/>
            </a:pPr>
            <a:r>
              <a:rPr lang="fr-FR" dirty="0"/>
              <a:t>Il est important que le développement professionnel s'étende au-delà des enseignants. Les membres du personnel autres que les enseignants reçoivent encore moins de formation et de soutien malgré le fait que les assistants d'enseignement, les surveillants de cantine et de salle, le personnel de restauration, les entraîneurs sportifs et d'autres membres du personnel non enseignant sont avec les enfants lors de nombreuses interactions qui peuvent exiger des stratégies et des compétences SEL efficaces.95 Les écoles peuvent souhaiter examiner les conseils et la formation de l'EEF sur les assistants d'enseignement pour plus d'informations.</a:t>
            </a:r>
          </a:p>
          <a:p>
            <a:pPr marL="171450" indent="-171450">
              <a:buFontTx/>
              <a:buChar char="-"/>
            </a:pPr>
            <a:endParaRPr lang="fr-FR" dirty="0"/>
          </a:p>
          <a:p>
            <a:pPr marL="171450" indent="-171450">
              <a:buFontTx/>
              <a:buChar char="-"/>
            </a:pPr>
            <a:r>
              <a:rPr lang="fr-FR" dirty="0"/>
              <a:t>Monitor </a:t>
            </a:r>
            <a:r>
              <a:rPr lang="fr-FR" dirty="0" err="1"/>
              <a:t>implementation</a:t>
            </a:r>
            <a:r>
              <a:rPr lang="fr-FR" dirty="0"/>
              <a:t> and </a:t>
            </a:r>
            <a:r>
              <a:rPr lang="fr-FR" dirty="0" err="1"/>
              <a:t>evaluate</a:t>
            </a:r>
            <a:r>
              <a:rPr lang="fr-FR" dirty="0"/>
              <a:t> the impact of SEL: •	</a:t>
            </a:r>
            <a:r>
              <a:rPr lang="fr-FR" dirty="0" err="1"/>
              <a:t>identifying</a:t>
            </a:r>
            <a:r>
              <a:rPr lang="fr-FR" dirty="0"/>
              <a:t> </a:t>
            </a:r>
            <a:r>
              <a:rPr lang="fr-FR" dirty="0" err="1"/>
              <a:t>needs</a:t>
            </a:r>
            <a:r>
              <a:rPr lang="fr-FR" dirty="0"/>
              <a:t>;</a:t>
            </a:r>
          </a:p>
          <a:p>
            <a:pPr marL="171450" indent="-171450">
              <a:buFontTx/>
              <a:buChar char="-"/>
            </a:pPr>
            <a:r>
              <a:rPr lang="fr-FR" dirty="0"/>
              <a:t>•	</a:t>
            </a:r>
            <a:r>
              <a:rPr lang="fr-FR" dirty="0" err="1"/>
              <a:t>focusing</a:t>
            </a:r>
            <a:r>
              <a:rPr lang="fr-FR" dirty="0"/>
              <a:t> efforts; and</a:t>
            </a:r>
          </a:p>
          <a:p>
            <a:pPr marL="171450" indent="-171450">
              <a:buFontTx/>
              <a:buChar char="-"/>
            </a:pPr>
            <a:r>
              <a:rPr lang="fr-FR" dirty="0"/>
              <a:t>•	</a:t>
            </a:r>
            <a:r>
              <a:rPr lang="fr-FR" dirty="0" err="1"/>
              <a:t>checking</a:t>
            </a:r>
            <a:r>
              <a:rPr lang="fr-FR" dirty="0"/>
              <a:t> </a:t>
            </a:r>
            <a:r>
              <a:rPr lang="fr-FR" dirty="0" err="1"/>
              <a:t>whether</a:t>
            </a:r>
            <a:r>
              <a:rPr lang="fr-FR" dirty="0"/>
              <a:t> </a:t>
            </a:r>
            <a:r>
              <a:rPr lang="fr-FR" dirty="0" err="1"/>
              <a:t>approaches</a:t>
            </a:r>
            <a:r>
              <a:rPr lang="fr-FR" dirty="0"/>
              <a:t> are </a:t>
            </a:r>
            <a:r>
              <a:rPr lang="fr-FR" dirty="0" err="1"/>
              <a:t>having</a:t>
            </a:r>
            <a:r>
              <a:rPr lang="fr-FR" dirty="0"/>
              <a:t> an impact.</a:t>
            </a:r>
          </a:p>
          <a:p>
            <a:endParaRPr lang="fr-FR" dirty="0"/>
          </a:p>
        </p:txBody>
      </p:sp>
      <p:sp>
        <p:nvSpPr>
          <p:cNvPr id="4" name="Espace réservé du numéro de diapositive 3"/>
          <p:cNvSpPr>
            <a:spLocks noGrp="1"/>
          </p:cNvSpPr>
          <p:nvPr>
            <p:ph type="sldNum" sz="quarter" idx="5"/>
          </p:nvPr>
        </p:nvSpPr>
        <p:spPr/>
        <p:txBody>
          <a:bodyPr/>
          <a:lstStyle/>
          <a:p>
            <a:fld id="{C38E1BBF-37D6-D54A-9A0F-789B3D781740}" type="slidenum">
              <a:rPr lang="fr-FR" smtClean="0"/>
              <a:t>18</a:t>
            </a:fld>
            <a:endParaRPr lang="fr-FR"/>
          </a:p>
        </p:txBody>
      </p:sp>
    </p:spTree>
    <p:extLst>
      <p:ext uri="{BB962C8B-B14F-4D97-AF65-F5344CB8AC3E}">
        <p14:creationId xmlns:p14="http://schemas.microsoft.com/office/powerpoint/2010/main" val="302813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413889-5F6C-2145-BA13-C9EBC19A762F}" type="slidenum">
              <a:rPr lang="fr-FR" smtClean="0"/>
              <a:t>20</a:t>
            </a:fld>
            <a:endParaRPr lang="fr-FR"/>
          </a:p>
        </p:txBody>
      </p:sp>
    </p:spTree>
    <p:extLst>
      <p:ext uri="{BB962C8B-B14F-4D97-AF65-F5344CB8AC3E}">
        <p14:creationId xmlns:p14="http://schemas.microsoft.com/office/powerpoint/2010/main" val="356009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70b4a79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70b4a790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 sur une base annuelle</a:t>
            </a:r>
            <a:endParaRPr dirty="0"/>
          </a:p>
        </p:txBody>
      </p:sp>
    </p:spTree>
    <p:extLst>
      <p:ext uri="{BB962C8B-B14F-4D97-AF65-F5344CB8AC3E}">
        <p14:creationId xmlns:p14="http://schemas.microsoft.com/office/powerpoint/2010/main" val="178314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Source Sans Pro Light" panose="020B0403030403020204" pitchFamily="34" charset="0"/>
              </a:rPr>
              <a:t>De plus en plus, on réclame que l’école enseigne aux jeunes des « compétences de vie » pour les aider à mieux s’adapter au monde complexe d’aujourd’hui....et c’était bien avant la pandémie de Covid-19 (</a:t>
            </a:r>
            <a:r>
              <a:rPr lang="fr-FR" sz="1200" dirty="0" err="1">
                <a:latin typeface="Source Sans Pro Light" panose="020B0403030403020204" pitchFamily="34" charset="0"/>
              </a:rPr>
              <a:t>Golman</a:t>
            </a:r>
            <a:r>
              <a:rPr lang="fr-FR" sz="1200" dirty="0">
                <a:latin typeface="Source Sans Pro Light" panose="020B0403030403020204" pitchFamily="34" charset="0"/>
              </a:rPr>
              <a:t> et </a:t>
            </a:r>
            <a:r>
              <a:rPr lang="fr-FR" sz="1200" dirty="0" err="1">
                <a:latin typeface="Source Sans Pro Light" panose="020B0403030403020204" pitchFamily="34" charset="0"/>
              </a:rPr>
              <a:t>Senge</a:t>
            </a:r>
            <a:r>
              <a:rPr lang="fr-FR" sz="1200" dirty="0">
                <a:latin typeface="Source Sans Pro Light" panose="020B0403030403020204" pitchFamily="34" charset="0"/>
              </a:rPr>
              <a:t>, 2014;  CSÉ, 2020; La Presse, 2019, etc.).!</a:t>
            </a:r>
          </a:p>
          <a:p>
            <a:endParaRPr lang="fr-FR" dirty="0"/>
          </a:p>
        </p:txBody>
      </p:sp>
      <p:sp>
        <p:nvSpPr>
          <p:cNvPr id="4" name="Espace réservé du numéro de diapositive 3"/>
          <p:cNvSpPr>
            <a:spLocks noGrp="1"/>
          </p:cNvSpPr>
          <p:nvPr>
            <p:ph type="sldNum" sz="quarter" idx="5"/>
          </p:nvPr>
        </p:nvSpPr>
        <p:spPr/>
        <p:txBody>
          <a:bodyPr/>
          <a:lstStyle/>
          <a:p>
            <a:fld id="{618A9415-FC07-4F49-93E0-A00413DBBBDC}" type="slidenum">
              <a:rPr lang="fr-FR" smtClean="0"/>
              <a:t>2</a:t>
            </a:fld>
            <a:endParaRPr lang="fr-FR"/>
          </a:p>
        </p:txBody>
      </p:sp>
    </p:spTree>
    <p:extLst>
      <p:ext uri="{BB962C8B-B14F-4D97-AF65-F5344CB8AC3E}">
        <p14:creationId xmlns:p14="http://schemas.microsoft.com/office/powerpoint/2010/main" val="252019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Morlaix, 2015</a:t>
            </a:r>
          </a:p>
          <a:p>
            <a:endParaRPr lang="fr-FR" dirty="0"/>
          </a:p>
        </p:txBody>
      </p:sp>
      <p:sp>
        <p:nvSpPr>
          <p:cNvPr id="4" name="Espace réservé du numéro de diapositive 3"/>
          <p:cNvSpPr>
            <a:spLocks noGrp="1"/>
          </p:cNvSpPr>
          <p:nvPr>
            <p:ph type="sldNum" sz="quarter" idx="5"/>
          </p:nvPr>
        </p:nvSpPr>
        <p:spPr/>
        <p:txBody>
          <a:bodyPr/>
          <a:lstStyle/>
          <a:p>
            <a:fld id="{618A9415-FC07-4F49-93E0-A00413DBBBDC}" type="slidenum">
              <a:rPr lang="fr-FR" smtClean="0"/>
              <a:t>3</a:t>
            </a:fld>
            <a:endParaRPr lang="fr-FR"/>
          </a:p>
        </p:txBody>
      </p:sp>
    </p:spTree>
    <p:extLst>
      <p:ext uri="{BB962C8B-B14F-4D97-AF65-F5344CB8AC3E}">
        <p14:creationId xmlns:p14="http://schemas.microsoft.com/office/powerpoint/2010/main" val="226207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70b4a79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70b4a790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 sur une base annuelle</a:t>
            </a:r>
            <a:endParaRPr dirty="0"/>
          </a:p>
        </p:txBody>
      </p:sp>
    </p:spTree>
    <p:extLst>
      <p:ext uri="{BB962C8B-B14F-4D97-AF65-F5344CB8AC3E}">
        <p14:creationId xmlns:p14="http://schemas.microsoft.com/office/powerpoint/2010/main" val="4143919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360363" indent="-282575" algn="just">
              <a:buFont typeface="Wingdings" pitchFamily="2" charset="2"/>
              <a:buChar char="§"/>
            </a:pPr>
            <a:r>
              <a:rPr lang="fr-CA" sz="1200" dirty="0">
                <a:effectLst/>
                <a:latin typeface="Source Sans Pro Light" panose="020B0403030403020204" pitchFamily="34" charset="0"/>
                <a:ea typeface="Times New Roman" panose="02020603050405020304" pitchFamily="18" charset="0"/>
                <a:cs typeface="Calibri" panose="020F0502020204030204" pitchFamily="34" charset="0"/>
              </a:rPr>
              <a:t>Ce climat se construit à partir : des normes, </a:t>
            </a:r>
          </a:p>
          <a:p>
            <a:pPr marL="360363" indent="-282575" algn="just">
              <a:buFont typeface="Wingdings" pitchFamily="2" charset="2"/>
              <a:buChar char="§"/>
            </a:pPr>
            <a:r>
              <a:rPr lang="fr-CA" sz="1200" dirty="0">
                <a:effectLst/>
                <a:latin typeface="Source Sans Pro Light" panose="020B0403030403020204" pitchFamily="34" charset="0"/>
                <a:ea typeface="Times New Roman" panose="02020603050405020304" pitchFamily="18" charset="0"/>
                <a:cs typeface="Calibri" panose="020F0502020204030204" pitchFamily="34" charset="0"/>
              </a:rPr>
              <a:t>des valeurs, </a:t>
            </a:r>
          </a:p>
          <a:p>
            <a:pPr marL="360363" indent="-282575" algn="just">
              <a:buFont typeface="Wingdings" pitchFamily="2" charset="2"/>
              <a:buChar char="§"/>
            </a:pPr>
            <a:r>
              <a:rPr lang="fr-CA" sz="1200" dirty="0">
                <a:effectLst/>
                <a:latin typeface="Source Sans Pro Light" panose="020B0403030403020204" pitchFamily="34" charset="0"/>
                <a:ea typeface="Times New Roman" panose="02020603050405020304" pitchFamily="18" charset="0"/>
                <a:cs typeface="Calibri" panose="020F0502020204030204" pitchFamily="34" charset="0"/>
              </a:rPr>
              <a:t>de l’équité, </a:t>
            </a:r>
          </a:p>
          <a:p>
            <a:pPr marL="360363" indent="-282575">
              <a:buFont typeface="Wingdings" pitchFamily="2" charset="2"/>
              <a:buChar char="§"/>
            </a:pPr>
            <a:r>
              <a:rPr lang="fr-CA" dirty="0">
                <a:latin typeface="Source Sans Pro Light" panose="020B0403030403020204" pitchFamily="34" charset="0"/>
                <a:ea typeface="Times New Roman" panose="02020603050405020304" pitchFamily="18" charset="0"/>
                <a:cs typeface="Calibri" panose="020F0502020204030204" pitchFamily="34" charset="0"/>
              </a:rPr>
              <a:t>d</a:t>
            </a:r>
            <a:r>
              <a:rPr lang="fr-CA" sz="1200" dirty="0">
                <a:effectLst/>
                <a:latin typeface="Source Sans Pro Light" panose="020B0403030403020204" pitchFamily="34" charset="0"/>
                <a:ea typeface="Times New Roman" panose="02020603050405020304" pitchFamily="18" charset="0"/>
                <a:cs typeface="Calibri" panose="020F0502020204030204" pitchFamily="34" charset="0"/>
              </a:rPr>
              <a:t>es pratiques éducatives, </a:t>
            </a:r>
            <a:endParaRPr lang="fr-FR" sz="1200" dirty="0">
              <a:latin typeface="Source Sans Pro Light" panose="020B04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effectLst/>
              <a:latin typeface="Source Sans Pro Light" panose="020B0403030403020204" pitchFamily="34" charset="0"/>
              <a:ea typeface="Times New Roman" panose="02020603050405020304" pitchFamily="18" charset="0"/>
              <a:cs typeface="Calibri" panose="020F0502020204030204" pitchFamily="34" charset="0"/>
            </a:endParaRPr>
          </a:p>
          <a:p>
            <a:pPr marL="234950" indent="-234950">
              <a:buFont typeface="Wingdings" pitchFamily="2" charset="2"/>
              <a:buChar char="§"/>
            </a:pPr>
            <a:r>
              <a:rPr lang="fr-CA" sz="1200" dirty="0">
                <a:effectLst/>
                <a:latin typeface="Source Sans Pro Light" panose="020B0403030403020204" pitchFamily="34" charset="0"/>
                <a:ea typeface="Times New Roman" panose="02020603050405020304" pitchFamily="18" charset="0"/>
                <a:cs typeface="Calibri" panose="020F0502020204030204" pitchFamily="34" charset="0"/>
              </a:rPr>
              <a:t>des attentes envers les autres, </a:t>
            </a:r>
          </a:p>
          <a:p>
            <a:pPr marL="234950" indent="-234950">
              <a:buFont typeface="Wingdings" pitchFamily="2" charset="2"/>
              <a:buChar char="§"/>
            </a:pPr>
            <a:r>
              <a:rPr lang="fr-CA" sz="1200" dirty="0">
                <a:effectLst/>
                <a:latin typeface="Source Sans Pro Light" panose="020B0403030403020204" pitchFamily="34" charset="0"/>
                <a:ea typeface="Times New Roman" panose="02020603050405020304" pitchFamily="18" charset="0"/>
                <a:cs typeface="Calibri" panose="020F0502020204030204" pitchFamily="34" charset="0"/>
              </a:rPr>
              <a:t>du leadership /direction, </a:t>
            </a:r>
          </a:p>
          <a:p>
            <a:pPr marL="234950" indent="-234950">
              <a:buFont typeface="Wingdings" pitchFamily="2" charset="2"/>
              <a:buChar char="§"/>
            </a:pPr>
            <a:r>
              <a:rPr lang="fr-CA" sz="1200" dirty="0">
                <a:effectLst/>
                <a:latin typeface="Source Sans Pro Light" panose="020B0403030403020204" pitchFamily="34" charset="0"/>
                <a:ea typeface="Times New Roman" panose="02020603050405020304" pitchFamily="18" charset="0"/>
                <a:cs typeface="Calibri" panose="020F0502020204030204" pitchFamily="34" charset="0"/>
              </a:rPr>
              <a:t>de la structure organisationnelle de l’établissement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0413889-5F6C-2145-BA13-C9EBC19A762F}" type="slidenum">
              <a:rPr lang="fr-FR" smtClean="0"/>
              <a:t>5</a:t>
            </a:fld>
            <a:endParaRPr lang="fr-FR"/>
          </a:p>
        </p:txBody>
      </p:sp>
    </p:spTree>
    <p:extLst>
      <p:ext uri="{BB962C8B-B14F-4D97-AF65-F5344CB8AC3E}">
        <p14:creationId xmlns:p14="http://schemas.microsoft.com/office/powerpoint/2010/main" val="206285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70b4a79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70b4a790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 sur une base annuelle</a:t>
            </a:r>
            <a:endParaRPr dirty="0"/>
          </a:p>
        </p:txBody>
      </p:sp>
    </p:spTree>
    <p:extLst>
      <p:ext uri="{BB962C8B-B14F-4D97-AF65-F5344CB8AC3E}">
        <p14:creationId xmlns:p14="http://schemas.microsoft.com/office/powerpoint/2010/main" val="172691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Times New Roman" panose="02020603050405020304" pitchFamily="18" charset="0"/>
              </a:rPr>
              <a:t>Castillo et al., 2003; 2017;) Cette étude soutient l'idée que les capacités, les performances et les pratiques des enseignants peuvent être améliorées par des programmes SEL ciblés pour les enseignants.</a:t>
            </a:r>
            <a:endParaRPr lang="fr-CA" sz="1800" dirty="0">
              <a:effectLst/>
              <a:latin typeface="Times New Roman" panose="02020603050405020304" pitchFamily="18" charset="0"/>
              <a:ea typeface="Times New Roman" panose="02020603050405020304" pitchFamily="18" charset="0"/>
            </a:endParaRPr>
          </a:p>
          <a:p>
            <a:r>
              <a:rPr lang="fr-FR" dirty="0">
                <a:latin typeface="Source Sans Pro Light" panose="020B0403030403020204" pitchFamily="34" charset="0"/>
              </a:rPr>
              <a:t>Résilience: C</a:t>
            </a:r>
            <a:r>
              <a:rPr lang="fr-FR" sz="1200" dirty="0">
                <a:latin typeface="Source Sans Pro Light" panose="020B0403030403020204" pitchFamily="34" charset="0"/>
              </a:rPr>
              <a:t>apacité à s’adapter aux changements et aux événements stressants de manière saine et à réussir, en divers contextes et en dépit de l’adversité </a:t>
            </a:r>
            <a:r>
              <a:rPr lang="fr-FR" sz="1000" dirty="0">
                <a:latin typeface="Source Sans Pro Light" panose="020B0403030403020204" pitchFamily="34" charset="0"/>
              </a:rPr>
              <a:t>(</a:t>
            </a:r>
            <a:r>
              <a:rPr lang="fr-FR" sz="1000" dirty="0" err="1">
                <a:latin typeface="Source Sans Pro Light" panose="020B0403030403020204" pitchFamily="34" charset="0"/>
              </a:rPr>
              <a:t>Luthar</a:t>
            </a:r>
            <a:r>
              <a:rPr lang="fr-FR" sz="1000" dirty="0">
                <a:latin typeface="Source Sans Pro Light" panose="020B0403030403020204" pitchFamily="34" charset="0"/>
              </a:rPr>
              <a:t> et al., 2000</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r>
              <a:rPr lang="fr-CA" dirty="0" err="1"/>
              <a:t>School's</a:t>
            </a:r>
            <a:r>
              <a:rPr lang="fr-CA" dirty="0"/>
              <a:t> </a:t>
            </a:r>
            <a:r>
              <a:rPr lang="fr-CA" dirty="0" err="1"/>
              <a:t>levels</a:t>
            </a:r>
            <a:r>
              <a:rPr lang="fr-CA" dirty="0"/>
              <a:t> of </a:t>
            </a:r>
            <a:r>
              <a:rPr lang="fr-CA" dirty="0" err="1"/>
              <a:t>physical</a:t>
            </a:r>
            <a:r>
              <a:rPr lang="fr-CA" dirty="0"/>
              <a:t> and social-</a:t>
            </a:r>
            <a:r>
              <a:rPr lang="fr-CA" dirty="0" err="1"/>
              <a:t>emotional</a:t>
            </a:r>
            <a:r>
              <a:rPr lang="fr-CA" dirty="0"/>
              <a:t> </a:t>
            </a:r>
            <a:r>
              <a:rPr lang="fr-CA" dirty="0" err="1"/>
              <a:t>safety</a:t>
            </a:r>
            <a:r>
              <a:rPr lang="fr-CA" dirty="0"/>
              <a:t> (e.g.,</a:t>
            </a:r>
            <a:r>
              <a:rPr lang="fr-CA" dirty="0" err="1"/>
              <a:t>clearly</a:t>
            </a:r>
            <a:r>
              <a:rPr lang="fr-CA" dirty="0"/>
              <a:t> </a:t>
            </a:r>
            <a:r>
              <a:rPr lang="fr-CA" dirty="0" err="1"/>
              <a:t>communicated</a:t>
            </a:r>
            <a:r>
              <a:rPr lang="fr-CA" dirty="0"/>
              <a:t> and </a:t>
            </a:r>
            <a:r>
              <a:rPr lang="fr-CA" dirty="0" err="1"/>
              <a:t>enforced</a:t>
            </a:r>
            <a:r>
              <a:rPr lang="fr-CA" dirty="0"/>
              <a:t> </a:t>
            </a:r>
            <a:r>
              <a:rPr lang="fr-CA" dirty="0" err="1"/>
              <a:t>rules</a:t>
            </a:r>
            <a:r>
              <a:rPr lang="fr-CA" dirty="0"/>
              <a:t>, </a:t>
            </a:r>
            <a:r>
              <a:rPr lang="fr-CA" dirty="0" err="1"/>
              <a:t>appropriate</a:t>
            </a:r>
            <a:r>
              <a:rPr lang="fr-CA" dirty="0"/>
              <a:t> </a:t>
            </a:r>
            <a:r>
              <a:rPr lang="fr-CA" dirty="0" err="1"/>
              <a:t>responses</a:t>
            </a:r>
            <a:r>
              <a:rPr lang="fr-CA" dirty="0"/>
              <a:t> </a:t>
            </a:r>
            <a:r>
              <a:rPr lang="fr-CA" dirty="0" err="1"/>
              <a:t>toviolence</a:t>
            </a:r>
            <a:r>
              <a:rPr lang="fr-CA" dirty="0"/>
              <a:t> or </a:t>
            </a:r>
            <a:r>
              <a:rPr lang="fr-CA" dirty="0" err="1"/>
              <a:t>bullying</a:t>
            </a:r>
            <a:r>
              <a:rPr lang="fr-CA" dirty="0"/>
              <a:t>), the </a:t>
            </a:r>
            <a:r>
              <a:rPr lang="fr-CA" dirty="0" err="1"/>
              <a:t>quality</a:t>
            </a:r>
            <a:r>
              <a:rPr lang="fr-CA" dirty="0"/>
              <a:t> of </a:t>
            </a:r>
            <a:r>
              <a:rPr lang="fr-CA" dirty="0" err="1"/>
              <a:t>teaching</a:t>
            </a:r>
            <a:r>
              <a:rPr lang="fr-CA" dirty="0"/>
              <a:t> and </a:t>
            </a:r>
            <a:r>
              <a:rPr lang="fr-CA" dirty="0" err="1"/>
              <a:t>learning</a:t>
            </a:r>
            <a:r>
              <a:rPr lang="fr-CA" dirty="0"/>
              <a:t> (e.g.,</a:t>
            </a:r>
            <a:r>
              <a:rPr lang="fr-CA" dirty="0" err="1"/>
              <a:t>instructional</a:t>
            </a:r>
            <a:r>
              <a:rPr lang="fr-CA" dirty="0"/>
              <a:t> </a:t>
            </a:r>
            <a:r>
              <a:rPr lang="fr-CA" dirty="0" err="1"/>
              <a:t>quality</a:t>
            </a:r>
            <a:r>
              <a:rPr lang="fr-CA" dirty="0"/>
              <a:t>, focus on </a:t>
            </a:r>
            <a:r>
              <a:rPr lang="fr-CA" dirty="0" err="1"/>
              <a:t>professional</a:t>
            </a:r>
            <a:r>
              <a:rPr lang="fr-CA" dirty="0"/>
              <a:t> </a:t>
            </a:r>
            <a:r>
              <a:rPr lang="fr-CA" dirty="0" err="1"/>
              <a:t>development</a:t>
            </a:r>
            <a:r>
              <a:rPr lang="fr-CA" dirty="0"/>
              <a:t> for </a:t>
            </a:r>
            <a:r>
              <a:rPr lang="fr-CA" dirty="0" err="1"/>
              <a:t>faculty,presence</a:t>
            </a:r>
            <a:r>
              <a:rPr lang="fr-CA" dirty="0"/>
              <a:t> of </a:t>
            </a:r>
            <a:r>
              <a:rPr lang="fr-CA" dirty="0" err="1"/>
              <a:t>clear</a:t>
            </a:r>
            <a:r>
              <a:rPr lang="fr-CA" dirty="0"/>
              <a:t> and effective </a:t>
            </a:r>
            <a:r>
              <a:rPr lang="fr-CA" dirty="0" err="1"/>
              <a:t>systems</a:t>
            </a:r>
            <a:r>
              <a:rPr lang="fr-CA" dirty="0"/>
              <a:t> of leadership), </a:t>
            </a:r>
            <a:r>
              <a:rPr lang="fr-CA" dirty="0" err="1"/>
              <a:t>relationshipsand</a:t>
            </a:r>
            <a:r>
              <a:rPr lang="fr-CA" dirty="0"/>
              <a:t> collaboration (</a:t>
            </a:r>
            <a:r>
              <a:rPr lang="fr-CA" dirty="0" err="1"/>
              <a:t>e.g</a:t>
            </a:r>
            <a:r>
              <a:rPr lang="fr-CA" dirty="0"/>
              <a:t>., </a:t>
            </a:r>
            <a:r>
              <a:rPr lang="fr-CA" dirty="0" err="1"/>
              <a:t>interconnectedness</a:t>
            </a:r>
            <a:r>
              <a:rPr lang="fr-CA" dirty="0"/>
              <a:t>) </a:t>
            </a:r>
            <a:r>
              <a:rPr lang="fr-CA" dirty="0" err="1"/>
              <a:t>among</a:t>
            </a:r>
            <a:r>
              <a:rPr lang="fr-CA" dirty="0"/>
              <a:t> and </a:t>
            </a:r>
            <a:r>
              <a:rPr lang="fr-CA" dirty="0" err="1"/>
              <a:t>betweenstudents</a:t>
            </a:r>
            <a:r>
              <a:rPr lang="fr-CA" dirty="0"/>
              <a:t> and </a:t>
            </a:r>
            <a:r>
              <a:rPr lang="fr-CA" dirty="0" err="1"/>
              <a:t>teachers</a:t>
            </a:r>
            <a:r>
              <a:rPr lang="fr-CA" dirty="0"/>
              <a:t>, and aspects of the structural </a:t>
            </a:r>
            <a:r>
              <a:rPr lang="fr-CA" dirty="0" err="1"/>
              <a:t>environment</a:t>
            </a:r>
            <a:r>
              <a:rPr lang="fr-CA" dirty="0"/>
              <a:t>(</a:t>
            </a:r>
            <a:r>
              <a:rPr lang="fr-CA" dirty="0" err="1"/>
              <a:t>e.g</a:t>
            </a:r>
            <a:r>
              <a:rPr lang="fr-CA" dirty="0"/>
              <a:t>., </a:t>
            </a:r>
            <a:r>
              <a:rPr lang="fr-CA" dirty="0" err="1"/>
              <a:t>cleanliness</a:t>
            </a:r>
            <a:r>
              <a:rPr lang="fr-CA" dirty="0"/>
              <a:t>, </a:t>
            </a:r>
            <a:r>
              <a:rPr lang="fr-CA" dirty="0" err="1"/>
              <a:t>availability</a:t>
            </a:r>
            <a:r>
              <a:rPr lang="fr-CA" dirty="0"/>
              <a:t> of </a:t>
            </a:r>
            <a:r>
              <a:rPr lang="fr-CA" dirty="0" err="1"/>
              <a:t>materials</a:t>
            </a:r>
            <a:r>
              <a:rPr lang="fr-CA" dirty="0"/>
              <a:t>, </a:t>
            </a:r>
            <a:r>
              <a:rPr lang="fr-CA" dirty="0" err="1"/>
              <a:t>curricular</a:t>
            </a:r>
            <a:r>
              <a:rPr lang="fr-CA" dirty="0"/>
              <a:t> </a:t>
            </a:r>
            <a:r>
              <a:rPr lang="fr-CA" dirty="0" err="1"/>
              <a:t>offerings;Cohen</a:t>
            </a:r>
            <a:r>
              <a:rPr lang="fr-CA" dirty="0"/>
              <a:t>, 2006; Cohen et al., 2009). </a:t>
            </a:r>
            <a:br>
              <a:rPr lang="fr-CA" dirty="0"/>
            </a:br>
            <a:r>
              <a:rPr lang="fr-CA" i="1" dirty="0"/>
              <a:t>(9) (PDF) </a:t>
            </a:r>
            <a:r>
              <a:rPr lang="fr-CA" i="1" dirty="0" err="1"/>
              <a:t>Teachers</a:t>
            </a:r>
            <a:r>
              <a:rPr lang="fr-CA" i="1" dirty="0"/>
              <a:t>' Mental </a:t>
            </a:r>
            <a:r>
              <a:rPr lang="fr-CA" i="1" dirty="0" err="1"/>
              <a:t>Health</a:t>
            </a:r>
            <a:r>
              <a:rPr lang="fr-CA" i="1" dirty="0"/>
              <a:t> and Perceptions of </a:t>
            </a:r>
            <a:r>
              <a:rPr lang="fr-CA" i="1" dirty="0" err="1"/>
              <a:t>School</a:t>
            </a:r>
            <a:r>
              <a:rPr lang="fr-CA" i="1" dirty="0"/>
              <a:t> </a:t>
            </a:r>
            <a:r>
              <a:rPr lang="fr-CA" i="1" dirty="0" err="1"/>
              <a:t>Climate</a:t>
            </a:r>
            <a:r>
              <a:rPr lang="fr-CA" i="1" dirty="0"/>
              <a:t> </a:t>
            </a:r>
            <a:r>
              <a:rPr lang="fr-CA" i="1" dirty="0" err="1"/>
              <a:t>Across</a:t>
            </a:r>
            <a:r>
              <a:rPr lang="fr-CA" i="1" dirty="0"/>
              <a:t> the Transition </a:t>
            </a:r>
            <a:r>
              <a:rPr lang="fr-CA" i="1" dirty="0" err="1"/>
              <a:t>from</a:t>
            </a:r>
            <a:r>
              <a:rPr lang="fr-CA" i="1" dirty="0"/>
              <a:t> Training to </a:t>
            </a:r>
            <a:r>
              <a:rPr lang="fr-CA" i="1" dirty="0" err="1"/>
              <a:t>Teaching</a:t>
            </a:r>
            <a:r>
              <a:rPr lang="fr-CA" dirty="0"/>
              <a:t>. </a:t>
            </a:r>
            <a:r>
              <a:rPr lang="fr-CA" dirty="0" err="1"/>
              <a:t>Available</a:t>
            </a:r>
            <a:r>
              <a:rPr lang="fr-CA" dirty="0"/>
              <a:t> </a:t>
            </a:r>
            <a:r>
              <a:rPr lang="fr-CA" dirty="0" err="1"/>
              <a:t>from</a:t>
            </a:r>
            <a:r>
              <a:rPr lang="fr-CA" dirty="0"/>
              <a:t>: </a:t>
            </a:r>
            <a:r>
              <a:rPr lang="fr-CA" dirty="0">
                <a:hlinkClick r:id="rId3"/>
              </a:rPr>
              <a:t>https://www.researchgate.net/publication/315925370_Teachers'_Mental_Health_and_Perceptions_of_School_Climate_Across_the_Transition_from_Training_to_Teaching</a:t>
            </a:r>
            <a:r>
              <a:rPr lang="fr-CA" dirty="0"/>
              <a:t> [</a:t>
            </a:r>
            <a:r>
              <a:rPr lang="fr-CA" dirty="0" err="1"/>
              <a:t>accessed</a:t>
            </a:r>
            <a:r>
              <a:rPr lang="fr-CA" dirty="0"/>
              <a:t> May 05 2021]. </a:t>
            </a:r>
            <a:r>
              <a:rPr lang="fr-CA" dirty="0">
                <a:solidFill>
                  <a:srgbClr val="2E2E2E"/>
                </a:solidFill>
                <a:latin typeface="NexusSerif"/>
              </a:rPr>
              <a:t>Ces dimensions du climat scolaire sont liées aux expériences de tous les individus au sein d'une école, y compris les enseignants ( </a:t>
            </a:r>
            <a:r>
              <a:rPr lang="fr-CA" dirty="0">
                <a:solidFill>
                  <a:srgbClr val="0C7DBB"/>
                </a:solidFill>
                <a:latin typeface="NexusSerif"/>
                <a:hlinkClick r:id="rId4"/>
              </a:rPr>
              <a:t>Cohen et al., 2009</a:t>
            </a:r>
            <a:r>
              <a:rPr lang="fr-CA" dirty="0">
                <a:solidFill>
                  <a:srgbClr val="2E2E2E"/>
                </a:solidFill>
                <a:latin typeface="NexusSerif"/>
              </a:rPr>
              <a:t> , </a:t>
            </a:r>
            <a:r>
              <a:rPr lang="fr-CA" dirty="0">
                <a:solidFill>
                  <a:srgbClr val="0C7DBB"/>
                </a:solidFill>
                <a:latin typeface="NexusSerif"/>
                <a:hlinkClick r:id="rId5"/>
              </a:rPr>
              <a:t>Thapa et al., 2013</a:t>
            </a:r>
            <a:r>
              <a:rPr lang="fr-CA" dirty="0">
                <a:solidFill>
                  <a:srgbClr val="2E2E2E"/>
                </a:solidFill>
                <a:latin typeface="NexusSerif"/>
              </a:rPr>
              <a:t>), dont les perceptions du climat scolaire sont constamment liées à des corrélats de santé mentale négatifs, notamment le stress lié au travail ( </a:t>
            </a:r>
            <a:r>
              <a:rPr lang="fr-CA" dirty="0">
                <a:solidFill>
                  <a:srgbClr val="0C7DBB"/>
                </a:solidFill>
                <a:latin typeface="NexusSerif"/>
                <a:hlinkClick r:id="rId6"/>
              </a:rPr>
              <a:t>Skaalvik et Skaalvik, 2009</a:t>
            </a:r>
            <a:r>
              <a:rPr lang="fr-CA" dirty="0">
                <a:solidFill>
                  <a:srgbClr val="2E2E2E"/>
                </a:solidFill>
                <a:latin typeface="NexusSerif"/>
              </a:rPr>
              <a:t> ), la satisfaction au travail ( </a:t>
            </a:r>
            <a:r>
              <a:rPr lang="fr-CA" dirty="0">
                <a:solidFill>
                  <a:srgbClr val="0C7DBB"/>
                </a:solidFill>
                <a:latin typeface="NexusSerif"/>
                <a:hlinkClick r:id="rId7"/>
              </a:rPr>
              <a:t>Taylor et Tashakkori, 1995</a:t>
            </a:r>
            <a:r>
              <a:rPr lang="fr-CA" dirty="0">
                <a:solidFill>
                  <a:srgbClr val="2E2E2E"/>
                </a:solidFill>
                <a:latin typeface="NexusSerif"/>
              </a:rPr>
              <a:t> ) et l'épuisement professionnel ( </a:t>
            </a:r>
            <a:r>
              <a:rPr lang="fr-CA" dirty="0">
                <a:solidFill>
                  <a:srgbClr val="0C7DBB"/>
                </a:solidFill>
                <a:latin typeface="NexusSerif"/>
                <a:hlinkClick r:id="rId8"/>
              </a:rPr>
              <a:t>Collie et al., 2012</a:t>
            </a:r>
            <a:r>
              <a:rPr lang="fr-CA" dirty="0">
                <a:solidFill>
                  <a:srgbClr val="2E2E2E"/>
                </a:solidFill>
                <a:latin typeface="NexusSerif"/>
              </a:rPr>
              <a:t> , </a:t>
            </a:r>
            <a:r>
              <a:rPr lang="fr-CA" dirty="0">
                <a:solidFill>
                  <a:srgbClr val="0C7DBB"/>
                </a:solidFill>
                <a:latin typeface="NexusSerif"/>
                <a:hlinkClick r:id="rId9"/>
              </a:rPr>
              <a:t>Grayson et Alvarez , 2008</a:t>
            </a:r>
            <a:r>
              <a:rPr lang="fr-CA" dirty="0">
                <a:solidFill>
                  <a:srgbClr val="2E2E2E"/>
                </a:solidFill>
                <a:latin typeface="NexusSerif"/>
              </a:rPr>
              <a:t> , </a:t>
            </a:r>
            <a:r>
              <a:rPr lang="fr-CA" dirty="0">
                <a:solidFill>
                  <a:srgbClr val="0C7DBB"/>
                </a:solidFill>
                <a:latin typeface="NexusSerif"/>
                <a:hlinkClick r:id="rId10"/>
              </a:rPr>
              <a:t>Pas et al., 2012</a:t>
            </a:r>
            <a:r>
              <a:rPr lang="fr-CA" dirty="0">
                <a:solidFill>
                  <a:srgbClr val="2E2E2E"/>
                </a:solidFill>
                <a:latin typeface="NexusSerif"/>
              </a:rPr>
              <a:t> ). De plus, des études examinant les sources des expériences négatives des enseignants </a:t>
            </a:r>
            <a:r>
              <a:rPr lang="fr-CA" i="1" dirty="0">
                <a:solidFill>
                  <a:srgbClr val="2E2E2E"/>
                </a:solidFill>
                <a:latin typeface="NexusSerif"/>
              </a:rPr>
              <a:t>débutants</a:t>
            </a:r>
            <a:r>
              <a:rPr lang="fr-CA" dirty="0">
                <a:solidFill>
                  <a:srgbClr val="2E2E2E"/>
                </a:solidFill>
                <a:latin typeface="NexusSerif"/>
              </a:rPr>
              <a:t> ont révélé que les enseignants signalent les facteurs liés à l'environnement scolaire (c'est-à-dire la charge de travail, l'éthique de l'école et le niveau de soutien des collègues et / ou des superviseurs) comme des facteurs fréquents de stress chronique ( </a:t>
            </a:r>
            <a:r>
              <a:rPr lang="fr-CA" dirty="0">
                <a:solidFill>
                  <a:srgbClr val="0C7DBB"/>
                </a:solidFill>
                <a:latin typeface="NexusSerif"/>
                <a:hlinkClick r:id="rId11"/>
              </a:rPr>
              <a:t>Durham, 1992</a:t>
            </a:r>
            <a:r>
              <a:rPr lang="fr-CA" dirty="0">
                <a:solidFill>
                  <a:srgbClr val="2E2E2E"/>
                </a:solidFill>
                <a:latin typeface="NexusSerif"/>
              </a:rPr>
              <a:t> , </a:t>
            </a:r>
            <a:r>
              <a:rPr lang="fr-CA" dirty="0">
                <a:solidFill>
                  <a:srgbClr val="0C7DBB"/>
                </a:solidFill>
                <a:latin typeface="NexusSerif"/>
                <a:hlinkClick r:id="rId12"/>
              </a:rPr>
              <a:t>Johnstone, 1993</a:t>
            </a:r>
            <a:r>
              <a:rPr lang="fr-CA" dirty="0">
                <a:solidFill>
                  <a:srgbClr val="2E2E2E"/>
                </a:solidFill>
                <a:latin typeface="NexusSerif"/>
              </a:rPr>
              <a:t> , </a:t>
            </a:r>
            <a:r>
              <a:rPr lang="fr-CA" dirty="0">
                <a:solidFill>
                  <a:srgbClr val="0C7DBB"/>
                </a:solidFill>
                <a:latin typeface="NexusSerif"/>
                <a:hlinkClick r:id="rId13"/>
              </a:rPr>
              <a:t>Timperley et Robinson, 2000</a:t>
            </a:r>
            <a:r>
              <a:rPr lang="fr-CA" dirty="0">
                <a:solidFill>
                  <a:srgbClr val="2E2E2E"/>
                </a:solidFill>
                <a:latin typeface="NexusSerif"/>
              </a:rPr>
              <a:t>, </a:t>
            </a:r>
            <a:r>
              <a:rPr lang="fr-CA" dirty="0">
                <a:solidFill>
                  <a:srgbClr val="0C7DBB"/>
                </a:solidFill>
                <a:latin typeface="NexusSerif"/>
                <a:hlinkClick r:id="rId14"/>
              </a:rPr>
              <a:t>Wilson, 2002</a:t>
            </a:r>
            <a:r>
              <a:rPr lang="fr-CA" dirty="0">
                <a:solidFill>
                  <a:srgbClr val="2E2E2E"/>
                </a:solidFill>
                <a:latin typeface="NexusSerif"/>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89F75B06-A02B-3C4F-8850-A4CEFE09CA5E}" type="slidenum">
              <a:rPr lang="fr-FR" smtClean="0"/>
              <a:t>7</a:t>
            </a:fld>
            <a:endParaRPr lang="fr-FR"/>
          </a:p>
        </p:txBody>
      </p:sp>
    </p:spTree>
    <p:extLst>
      <p:ext uri="{BB962C8B-B14F-4D97-AF65-F5344CB8AC3E}">
        <p14:creationId xmlns:p14="http://schemas.microsoft.com/office/powerpoint/2010/main" val="282720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Calibri" panose="020F0502020204030204" pitchFamily="34" charset="0"/>
                <a:ea typeface="Times New Roman" panose="02020603050405020304" pitchFamily="18" charset="0"/>
              </a:rPr>
              <a:t>Castillo et al., 2003; 2017;) Cette étude soutient l'idée que les capacités, les performances et les pratiques des enseignants peuvent être améliorées par des programmes SEL ciblés pour les enseignants.</a:t>
            </a:r>
            <a:endParaRPr lang="fr-CA" sz="1800" dirty="0">
              <a:effectLst/>
              <a:latin typeface="Times New Roman" panose="02020603050405020304" pitchFamily="18" charset="0"/>
              <a:ea typeface="Times New Roman" panose="02020603050405020304" pitchFamily="18" charset="0"/>
            </a:endParaRPr>
          </a:p>
          <a:p>
            <a:r>
              <a:rPr lang="fr-FR" dirty="0">
                <a:latin typeface="Source Sans Pro Light" panose="020B0403030403020204" pitchFamily="34" charset="0"/>
              </a:rPr>
              <a:t>Résilience: C</a:t>
            </a:r>
            <a:r>
              <a:rPr lang="fr-FR" sz="1200" dirty="0">
                <a:latin typeface="Source Sans Pro Light" panose="020B0403030403020204" pitchFamily="34" charset="0"/>
              </a:rPr>
              <a:t>apacité à s’adapter aux changements et aux événements stressants de manière saine et à réussir, en divers contextes et en dépit de l’adversité </a:t>
            </a:r>
            <a:r>
              <a:rPr lang="fr-FR" sz="1000" dirty="0">
                <a:latin typeface="Source Sans Pro Light" panose="020B0403030403020204" pitchFamily="34" charset="0"/>
              </a:rPr>
              <a:t>(</a:t>
            </a:r>
            <a:r>
              <a:rPr lang="fr-FR" sz="1000" dirty="0" err="1">
                <a:latin typeface="Source Sans Pro Light" panose="020B0403030403020204" pitchFamily="34" charset="0"/>
              </a:rPr>
              <a:t>Luthar</a:t>
            </a:r>
            <a:r>
              <a:rPr lang="fr-FR" sz="1000" dirty="0">
                <a:latin typeface="Source Sans Pro Light" panose="020B0403030403020204" pitchFamily="34" charset="0"/>
              </a:rPr>
              <a:t> et al., 2000</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r>
              <a:rPr lang="fr-CA" dirty="0" err="1"/>
              <a:t>School's</a:t>
            </a:r>
            <a:r>
              <a:rPr lang="fr-CA" dirty="0"/>
              <a:t> </a:t>
            </a:r>
            <a:r>
              <a:rPr lang="fr-CA" dirty="0" err="1"/>
              <a:t>levels</a:t>
            </a:r>
            <a:r>
              <a:rPr lang="fr-CA" dirty="0"/>
              <a:t> of </a:t>
            </a:r>
            <a:r>
              <a:rPr lang="fr-CA" dirty="0" err="1"/>
              <a:t>physical</a:t>
            </a:r>
            <a:r>
              <a:rPr lang="fr-CA" dirty="0"/>
              <a:t> and social-</a:t>
            </a:r>
            <a:r>
              <a:rPr lang="fr-CA" dirty="0" err="1"/>
              <a:t>emotional</a:t>
            </a:r>
            <a:r>
              <a:rPr lang="fr-CA" dirty="0"/>
              <a:t> </a:t>
            </a:r>
            <a:r>
              <a:rPr lang="fr-CA" dirty="0" err="1"/>
              <a:t>safety</a:t>
            </a:r>
            <a:r>
              <a:rPr lang="fr-CA" dirty="0"/>
              <a:t> (e.g.,</a:t>
            </a:r>
            <a:r>
              <a:rPr lang="fr-CA" dirty="0" err="1"/>
              <a:t>clearly</a:t>
            </a:r>
            <a:r>
              <a:rPr lang="fr-CA" dirty="0"/>
              <a:t> </a:t>
            </a:r>
            <a:r>
              <a:rPr lang="fr-CA" dirty="0" err="1"/>
              <a:t>communicated</a:t>
            </a:r>
            <a:r>
              <a:rPr lang="fr-CA" dirty="0"/>
              <a:t> and </a:t>
            </a:r>
            <a:r>
              <a:rPr lang="fr-CA" dirty="0" err="1"/>
              <a:t>enforced</a:t>
            </a:r>
            <a:r>
              <a:rPr lang="fr-CA" dirty="0"/>
              <a:t> </a:t>
            </a:r>
            <a:r>
              <a:rPr lang="fr-CA" dirty="0" err="1"/>
              <a:t>rules</a:t>
            </a:r>
            <a:r>
              <a:rPr lang="fr-CA" dirty="0"/>
              <a:t>, </a:t>
            </a:r>
            <a:r>
              <a:rPr lang="fr-CA" dirty="0" err="1"/>
              <a:t>appropriate</a:t>
            </a:r>
            <a:r>
              <a:rPr lang="fr-CA" dirty="0"/>
              <a:t> </a:t>
            </a:r>
            <a:r>
              <a:rPr lang="fr-CA" dirty="0" err="1"/>
              <a:t>responses</a:t>
            </a:r>
            <a:r>
              <a:rPr lang="fr-CA" dirty="0"/>
              <a:t> </a:t>
            </a:r>
            <a:r>
              <a:rPr lang="fr-CA" dirty="0" err="1"/>
              <a:t>toviolence</a:t>
            </a:r>
            <a:r>
              <a:rPr lang="fr-CA" dirty="0"/>
              <a:t> or </a:t>
            </a:r>
            <a:r>
              <a:rPr lang="fr-CA" dirty="0" err="1"/>
              <a:t>bullying</a:t>
            </a:r>
            <a:r>
              <a:rPr lang="fr-CA" dirty="0"/>
              <a:t>), the </a:t>
            </a:r>
            <a:r>
              <a:rPr lang="fr-CA" dirty="0" err="1"/>
              <a:t>quality</a:t>
            </a:r>
            <a:r>
              <a:rPr lang="fr-CA" dirty="0"/>
              <a:t> of </a:t>
            </a:r>
            <a:r>
              <a:rPr lang="fr-CA" dirty="0" err="1"/>
              <a:t>teaching</a:t>
            </a:r>
            <a:r>
              <a:rPr lang="fr-CA" dirty="0"/>
              <a:t> and </a:t>
            </a:r>
            <a:r>
              <a:rPr lang="fr-CA" dirty="0" err="1"/>
              <a:t>learning</a:t>
            </a:r>
            <a:r>
              <a:rPr lang="fr-CA" dirty="0"/>
              <a:t> (e.g.,</a:t>
            </a:r>
            <a:r>
              <a:rPr lang="fr-CA" dirty="0" err="1"/>
              <a:t>instructional</a:t>
            </a:r>
            <a:r>
              <a:rPr lang="fr-CA" dirty="0"/>
              <a:t> </a:t>
            </a:r>
            <a:r>
              <a:rPr lang="fr-CA" dirty="0" err="1"/>
              <a:t>quality</a:t>
            </a:r>
            <a:r>
              <a:rPr lang="fr-CA" dirty="0"/>
              <a:t>, focus on </a:t>
            </a:r>
            <a:r>
              <a:rPr lang="fr-CA" dirty="0" err="1"/>
              <a:t>professional</a:t>
            </a:r>
            <a:r>
              <a:rPr lang="fr-CA" dirty="0"/>
              <a:t> </a:t>
            </a:r>
            <a:r>
              <a:rPr lang="fr-CA" dirty="0" err="1"/>
              <a:t>development</a:t>
            </a:r>
            <a:r>
              <a:rPr lang="fr-CA" dirty="0"/>
              <a:t> for </a:t>
            </a:r>
            <a:r>
              <a:rPr lang="fr-CA" dirty="0" err="1"/>
              <a:t>faculty,presence</a:t>
            </a:r>
            <a:r>
              <a:rPr lang="fr-CA" dirty="0"/>
              <a:t> of </a:t>
            </a:r>
            <a:r>
              <a:rPr lang="fr-CA" dirty="0" err="1"/>
              <a:t>clear</a:t>
            </a:r>
            <a:r>
              <a:rPr lang="fr-CA" dirty="0"/>
              <a:t> and effective </a:t>
            </a:r>
            <a:r>
              <a:rPr lang="fr-CA" dirty="0" err="1"/>
              <a:t>systems</a:t>
            </a:r>
            <a:r>
              <a:rPr lang="fr-CA" dirty="0"/>
              <a:t> of leadership), </a:t>
            </a:r>
            <a:r>
              <a:rPr lang="fr-CA" dirty="0" err="1"/>
              <a:t>relationshipsand</a:t>
            </a:r>
            <a:r>
              <a:rPr lang="fr-CA" dirty="0"/>
              <a:t> collaboration (</a:t>
            </a:r>
            <a:r>
              <a:rPr lang="fr-CA" dirty="0" err="1"/>
              <a:t>e.g</a:t>
            </a:r>
            <a:r>
              <a:rPr lang="fr-CA" dirty="0"/>
              <a:t>., </a:t>
            </a:r>
            <a:r>
              <a:rPr lang="fr-CA" dirty="0" err="1"/>
              <a:t>interconnectedness</a:t>
            </a:r>
            <a:r>
              <a:rPr lang="fr-CA" dirty="0"/>
              <a:t>) </a:t>
            </a:r>
            <a:r>
              <a:rPr lang="fr-CA" dirty="0" err="1"/>
              <a:t>among</a:t>
            </a:r>
            <a:r>
              <a:rPr lang="fr-CA" dirty="0"/>
              <a:t> and </a:t>
            </a:r>
            <a:r>
              <a:rPr lang="fr-CA" dirty="0" err="1"/>
              <a:t>betweenstudents</a:t>
            </a:r>
            <a:r>
              <a:rPr lang="fr-CA" dirty="0"/>
              <a:t> and </a:t>
            </a:r>
            <a:r>
              <a:rPr lang="fr-CA" dirty="0" err="1"/>
              <a:t>teachers</a:t>
            </a:r>
            <a:r>
              <a:rPr lang="fr-CA" dirty="0"/>
              <a:t>, and aspects of the structural </a:t>
            </a:r>
            <a:r>
              <a:rPr lang="fr-CA" dirty="0" err="1"/>
              <a:t>environment</a:t>
            </a:r>
            <a:r>
              <a:rPr lang="fr-CA" dirty="0"/>
              <a:t>(</a:t>
            </a:r>
            <a:r>
              <a:rPr lang="fr-CA" dirty="0" err="1"/>
              <a:t>e.g</a:t>
            </a:r>
            <a:r>
              <a:rPr lang="fr-CA" dirty="0"/>
              <a:t>., </a:t>
            </a:r>
            <a:r>
              <a:rPr lang="fr-CA" dirty="0" err="1"/>
              <a:t>cleanliness</a:t>
            </a:r>
            <a:r>
              <a:rPr lang="fr-CA" dirty="0"/>
              <a:t>, </a:t>
            </a:r>
            <a:r>
              <a:rPr lang="fr-CA" dirty="0" err="1"/>
              <a:t>availability</a:t>
            </a:r>
            <a:r>
              <a:rPr lang="fr-CA" dirty="0"/>
              <a:t> of </a:t>
            </a:r>
            <a:r>
              <a:rPr lang="fr-CA" dirty="0" err="1"/>
              <a:t>materials</a:t>
            </a:r>
            <a:r>
              <a:rPr lang="fr-CA" dirty="0"/>
              <a:t>, </a:t>
            </a:r>
            <a:r>
              <a:rPr lang="fr-CA" dirty="0" err="1"/>
              <a:t>curricular</a:t>
            </a:r>
            <a:r>
              <a:rPr lang="fr-CA" dirty="0"/>
              <a:t> </a:t>
            </a:r>
            <a:r>
              <a:rPr lang="fr-CA" dirty="0" err="1"/>
              <a:t>offerings;Cohen</a:t>
            </a:r>
            <a:r>
              <a:rPr lang="fr-CA" dirty="0"/>
              <a:t>, 2006; Cohen et al., 2009). </a:t>
            </a:r>
            <a:br>
              <a:rPr lang="fr-CA" dirty="0"/>
            </a:br>
            <a:r>
              <a:rPr lang="fr-CA" i="1" dirty="0"/>
              <a:t>(9) (PDF) </a:t>
            </a:r>
            <a:r>
              <a:rPr lang="fr-CA" i="1" dirty="0" err="1"/>
              <a:t>Teachers</a:t>
            </a:r>
            <a:r>
              <a:rPr lang="fr-CA" i="1" dirty="0"/>
              <a:t>' Mental </a:t>
            </a:r>
            <a:r>
              <a:rPr lang="fr-CA" i="1" dirty="0" err="1"/>
              <a:t>Health</a:t>
            </a:r>
            <a:r>
              <a:rPr lang="fr-CA" i="1" dirty="0"/>
              <a:t> and Perceptions of </a:t>
            </a:r>
            <a:r>
              <a:rPr lang="fr-CA" i="1" dirty="0" err="1"/>
              <a:t>School</a:t>
            </a:r>
            <a:r>
              <a:rPr lang="fr-CA" i="1" dirty="0"/>
              <a:t> </a:t>
            </a:r>
            <a:r>
              <a:rPr lang="fr-CA" i="1" dirty="0" err="1"/>
              <a:t>Climate</a:t>
            </a:r>
            <a:r>
              <a:rPr lang="fr-CA" i="1" dirty="0"/>
              <a:t> </a:t>
            </a:r>
            <a:r>
              <a:rPr lang="fr-CA" i="1" dirty="0" err="1"/>
              <a:t>Across</a:t>
            </a:r>
            <a:r>
              <a:rPr lang="fr-CA" i="1" dirty="0"/>
              <a:t> the Transition </a:t>
            </a:r>
            <a:r>
              <a:rPr lang="fr-CA" i="1" dirty="0" err="1"/>
              <a:t>from</a:t>
            </a:r>
            <a:r>
              <a:rPr lang="fr-CA" i="1" dirty="0"/>
              <a:t> Training to </a:t>
            </a:r>
            <a:r>
              <a:rPr lang="fr-CA" i="1" dirty="0" err="1"/>
              <a:t>Teaching</a:t>
            </a:r>
            <a:r>
              <a:rPr lang="fr-CA" dirty="0"/>
              <a:t>. </a:t>
            </a:r>
            <a:r>
              <a:rPr lang="fr-CA" dirty="0" err="1"/>
              <a:t>Available</a:t>
            </a:r>
            <a:r>
              <a:rPr lang="fr-CA" dirty="0"/>
              <a:t> </a:t>
            </a:r>
            <a:r>
              <a:rPr lang="fr-CA" dirty="0" err="1"/>
              <a:t>from</a:t>
            </a:r>
            <a:r>
              <a:rPr lang="fr-CA" dirty="0"/>
              <a:t>: </a:t>
            </a:r>
            <a:r>
              <a:rPr lang="fr-CA" dirty="0">
                <a:hlinkClick r:id="rId3"/>
              </a:rPr>
              <a:t>https://www.researchgate.net/publication/315925370_Teachers'_Mental_Health_and_Perceptions_of_School_Climate_Across_the_Transition_from_Training_to_Teaching</a:t>
            </a:r>
            <a:r>
              <a:rPr lang="fr-CA" dirty="0"/>
              <a:t> [</a:t>
            </a:r>
            <a:r>
              <a:rPr lang="fr-CA" dirty="0" err="1"/>
              <a:t>accessed</a:t>
            </a:r>
            <a:r>
              <a:rPr lang="fr-CA" dirty="0"/>
              <a:t> May 05 2021]. </a:t>
            </a:r>
            <a:r>
              <a:rPr lang="fr-CA" dirty="0">
                <a:solidFill>
                  <a:srgbClr val="2E2E2E"/>
                </a:solidFill>
                <a:latin typeface="NexusSerif"/>
              </a:rPr>
              <a:t>Ces dimensions du climat scolaire sont liées aux expériences de tous les individus au sein d'une école, y compris les enseignants ( </a:t>
            </a:r>
            <a:r>
              <a:rPr lang="fr-CA" dirty="0">
                <a:solidFill>
                  <a:srgbClr val="0C7DBB"/>
                </a:solidFill>
                <a:latin typeface="NexusSerif"/>
                <a:hlinkClick r:id="rId4"/>
              </a:rPr>
              <a:t>Cohen et al., 2009</a:t>
            </a:r>
            <a:r>
              <a:rPr lang="fr-CA" dirty="0">
                <a:solidFill>
                  <a:srgbClr val="2E2E2E"/>
                </a:solidFill>
                <a:latin typeface="NexusSerif"/>
              </a:rPr>
              <a:t> , </a:t>
            </a:r>
            <a:r>
              <a:rPr lang="fr-CA" dirty="0">
                <a:solidFill>
                  <a:srgbClr val="0C7DBB"/>
                </a:solidFill>
                <a:latin typeface="NexusSerif"/>
                <a:hlinkClick r:id="rId5"/>
              </a:rPr>
              <a:t>Thapa et al., 2013</a:t>
            </a:r>
            <a:r>
              <a:rPr lang="fr-CA" dirty="0">
                <a:solidFill>
                  <a:srgbClr val="2E2E2E"/>
                </a:solidFill>
                <a:latin typeface="NexusSerif"/>
              </a:rPr>
              <a:t>), dont les perceptions du climat scolaire sont constamment liées à des corrélats de santé mentale négatifs, notamment le stress lié au travail ( </a:t>
            </a:r>
            <a:r>
              <a:rPr lang="fr-CA" dirty="0">
                <a:solidFill>
                  <a:srgbClr val="0C7DBB"/>
                </a:solidFill>
                <a:latin typeface="NexusSerif"/>
                <a:hlinkClick r:id="rId6"/>
              </a:rPr>
              <a:t>Skaalvik et Skaalvik, 2009</a:t>
            </a:r>
            <a:r>
              <a:rPr lang="fr-CA" dirty="0">
                <a:solidFill>
                  <a:srgbClr val="2E2E2E"/>
                </a:solidFill>
                <a:latin typeface="NexusSerif"/>
              </a:rPr>
              <a:t> ), la satisfaction au travail ( </a:t>
            </a:r>
            <a:r>
              <a:rPr lang="fr-CA" dirty="0">
                <a:solidFill>
                  <a:srgbClr val="0C7DBB"/>
                </a:solidFill>
                <a:latin typeface="NexusSerif"/>
                <a:hlinkClick r:id="rId7"/>
              </a:rPr>
              <a:t>Taylor et Tashakkori, 1995</a:t>
            </a:r>
            <a:r>
              <a:rPr lang="fr-CA" dirty="0">
                <a:solidFill>
                  <a:srgbClr val="2E2E2E"/>
                </a:solidFill>
                <a:latin typeface="NexusSerif"/>
              </a:rPr>
              <a:t> ) et l'épuisement professionnel ( </a:t>
            </a:r>
            <a:r>
              <a:rPr lang="fr-CA" dirty="0">
                <a:solidFill>
                  <a:srgbClr val="0C7DBB"/>
                </a:solidFill>
                <a:latin typeface="NexusSerif"/>
                <a:hlinkClick r:id="rId8"/>
              </a:rPr>
              <a:t>Collie et al., 2012</a:t>
            </a:r>
            <a:r>
              <a:rPr lang="fr-CA" dirty="0">
                <a:solidFill>
                  <a:srgbClr val="2E2E2E"/>
                </a:solidFill>
                <a:latin typeface="NexusSerif"/>
              </a:rPr>
              <a:t> , </a:t>
            </a:r>
            <a:r>
              <a:rPr lang="fr-CA" dirty="0">
                <a:solidFill>
                  <a:srgbClr val="0C7DBB"/>
                </a:solidFill>
                <a:latin typeface="NexusSerif"/>
                <a:hlinkClick r:id="rId9"/>
              </a:rPr>
              <a:t>Grayson et Alvarez , 2008</a:t>
            </a:r>
            <a:r>
              <a:rPr lang="fr-CA" dirty="0">
                <a:solidFill>
                  <a:srgbClr val="2E2E2E"/>
                </a:solidFill>
                <a:latin typeface="NexusSerif"/>
              </a:rPr>
              <a:t> , </a:t>
            </a:r>
            <a:r>
              <a:rPr lang="fr-CA" dirty="0">
                <a:solidFill>
                  <a:srgbClr val="0C7DBB"/>
                </a:solidFill>
                <a:latin typeface="NexusSerif"/>
                <a:hlinkClick r:id="rId10"/>
              </a:rPr>
              <a:t>Pas et al., 2012</a:t>
            </a:r>
            <a:r>
              <a:rPr lang="fr-CA" dirty="0">
                <a:solidFill>
                  <a:srgbClr val="2E2E2E"/>
                </a:solidFill>
                <a:latin typeface="NexusSerif"/>
              </a:rPr>
              <a:t> ). De plus, des études examinant les sources des expériences négatives des enseignants </a:t>
            </a:r>
            <a:r>
              <a:rPr lang="fr-CA" i="1" dirty="0">
                <a:solidFill>
                  <a:srgbClr val="2E2E2E"/>
                </a:solidFill>
                <a:latin typeface="NexusSerif"/>
              </a:rPr>
              <a:t>débutants</a:t>
            </a:r>
            <a:r>
              <a:rPr lang="fr-CA" dirty="0">
                <a:solidFill>
                  <a:srgbClr val="2E2E2E"/>
                </a:solidFill>
                <a:latin typeface="NexusSerif"/>
              </a:rPr>
              <a:t> ont révélé que les enseignants signalent les facteurs liés à l'environnement scolaire (c'est-à-dire la charge de travail, l'éthique de l'école et le niveau de soutien des collègues et / ou des superviseurs) comme des facteurs fréquents de stress chronique ( </a:t>
            </a:r>
            <a:r>
              <a:rPr lang="fr-CA" dirty="0">
                <a:solidFill>
                  <a:srgbClr val="0C7DBB"/>
                </a:solidFill>
                <a:latin typeface="NexusSerif"/>
                <a:hlinkClick r:id="rId11"/>
              </a:rPr>
              <a:t>Durham, 1992</a:t>
            </a:r>
            <a:r>
              <a:rPr lang="fr-CA" dirty="0">
                <a:solidFill>
                  <a:srgbClr val="2E2E2E"/>
                </a:solidFill>
                <a:latin typeface="NexusSerif"/>
              </a:rPr>
              <a:t> , </a:t>
            </a:r>
            <a:r>
              <a:rPr lang="fr-CA" dirty="0">
                <a:solidFill>
                  <a:srgbClr val="0C7DBB"/>
                </a:solidFill>
                <a:latin typeface="NexusSerif"/>
                <a:hlinkClick r:id="rId12"/>
              </a:rPr>
              <a:t>Johnstone, 1993</a:t>
            </a:r>
            <a:r>
              <a:rPr lang="fr-CA" dirty="0">
                <a:solidFill>
                  <a:srgbClr val="2E2E2E"/>
                </a:solidFill>
                <a:latin typeface="NexusSerif"/>
              </a:rPr>
              <a:t> , </a:t>
            </a:r>
            <a:r>
              <a:rPr lang="fr-CA" dirty="0">
                <a:solidFill>
                  <a:srgbClr val="0C7DBB"/>
                </a:solidFill>
                <a:latin typeface="NexusSerif"/>
                <a:hlinkClick r:id="rId13"/>
              </a:rPr>
              <a:t>Timperley et Robinson, 2000</a:t>
            </a:r>
            <a:r>
              <a:rPr lang="fr-CA" dirty="0">
                <a:solidFill>
                  <a:srgbClr val="2E2E2E"/>
                </a:solidFill>
                <a:latin typeface="NexusSerif"/>
              </a:rPr>
              <a:t>, </a:t>
            </a:r>
            <a:r>
              <a:rPr lang="fr-CA" dirty="0">
                <a:solidFill>
                  <a:srgbClr val="0C7DBB"/>
                </a:solidFill>
                <a:latin typeface="NexusSerif"/>
                <a:hlinkClick r:id="rId14"/>
              </a:rPr>
              <a:t>Wilson, 2002</a:t>
            </a:r>
            <a:r>
              <a:rPr lang="fr-CA" dirty="0">
                <a:solidFill>
                  <a:srgbClr val="2E2E2E"/>
                </a:solidFill>
                <a:latin typeface="NexusSerif"/>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89F75B06-A02B-3C4F-8850-A4CEFE09CA5E}" type="slidenum">
              <a:rPr lang="fr-FR" smtClean="0"/>
              <a:t>8</a:t>
            </a:fld>
            <a:endParaRPr lang="fr-FR"/>
          </a:p>
        </p:txBody>
      </p:sp>
    </p:spTree>
    <p:extLst>
      <p:ext uri="{BB962C8B-B14F-4D97-AF65-F5344CB8AC3E}">
        <p14:creationId xmlns:p14="http://schemas.microsoft.com/office/powerpoint/2010/main" val="166433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BB2A8F-250B-1E43-801D-36C449023024}" type="slidenum">
              <a:rPr lang="fr-FR" smtClean="0"/>
              <a:t>9</a:t>
            </a:fld>
            <a:endParaRPr lang="fr-FR"/>
          </a:p>
        </p:txBody>
      </p:sp>
    </p:spTree>
    <p:extLst>
      <p:ext uri="{BB962C8B-B14F-4D97-AF65-F5344CB8AC3E}">
        <p14:creationId xmlns:p14="http://schemas.microsoft.com/office/powerpoint/2010/main" val="356442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327341-D80B-40BF-8AAF-C618141C4987}"/>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5FD8B4D5-8DCF-5D17-AD28-F583C22BAA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1AFA2EE2-4C42-1E72-3E2E-79F8B4DE4989}"/>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553DBD37-E9BC-80D6-1924-5B41339A8C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EE8D7B-DB99-27B5-7662-D7EF1C538709}"/>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407800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233F7-EDB7-99F1-FB47-7624827EADD5}"/>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87EB6561-E5F3-FDB0-F417-15E891333684}"/>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5EA02EA8-F16D-024C-4484-084A6AF23251}"/>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4014BF61-046B-BDBB-9A9F-924919DB0B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225A8-13A3-6B09-B421-1304844FCD8F}"/>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107664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EDCA280-EE66-CD74-AC9D-88663E72F1B5}"/>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4F2BB28B-81BD-C58A-1E2B-67682FD1EAB3}"/>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F4148B44-EB1D-0383-0E63-82840C23AE4A}"/>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C9321AF5-C34A-8F1D-00AD-BF11B01857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1819E3-5B5F-58A9-EF00-F58A50FBE6AE}"/>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154729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2499567" y="1601333"/>
            <a:ext cx="2560400" cy="50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48" name="Google Shape;48;p13"/>
          <p:cNvSpPr txBox="1">
            <a:spLocks noGrp="1"/>
          </p:cNvSpPr>
          <p:nvPr>
            <p:ph type="subTitle" idx="1"/>
          </p:nvPr>
        </p:nvSpPr>
        <p:spPr>
          <a:xfrm>
            <a:off x="2222167" y="2316833"/>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49" name="Google Shape;49;p13"/>
          <p:cNvSpPr txBox="1">
            <a:spLocks noGrp="1"/>
          </p:cNvSpPr>
          <p:nvPr>
            <p:ph type="title" idx="2" hasCustomPrompt="1"/>
          </p:nvPr>
        </p:nvSpPr>
        <p:spPr>
          <a:xfrm rot="3299">
            <a:off x="10438305" y="1944500"/>
            <a:ext cx="833600" cy="475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0" name="Google Shape;50;p13"/>
          <p:cNvSpPr txBox="1">
            <a:spLocks noGrp="1"/>
          </p:cNvSpPr>
          <p:nvPr>
            <p:ph type="title" idx="3" hasCustomPrompt="1"/>
          </p:nvPr>
        </p:nvSpPr>
        <p:spPr>
          <a:xfrm>
            <a:off x="936988" y="3558959"/>
            <a:ext cx="833600" cy="475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1" name="Google Shape;51;p13"/>
          <p:cNvSpPr txBox="1">
            <a:spLocks noGrp="1"/>
          </p:cNvSpPr>
          <p:nvPr>
            <p:ph type="title" idx="4" hasCustomPrompt="1"/>
          </p:nvPr>
        </p:nvSpPr>
        <p:spPr>
          <a:xfrm>
            <a:off x="936988" y="5209720"/>
            <a:ext cx="833600" cy="475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2" name="Google Shape;52;p13"/>
          <p:cNvSpPr txBox="1">
            <a:spLocks noGrp="1"/>
          </p:cNvSpPr>
          <p:nvPr>
            <p:ph type="title" idx="5"/>
          </p:nvPr>
        </p:nvSpPr>
        <p:spPr>
          <a:xfrm>
            <a:off x="2499567" y="3203387"/>
            <a:ext cx="2560400" cy="51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3" name="Google Shape;53;p13"/>
          <p:cNvSpPr txBox="1">
            <a:spLocks noGrp="1"/>
          </p:cNvSpPr>
          <p:nvPr>
            <p:ph type="subTitle" idx="6"/>
          </p:nvPr>
        </p:nvSpPr>
        <p:spPr>
          <a:xfrm>
            <a:off x="2222167" y="3937184"/>
            <a:ext cx="31152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54" name="Google Shape;54;p13"/>
          <p:cNvSpPr txBox="1">
            <a:spLocks noGrp="1"/>
          </p:cNvSpPr>
          <p:nvPr>
            <p:ph type="title" idx="7"/>
          </p:nvPr>
        </p:nvSpPr>
        <p:spPr>
          <a:xfrm>
            <a:off x="2499567" y="4840400"/>
            <a:ext cx="2560400" cy="51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5" name="Google Shape;55;p13"/>
          <p:cNvSpPr txBox="1">
            <a:spLocks noGrp="1"/>
          </p:cNvSpPr>
          <p:nvPr>
            <p:ph type="subTitle" idx="8"/>
          </p:nvPr>
        </p:nvSpPr>
        <p:spPr>
          <a:xfrm>
            <a:off x="2222167" y="5561151"/>
            <a:ext cx="31152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56" name="Google Shape;56;p13"/>
          <p:cNvSpPr txBox="1">
            <a:spLocks noGrp="1"/>
          </p:cNvSpPr>
          <p:nvPr>
            <p:ph type="title" idx="9"/>
          </p:nvPr>
        </p:nvSpPr>
        <p:spPr>
          <a:xfrm>
            <a:off x="7178233" y="4840400"/>
            <a:ext cx="2560400" cy="51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subTitle" idx="13"/>
          </p:nvPr>
        </p:nvSpPr>
        <p:spPr>
          <a:xfrm>
            <a:off x="6900833" y="5561151"/>
            <a:ext cx="31152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58" name="Google Shape;58;p13"/>
          <p:cNvSpPr txBox="1">
            <a:spLocks noGrp="1"/>
          </p:cNvSpPr>
          <p:nvPr>
            <p:ph type="title" idx="14"/>
          </p:nvPr>
        </p:nvSpPr>
        <p:spPr>
          <a:xfrm>
            <a:off x="7178233" y="3203387"/>
            <a:ext cx="2560400" cy="51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9" name="Google Shape;59;p13"/>
          <p:cNvSpPr txBox="1">
            <a:spLocks noGrp="1"/>
          </p:cNvSpPr>
          <p:nvPr>
            <p:ph type="subTitle" idx="15"/>
          </p:nvPr>
        </p:nvSpPr>
        <p:spPr>
          <a:xfrm>
            <a:off x="6900833" y="3937184"/>
            <a:ext cx="31152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60" name="Google Shape;60;p13"/>
          <p:cNvSpPr txBox="1">
            <a:spLocks noGrp="1"/>
          </p:cNvSpPr>
          <p:nvPr>
            <p:ph type="title" idx="16"/>
          </p:nvPr>
        </p:nvSpPr>
        <p:spPr>
          <a:xfrm>
            <a:off x="7178233" y="1601333"/>
            <a:ext cx="2560400" cy="51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 name="Google Shape;61;p13"/>
          <p:cNvSpPr txBox="1">
            <a:spLocks noGrp="1"/>
          </p:cNvSpPr>
          <p:nvPr>
            <p:ph type="subTitle" idx="17"/>
          </p:nvPr>
        </p:nvSpPr>
        <p:spPr>
          <a:xfrm>
            <a:off x="6900833" y="2316833"/>
            <a:ext cx="31152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62" name="Google Shape;62;p13"/>
          <p:cNvSpPr txBox="1">
            <a:spLocks noGrp="1"/>
          </p:cNvSpPr>
          <p:nvPr>
            <p:ph type="title" idx="18" hasCustomPrompt="1"/>
          </p:nvPr>
        </p:nvSpPr>
        <p:spPr>
          <a:xfrm rot="3317">
            <a:off x="939200" y="1945901"/>
            <a:ext cx="829200" cy="47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63" name="Google Shape;63;p13"/>
          <p:cNvSpPr txBox="1">
            <a:spLocks noGrp="1"/>
          </p:cNvSpPr>
          <p:nvPr>
            <p:ph type="title" idx="19" hasCustomPrompt="1"/>
          </p:nvPr>
        </p:nvSpPr>
        <p:spPr>
          <a:xfrm rot="1650">
            <a:off x="10438289" y="3558965"/>
            <a:ext cx="833600" cy="475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64" name="Google Shape;64;p13"/>
          <p:cNvSpPr txBox="1">
            <a:spLocks noGrp="1"/>
          </p:cNvSpPr>
          <p:nvPr>
            <p:ph type="title" idx="20" hasCustomPrompt="1"/>
          </p:nvPr>
        </p:nvSpPr>
        <p:spPr>
          <a:xfrm rot="1649">
            <a:off x="10438111" y="5209732"/>
            <a:ext cx="834000" cy="475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65" name="Google Shape;65;p13"/>
          <p:cNvSpPr txBox="1">
            <a:spLocks noGrp="1"/>
          </p:cNvSpPr>
          <p:nvPr>
            <p:ph type="title" idx="21"/>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73953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545603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55A7EA-B035-F641-84EF-39144B0E27A3}"/>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25483C16-C984-C870-4012-B51EEB6EEB2D}"/>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6B56A82F-AEE9-C49F-8DEA-7208D121DF33}"/>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1DA08BD0-9074-64C6-98BB-0989A395F2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5D0153-F1D8-C7CD-C797-3EA4C4674018}"/>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42452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FF767E-7FAC-FEF6-CA73-207311F51198}"/>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EA55B6AA-1E46-EC5B-FFCE-51960F7AE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0C87FB46-8A51-C620-633E-4C29E539120C}"/>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B63AE92B-450E-5315-F6DE-59461F4569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058E8A-F31F-43F8-38C5-0D4CF0D5AB2C}"/>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1459732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70689-6323-CCE9-DB9F-729DDDEFE385}"/>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088E44D2-8158-5D2F-DD56-7FEC88D34935}"/>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5D2CDB5D-861B-8837-47A9-9F39C98C49A0}"/>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DE0EF3D7-4E90-8DEB-9E66-C742EAC927F1}"/>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6" name="Espace réservé du pied de page 5">
            <a:extLst>
              <a:ext uri="{FF2B5EF4-FFF2-40B4-BE49-F238E27FC236}">
                <a16:creationId xmlns:a16="http://schemas.microsoft.com/office/drawing/2014/main" id="{B8CB9986-F18E-9493-123C-0C5F8D844BA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D4BA581-9813-2D30-3B7D-9884D0566126}"/>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381210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0DB970-F2A7-4A4B-08E5-B0FE66814BC3}"/>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5A05CD9E-DE86-0522-EBB4-9C625066EC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5A53A89E-2ECE-C01F-518B-9680D0D9E4C5}"/>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A2DE640F-A8F4-F036-0A8C-E4C322FECB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E87EC1E5-84DD-7028-5FF0-553702659BE6}"/>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2395AFFF-BA89-1844-8654-69969B98E1DF}"/>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8" name="Espace réservé du pied de page 7">
            <a:extLst>
              <a:ext uri="{FF2B5EF4-FFF2-40B4-BE49-F238E27FC236}">
                <a16:creationId xmlns:a16="http://schemas.microsoft.com/office/drawing/2014/main" id="{1F0EA097-5DDA-DD3A-3286-9F0712EBC0F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8854BC5-34EA-0E53-5086-5D7EE4E637C1}"/>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2421057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F4C37-BC1B-6C26-D860-EF777A775F06}"/>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7F7F052E-1B95-2CA3-8E11-9E79843BC9D4}"/>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4" name="Espace réservé du pied de page 3">
            <a:extLst>
              <a:ext uri="{FF2B5EF4-FFF2-40B4-BE49-F238E27FC236}">
                <a16:creationId xmlns:a16="http://schemas.microsoft.com/office/drawing/2014/main" id="{22E43C40-82D1-BDEF-9FC4-282AFED5397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E6D711A-F5CE-7BD7-5155-66D8BB70CAB5}"/>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200844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5DDBDDC-C7B8-A347-2D29-7F51C767ED35}"/>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3" name="Espace réservé du pied de page 2">
            <a:extLst>
              <a:ext uri="{FF2B5EF4-FFF2-40B4-BE49-F238E27FC236}">
                <a16:creationId xmlns:a16="http://schemas.microsoft.com/office/drawing/2014/main" id="{0E228436-4F26-B749-8CB7-901D2F9AB18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486588D-36C0-09F7-FAD4-E972AD59C5C8}"/>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168807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71923-9993-CF3E-5EF2-91F317213015}"/>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175E92B4-D644-FA9A-CE84-5272C750C7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A7428304-ADF4-4E66-98C0-9F2DF7CF8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D9D5C6B7-F4EE-0ECA-6B69-1A08A5AA551F}"/>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6" name="Espace réservé du pied de page 5">
            <a:extLst>
              <a:ext uri="{FF2B5EF4-FFF2-40B4-BE49-F238E27FC236}">
                <a16:creationId xmlns:a16="http://schemas.microsoft.com/office/drawing/2014/main" id="{B3D19054-5EE2-CF7D-F3D3-15BC6240EFA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227AB8-DF2F-4B63-91A3-017D0C2A38E9}"/>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352466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D33F36-156F-5CD0-F7DF-565FA5E1C4F3}"/>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B4496A38-BFF1-3356-57F6-261269A32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4932410-79F3-6C5C-F209-D96F71431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292C623A-EF17-6CD8-7ABA-37B0141D313C}"/>
              </a:ext>
            </a:extLst>
          </p:cNvPr>
          <p:cNvSpPr>
            <a:spLocks noGrp="1"/>
          </p:cNvSpPr>
          <p:nvPr>
            <p:ph type="dt" sz="half" idx="10"/>
          </p:nvPr>
        </p:nvSpPr>
        <p:spPr/>
        <p:txBody>
          <a:bodyPr/>
          <a:lstStyle/>
          <a:p>
            <a:fld id="{9E4BDC51-F868-864D-8DFC-98364ABAF6D3}" type="datetimeFigureOut">
              <a:rPr lang="fr-FR" smtClean="0"/>
              <a:t>26/10/2023</a:t>
            </a:fld>
            <a:endParaRPr lang="fr-FR"/>
          </a:p>
        </p:txBody>
      </p:sp>
      <p:sp>
        <p:nvSpPr>
          <p:cNvPr id="6" name="Espace réservé du pied de page 5">
            <a:extLst>
              <a:ext uri="{FF2B5EF4-FFF2-40B4-BE49-F238E27FC236}">
                <a16:creationId xmlns:a16="http://schemas.microsoft.com/office/drawing/2014/main" id="{40EB5BD7-755B-7509-3C5D-5C3125DEB7B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DDA6BE-1725-756D-4D4C-B329EAAF3F88}"/>
              </a:ext>
            </a:extLst>
          </p:cNvPr>
          <p:cNvSpPr>
            <a:spLocks noGrp="1"/>
          </p:cNvSpPr>
          <p:nvPr>
            <p:ph type="sldNum" sz="quarter" idx="12"/>
          </p:nvPr>
        </p:nvSpPr>
        <p:spPr/>
        <p:txBody>
          <a:bodyPr/>
          <a:lstStyle/>
          <a:p>
            <a:fld id="{ECFA9B83-34B9-EF4C-8181-CA2F38A4260D}" type="slidenum">
              <a:rPr lang="fr-FR" smtClean="0"/>
              <a:t>‹n°›</a:t>
            </a:fld>
            <a:endParaRPr lang="fr-FR"/>
          </a:p>
        </p:txBody>
      </p:sp>
    </p:spTree>
    <p:extLst>
      <p:ext uri="{BB962C8B-B14F-4D97-AF65-F5344CB8AC3E}">
        <p14:creationId xmlns:p14="http://schemas.microsoft.com/office/powerpoint/2010/main" val="378502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979E097-6E0A-C6C4-E74C-2DD83E145D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660D3519-0C0B-BC53-1915-F277571897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5E1FD431-C57B-093D-B55D-D5179AAB83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BDC51-F868-864D-8DFC-98364ABAF6D3}" type="datetimeFigureOut">
              <a:rPr lang="fr-FR" smtClean="0"/>
              <a:t>26/10/2023</a:t>
            </a:fld>
            <a:endParaRPr lang="fr-FR"/>
          </a:p>
        </p:txBody>
      </p:sp>
      <p:sp>
        <p:nvSpPr>
          <p:cNvPr id="5" name="Espace réservé du pied de page 4">
            <a:extLst>
              <a:ext uri="{FF2B5EF4-FFF2-40B4-BE49-F238E27FC236}">
                <a16:creationId xmlns:a16="http://schemas.microsoft.com/office/drawing/2014/main" id="{D07C596A-8B9A-E4EA-E6F9-05DB26889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FA54986-898E-0EFF-2887-FB756EADD6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A9B83-34B9-EF4C-8181-CA2F38A4260D}" type="slidenum">
              <a:rPr lang="fr-FR" smtClean="0"/>
              <a:t>‹n°›</a:t>
            </a:fld>
            <a:endParaRPr lang="fr-FR"/>
          </a:p>
        </p:txBody>
      </p:sp>
    </p:spTree>
    <p:extLst>
      <p:ext uri="{BB962C8B-B14F-4D97-AF65-F5344CB8AC3E}">
        <p14:creationId xmlns:p14="http://schemas.microsoft.com/office/powerpoint/2010/main" val="1703209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5.tiff"/></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diagramColors" Target="../diagrams/colors1.xml"/><Relationship Id="rId12" Type="http://schemas.openxmlformats.org/officeDocument/2006/relationships/image" Target="../media/image4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9.png"/><Relationship Id="rId5" Type="http://schemas.openxmlformats.org/officeDocument/2006/relationships/diagramLayout" Target="../diagrams/layout1.xml"/><Relationship Id="rId10" Type="http://schemas.openxmlformats.org/officeDocument/2006/relationships/image" Target="../media/image38.svg"/><Relationship Id="rId4" Type="http://schemas.openxmlformats.org/officeDocument/2006/relationships/diagramData" Target="../diagrams/data1.xml"/><Relationship Id="rId9" Type="http://schemas.openxmlformats.org/officeDocument/2006/relationships/image" Target="../media/image37.png"/><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hyperlink" Target="https://www.violence-ecole.ulaval.ca/" TargetMode="External"/><Relationship Id="rId5" Type="http://schemas.openxmlformats.org/officeDocument/2006/relationships/image" Target="../media/image50.png"/><Relationship Id="rId10"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hyperlink" Target="https://www.violence-ecole.ulaval.ca/" TargetMode="External"/><Relationship Id="rId3" Type="http://schemas.openxmlformats.org/officeDocument/2006/relationships/image" Target="../media/image63.png"/><Relationship Id="rId7"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cqjdc.org/" TargetMode="External"/><Relationship Id="rId5" Type="http://schemas.openxmlformats.org/officeDocument/2006/relationships/hyperlink" Target="https://www.violence-ecole.ulaval.ca/materiel-sp/" TargetMode="External"/><Relationship Id="rId10" Type="http://schemas.openxmlformats.org/officeDocument/2006/relationships/image" Target="../media/image67.tiff"/><Relationship Id="rId4" Type="http://schemas.openxmlformats.org/officeDocument/2006/relationships/image" Target="../media/image64.png"/><Relationship Id="rId9" Type="http://schemas.openxmlformats.org/officeDocument/2006/relationships/image" Target="../media/image66.tif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image" Target="../media/image18.emf"/><Relationship Id="rId7" Type="http://schemas.openxmlformats.org/officeDocument/2006/relationships/image" Target="../media/image22.svg"/><Relationship Id="rId12" Type="http://schemas.openxmlformats.org/officeDocument/2006/relationships/customXml" Target="../ink/ink1.xml"/><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customXml" Target="../ink/ink3.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customXml" Target="../ink/ink2.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5.png"/><Relationship Id="rId12" Type="http://schemas.openxmlformats.org/officeDocument/2006/relationships/image" Target="../media/image34.sv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svg"/><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image" Target="../media/image32.svg"/><Relationship Id="rId4" Type="http://schemas.openxmlformats.org/officeDocument/2006/relationships/image" Target="../media/image20.svg"/><Relationship Id="rId9" Type="http://schemas.openxmlformats.org/officeDocument/2006/relationships/image" Target="../media/image31.png"/><Relationship Id="rId1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8" name="ZoneTexte 7">
            <a:extLst>
              <a:ext uri="{FF2B5EF4-FFF2-40B4-BE49-F238E27FC236}">
                <a16:creationId xmlns:a16="http://schemas.microsoft.com/office/drawing/2014/main" id="{216840ED-FA54-CF79-7455-BA0341AD585D}"/>
              </a:ext>
            </a:extLst>
          </p:cNvPr>
          <p:cNvSpPr txBox="1"/>
          <p:nvPr/>
        </p:nvSpPr>
        <p:spPr>
          <a:xfrm>
            <a:off x="-2" y="0"/>
            <a:ext cx="12192001" cy="1153531"/>
          </a:xfrm>
          <a:prstGeom prst="rect">
            <a:avLst/>
          </a:prstGeom>
          <a:solidFill>
            <a:srgbClr val="4DAAC6"/>
          </a:solidFill>
        </p:spPr>
        <p:txBody>
          <a:bodyPr vert="horz" lIns="91440" tIns="45720" rIns="91440" bIns="45720" rtlCol="0" anchor="t">
            <a:noAutofit/>
          </a:bodyPr>
          <a:lstStyle/>
          <a:p>
            <a:pPr marL="311150" indent="-42863">
              <a:lnSpc>
                <a:spcPct val="107000"/>
              </a:lnSpc>
              <a:spcAft>
                <a:spcPts val="800"/>
              </a:spcAft>
            </a:pPr>
            <a:endParaRPr lang="fr-FR" sz="1100" dirty="0">
              <a:solidFill>
                <a:schemeClr val="bg1"/>
              </a:solidFill>
              <a:latin typeface="Source Sans Pro Light" panose="020B0403030403020204" pitchFamily="34" charset="0"/>
              <a:ea typeface="Calibri" panose="020F0502020204030204" pitchFamily="34" charset="0"/>
              <a:cs typeface="Arial" panose="020B0604020202020204" pitchFamily="34" charset="0"/>
            </a:endParaRPr>
          </a:p>
          <a:p>
            <a:pPr marL="146050">
              <a:lnSpc>
                <a:spcPct val="90000"/>
              </a:lnSpc>
            </a:pPr>
            <a:r>
              <a:rPr lang="fr-FR" sz="5000" b="1" dirty="0">
                <a:solidFill>
                  <a:schemeClr val="bg1"/>
                </a:solidFill>
                <a:effectLst/>
                <a:latin typeface="Source Sans Pro Light" panose="020B0403030403020204" pitchFamily="34" charset="0"/>
                <a:ea typeface="Calibri" panose="020F0502020204030204" pitchFamily="34" charset="0"/>
                <a:cs typeface="Arial" panose="020B0604020202020204" pitchFamily="34" charset="0"/>
              </a:rPr>
              <a:t>L'amélioration continue du climat scolaire...</a:t>
            </a:r>
          </a:p>
          <a:p>
            <a:pPr marL="146050">
              <a:lnSpc>
                <a:spcPct val="90000"/>
              </a:lnSpc>
            </a:pPr>
            <a:endParaRPr lang="fr-FR" sz="5400" b="1" dirty="0">
              <a:solidFill>
                <a:schemeClr val="bg1"/>
              </a:solidFill>
              <a:effectLst/>
              <a:latin typeface="Source Sans Pro Light" panose="020B0403030403020204" pitchFamily="34" charset="0"/>
              <a:ea typeface="Calibri" panose="020F0502020204030204" pitchFamily="34" charset="0"/>
              <a:cs typeface="Arial" panose="020B0604020202020204" pitchFamily="34" charset="0"/>
            </a:endParaRPr>
          </a:p>
          <a:p>
            <a:pPr marL="188913">
              <a:lnSpc>
                <a:spcPct val="80000"/>
              </a:lnSpc>
              <a:spcBef>
                <a:spcPct val="0"/>
              </a:spcBef>
              <a:spcAft>
                <a:spcPts val="600"/>
              </a:spcAft>
            </a:pPr>
            <a:endParaRPr lang="en-US" sz="1200" b="1" u="none" strike="noStrike" kern="1200" dirty="0">
              <a:solidFill>
                <a:schemeClr val="bg1"/>
              </a:solidFill>
              <a:effectLst/>
              <a:latin typeface="Source Sans Pro Light" panose="020B0403030403020204" pitchFamily="34" charset="0"/>
              <a:ea typeface="+mj-ea"/>
              <a:cs typeface="+mj-cs"/>
            </a:endParaRPr>
          </a:p>
        </p:txBody>
      </p:sp>
      <p:pic>
        <p:nvPicPr>
          <p:cNvPr id="14" name="Image 13">
            <a:extLst>
              <a:ext uri="{FF2B5EF4-FFF2-40B4-BE49-F238E27FC236}">
                <a16:creationId xmlns:a16="http://schemas.microsoft.com/office/drawing/2014/main" id="{C1FC519D-E367-4D60-BB6F-159283A7CE35}"/>
              </a:ext>
            </a:extLst>
          </p:cNvPr>
          <p:cNvPicPr>
            <a:picLocks noChangeAspect="1"/>
          </p:cNvPicPr>
          <p:nvPr/>
        </p:nvPicPr>
        <p:blipFill>
          <a:blip r:embed="rId3"/>
          <a:stretch>
            <a:fillRect/>
          </a:stretch>
        </p:blipFill>
        <p:spPr>
          <a:xfrm>
            <a:off x="4260981" y="3866820"/>
            <a:ext cx="7866788" cy="2597722"/>
          </a:xfrm>
          <a:prstGeom prst="rect">
            <a:avLst/>
          </a:prstGeom>
        </p:spPr>
      </p:pic>
      <p:pic>
        <p:nvPicPr>
          <p:cNvPr id="91" name="Graphique 90" descr="Cloud avec un remplissage uni">
            <a:extLst>
              <a:ext uri="{FF2B5EF4-FFF2-40B4-BE49-F238E27FC236}">
                <a16:creationId xmlns:a16="http://schemas.microsoft.com/office/drawing/2014/main" id="{B1B566D4-CB5D-8E8A-1B0E-4D7240ECA4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7053" y="857666"/>
            <a:ext cx="10656520" cy="8042156"/>
          </a:xfrm>
          <a:prstGeom prst="rect">
            <a:avLst/>
          </a:prstGeom>
        </p:spPr>
      </p:pic>
      <p:sp>
        <p:nvSpPr>
          <p:cNvPr id="41" name="ZoneTexte 40">
            <a:extLst>
              <a:ext uri="{FF2B5EF4-FFF2-40B4-BE49-F238E27FC236}">
                <a16:creationId xmlns:a16="http://schemas.microsoft.com/office/drawing/2014/main" id="{AB8731F9-326A-902E-122E-26147559C0F8}"/>
              </a:ext>
            </a:extLst>
          </p:cNvPr>
          <p:cNvSpPr txBox="1"/>
          <p:nvPr/>
        </p:nvSpPr>
        <p:spPr>
          <a:xfrm>
            <a:off x="278214" y="3860169"/>
            <a:ext cx="3926498" cy="757130"/>
          </a:xfrm>
          <a:prstGeom prst="rect">
            <a:avLst/>
          </a:prstGeom>
          <a:noFill/>
        </p:spPr>
        <p:txBody>
          <a:bodyPr wrap="square" rtlCol="0">
            <a:spAutoFit/>
          </a:bodyPr>
          <a:lstStyle/>
          <a:p>
            <a:pPr>
              <a:lnSpc>
                <a:spcPct val="90000"/>
              </a:lnSpc>
            </a:pPr>
            <a:r>
              <a:rPr lang="fr-FR" sz="1600" dirty="0">
                <a:latin typeface="Source Sans Pro Light" panose="020B0403030403020204" pitchFamily="34" charset="0"/>
              </a:rPr>
              <a:t>Claire Beaumont, Ph. D.</a:t>
            </a:r>
          </a:p>
          <a:p>
            <a:pPr>
              <a:lnSpc>
                <a:spcPct val="90000"/>
              </a:lnSpc>
            </a:pPr>
            <a:r>
              <a:rPr lang="fr-FR" sz="1600" dirty="0">
                <a:latin typeface="Source Sans Pro Light" panose="020B0403030403020204" pitchFamily="34" charset="0"/>
              </a:rPr>
              <a:t>Professeure titulaire</a:t>
            </a:r>
          </a:p>
          <a:p>
            <a:pPr>
              <a:lnSpc>
                <a:spcPct val="90000"/>
              </a:lnSpc>
            </a:pPr>
            <a:r>
              <a:rPr lang="fr-FR" sz="1600" dirty="0">
                <a:latin typeface="Source Sans Pro Light" panose="020B0403030403020204" pitchFamily="34" charset="0"/>
              </a:rPr>
              <a:t>Faculté des sciences de l’éducation </a:t>
            </a:r>
          </a:p>
        </p:txBody>
      </p:sp>
      <p:pic>
        <p:nvPicPr>
          <p:cNvPr id="52" name="Graphique 51" descr="Dim (Smaller Sun) contour">
            <a:extLst>
              <a:ext uri="{FF2B5EF4-FFF2-40B4-BE49-F238E27FC236}">
                <a16:creationId xmlns:a16="http://schemas.microsoft.com/office/drawing/2014/main" id="{7B590DE0-AD26-DDDF-7890-46AAA68DC9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4956" y="2914316"/>
            <a:ext cx="1906554" cy="1712348"/>
          </a:xfrm>
          <a:prstGeom prst="rect">
            <a:avLst/>
          </a:prstGeom>
        </p:spPr>
      </p:pic>
      <p:sp>
        <p:nvSpPr>
          <p:cNvPr id="60" name="ZoneTexte 59">
            <a:extLst>
              <a:ext uri="{FF2B5EF4-FFF2-40B4-BE49-F238E27FC236}">
                <a16:creationId xmlns:a16="http://schemas.microsoft.com/office/drawing/2014/main" id="{B9AC4A96-154D-F55C-A91C-D6691D4F2DED}"/>
              </a:ext>
            </a:extLst>
          </p:cNvPr>
          <p:cNvSpPr txBox="1"/>
          <p:nvPr/>
        </p:nvSpPr>
        <p:spPr>
          <a:xfrm>
            <a:off x="7819053" y="1249861"/>
            <a:ext cx="4308716" cy="1008225"/>
          </a:xfrm>
          <a:prstGeom prst="rect">
            <a:avLst/>
          </a:prstGeom>
          <a:noFill/>
        </p:spPr>
        <p:txBody>
          <a:bodyPr wrap="square" rtlCol="0">
            <a:spAutoFit/>
          </a:bodyPr>
          <a:lstStyle/>
          <a:p>
            <a:pPr algn="r">
              <a:lnSpc>
                <a:spcPct val="90000"/>
              </a:lnSpc>
            </a:pPr>
            <a:r>
              <a:rPr lang="fr-MA" sz="1600" dirty="0">
                <a:solidFill>
                  <a:schemeClr val="tx1">
                    <a:lumMod val="65000"/>
                    <a:lumOff val="35000"/>
                  </a:schemeClr>
                </a:solidFill>
                <a:effectLst/>
                <a:latin typeface="Source Sans Pro Light" panose="020B0403030403020204" pitchFamily="34" charset="0"/>
                <a:ea typeface="Calibri" panose="020F0502020204030204" pitchFamily="34" charset="0"/>
                <a:cs typeface="Arial" panose="020B0604020202020204" pitchFamily="34" charset="0"/>
              </a:rPr>
              <a:t>Colloque international </a:t>
            </a:r>
            <a:endParaRPr lang="fr-CA" sz="1600" dirty="0">
              <a:solidFill>
                <a:schemeClr val="tx1">
                  <a:lumMod val="65000"/>
                  <a:lumOff val="35000"/>
                </a:schemeClr>
              </a:solidFill>
              <a:effectLst/>
              <a:latin typeface="Source Sans Pro Light" panose="020B0403030403020204" pitchFamily="34" charset="0"/>
              <a:ea typeface="Calibri" panose="020F0502020204030204" pitchFamily="34" charset="0"/>
              <a:cs typeface="Arial" panose="020B0604020202020204" pitchFamily="34" charset="0"/>
            </a:endParaRPr>
          </a:p>
          <a:p>
            <a:pPr algn="r">
              <a:lnSpc>
                <a:spcPct val="90000"/>
              </a:lnSpc>
            </a:pPr>
            <a:r>
              <a:rPr lang="fr-MA" sz="1600" dirty="0">
                <a:solidFill>
                  <a:schemeClr val="tx1">
                    <a:lumMod val="65000"/>
                    <a:lumOff val="35000"/>
                  </a:schemeClr>
                </a:solidFill>
                <a:effectLst/>
                <a:latin typeface="Source Sans Pro Light" panose="020B0403030403020204" pitchFamily="34" charset="0"/>
                <a:ea typeface="Calibri" panose="020F0502020204030204" pitchFamily="34" charset="0"/>
                <a:cs typeface="Arial" panose="020B0604020202020204" pitchFamily="34" charset="0"/>
              </a:rPr>
              <a:t>« Violence en milieu scolaire : connaissances, politiques et pratiques »</a:t>
            </a:r>
            <a:endParaRPr lang="fr-CA" sz="1600" dirty="0">
              <a:solidFill>
                <a:schemeClr val="tx1">
                  <a:lumMod val="65000"/>
                  <a:lumOff val="35000"/>
                </a:schemeClr>
              </a:solidFill>
              <a:effectLst/>
              <a:latin typeface="Source Sans Pro Light" panose="020B0403030403020204" pitchFamily="34" charset="0"/>
              <a:ea typeface="Calibri" panose="020F0502020204030204" pitchFamily="34" charset="0"/>
              <a:cs typeface="Arial" panose="020B0604020202020204" pitchFamily="34" charset="0"/>
            </a:endParaRPr>
          </a:p>
          <a:p>
            <a:pPr algn="r">
              <a:lnSpc>
                <a:spcPct val="107000"/>
              </a:lnSpc>
              <a:spcAft>
                <a:spcPts val="800"/>
              </a:spcAft>
            </a:pPr>
            <a:r>
              <a:rPr lang="fr-MA" sz="1600" dirty="0">
                <a:solidFill>
                  <a:schemeClr val="tx1">
                    <a:lumMod val="65000"/>
                    <a:lumOff val="35000"/>
                  </a:schemeClr>
                </a:solidFill>
                <a:effectLst/>
                <a:latin typeface="Source Sans Pro Light" panose="020B0403030403020204" pitchFamily="34" charset="0"/>
                <a:ea typeface="Calibri" panose="020F0502020204030204" pitchFamily="34" charset="0"/>
                <a:cs typeface="Arial" panose="020B0604020202020204" pitchFamily="34" charset="0"/>
              </a:rPr>
              <a:t>1-2 novembre 2023</a:t>
            </a:r>
            <a:endParaRPr lang="fr-CA" sz="1600" dirty="0">
              <a:solidFill>
                <a:schemeClr val="tx1">
                  <a:lumMod val="65000"/>
                  <a:lumOff val="35000"/>
                </a:schemeClr>
              </a:solidFill>
              <a:effectLst/>
              <a:latin typeface="Source Sans Pro Light" panose="020B0403030403020204" pitchFamily="34" charset="0"/>
              <a:ea typeface="Calibri" panose="020F050202020403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83AD7FA7-38FF-77EA-00FC-1A82DDBDFB6E}"/>
              </a:ext>
            </a:extLst>
          </p:cNvPr>
          <p:cNvSpPr txBox="1"/>
          <p:nvPr/>
        </p:nvSpPr>
        <p:spPr>
          <a:xfrm>
            <a:off x="10762006" y="6560872"/>
            <a:ext cx="2305878" cy="276999"/>
          </a:xfrm>
          <a:prstGeom prst="rect">
            <a:avLst/>
          </a:prstGeom>
          <a:noFill/>
        </p:spPr>
        <p:txBody>
          <a:bodyPr wrap="square" rtlCol="0">
            <a:spAutoFit/>
          </a:bodyPr>
          <a:lstStyle/>
          <a:p>
            <a:r>
              <a:rPr lang="fr-FR" sz="1200" dirty="0">
                <a:latin typeface="Source Sans Pro Light" panose="020B0403030403020204" pitchFamily="34" charset="0"/>
              </a:rPr>
              <a:t>Images: </a:t>
            </a:r>
            <a:r>
              <a:rPr lang="fr-FR" sz="1200" dirty="0" err="1">
                <a:latin typeface="Source Sans Pro Light" panose="020B0403030403020204" pitchFamily="34" charset="0"/>
              </a:rPr>
              <a:t>Storyset</a:t>
            </a:r>
            <a:endParaRPr lang="fr-FR" sz="1200" dirty="0">
              <a:latin typeface="Source Sans Pro Light" panose="020B0403030403020204" pitchFamily="34" charset="0"/>
            </a:endParaRPr>
          </a:p>
        </p:txBody>
      </p:sp>
      <p:sp>
        <p:nvSpPr>
          <p:cNvPr id="4" name="ZoneTexte 3">
            <a:extLst>
              <a:ext uri="{FF2B5EF4-FFF2-40B4-BE49-F238E27FC236}">
                <a16:creationId xmlns:a16="http://schemas.microsoft.com/office/drawing/2014/main" id="{49133305-EACD-DACC-DC5A-730989844FB8}"/>
              </a:ext>
            </a:extLst>
          </p:cNvPr>
          <p:cNvSpPr txBox="1"/>
          <p:nvPr/>
        </p:nvSpPr>
        <p:spPr>
          <a:xfrm>
            <a:off x="-2" y="1285799"/>
            <a:ext cx="6442642" cy="1505027"/>
          </a:xfrm>
          <a:prstGeom prst="rect">
            <a:avLst/>
          </a:prstGeom>
          <a:noFill/>
        </p:spPr>
        <p:txBody>
          <a:bodyPr wrap="square">
            <a:spAutoFit/>
          </a:bodyPr>
          <a:lstStyle/>
          <a:p>
            <a:pPr marL="238125">
              <a:lnSpc>
                <a:spcPct val="90000"/>
              </a:lnSpc>
            </a:pPr>
            <a:r>
              <a:rPr lang="fr-FR" sz="3400" dirty="0">
                <a:solidFill>
                  <a:srgbClr val="002060"/>
                </a:solidFill>
                <a:effectLst/>
                <a:latin typeface="Source Sans Pro" panose="020B0503030403020204" pitchFamily="34" charset="0"/>
                <a:ea typeface="Calibri" panose="020F0502020204030204" pitchFamily="34" charset="0"/>
                <a:cs typeface="Arial" panose="020B0604020202020204" pitchFamily="34" charset="0"/>
              </a:rPr>
              <a:t>Une approche globale et positive au service du bien-être individuel </a:t>
            </a:r>
          </a:p>
          <a:p>
            <a:pPr marL="238125">
              <a:lnSpc>
                <a:spcPct val="90000"/>
              </a:lnSpc>
            </a:pPr>
            <a:r>
              <a:rPr lang="fr-FR" sz="3400" dirty="0">
                <a:solidFill>
                  <a:srgbClr val="002060"/>
                </a:solidFill>
                <a:effectLst/>
                <a:latin typeface="Source Sans Pro" panose="020B0503030403020204" pitchFamily="34" charset="0"/>
                <a:ea typeface="Calibri" panose="020F0502020204030204" pitchFamily="34" charset="0"/>
                <a:cs typeface="Arial" panose="020B0604020202020204" pitchFamily="34" charset="0"/>
              </a:rPr>
              <a:t>et collectif à l'école</a:t>
            </a:r>
            <a:endParaRPr lang="fr-CA" sz="3400" dirty="0">
              <a:solidFill>
                <a:srgbClr val="002060"/>
              </a:solidFill>
              <a:effectLst/>
              <a:latin typeface="Source Sans Pro" panose="020B0503030403020204" pitchFamily="34" charset="0"/>
              <a:ea typeface="Calibri" panose="020F0502020204030204" pitchFamily="34" charset="0"/>
              <a:cs typeface="Arial" panose="020B0604020202020204" pitchFamily="34" charset="0"/>
            </a:endParaRPr>
          </a:p>
        </p:txBody>
      </p:sp>
      <p:pic>
        <p:nvPicPr>
          <p:cNvPr id="16" name="Image 15">
            <a:extLst>
              <a:ext uri="{FF2B5EF4-FFF2-40B4-BE49-F238E27FC236}">
                <a16:creationId xmlns:a16="http://schemas.microsoft.com/office/drawing/2014/main" id="{412C1754-0AA0-A800-998F-B9C33D994431}"/>
              </a:ext>
            </a:extLst>
          </p:cNvPr>
          <p:cNvPicPr>
            <a:picLocks noChangeAspect="1"/>
          </p:cNvPicPr>
          <p:nvPr/>
        </p:nvPicPr>
        <p:blipFill rotWithShape="1">
          <a:blip r:embed="rId8"/>
          <a:srcRect l="2642" r="47847" b="63797"/>
          <a:stretch/>
        </p:blipFill>
        <p:spPr>
          <a:xfrm>
            <a:off x="312712" y="4639166"/>
            <a:ext cx="3218623" cy="99869"/>
          </a:xfrm>
          <a:prstGeom prst="rect">
            <a:avLst/>
          </a:prstGeom>
        </p:spPr>
      </p:pic>
      <p:pic>
        <p:nvPicPr>
          <p:cNvPr id="13" name="Image 12">
            <a:extLst>
              <a:ext uri="{FF2B5EF4-FFF2-40B4-BE49-F238E27FC236}">
                <a16:creationId xmlns:a16="http://schemas.microsoft.com/office/drawing/2014/main" id="{A8154834-ED6E-B5C2-72A7-81A0310E3C78}"/>
              </a:ext>
            </a:extLst>
          </p:cNvPr>
          <p:cNvPicPr>
            <a:picLocks noChangeAspect="1"/>
          </p:cNvPicPr>
          <p:nvPr/>
        </p:nvPicPr>
        <p:blipFill>
          <a:blip r:embed="rId9"/>
          <a:stretch>
            <a:fillRect/>
          </a:stretch>
        </p:blipFill>
        <p:spPr>
          <a:xfrm>
            <a:off x="312712" y="4807491"/>
            <a:ext cx="1048229" cy="443893"/>
          </a:xfrm>
          <a:prstGeom prst="rect">
            <a:avLst/>
          </a:prstGeom>
        </p:spPr>
      </p:pic>
      <p:sp>
        <p:nvSpPr>
          <p:cNvPr id="18" name="ZoneTexte 17">
            <a:extLst>
              <a:ext uri="{FF2B5EF4-FFF2-40B4-BE49-F238E27FC236}">
                <a16:creationId xmlns:a16="http://schemas.microsoft.com/office/drawing/2014/main" id="{2A1CFA25-729A-BBA7-C1C9-6F903148F754}"/>
              </a:ext>
            </a:extLst>
          </p:cNvPr>
          <p:cNvSpPr txBox="1"/>
          <p:nvPr/>
        </p:nvSpPr>
        <p:spPr>
          <a:xfrm>
            <a:off x="262948" y="5464490"/>
            <a:ext cx="3634114" cy="757130"/>
          </a:xfrm>
          <a:prstGeom prst="rect">
            <a:avLst/>
          </a:prstGeom>
          <a:solidFill>
            <a:schemeClr val="bg1"/>
          </a:solidFill>
        </p:spPr>
        <p:txBody>
          <a:bodyPr wrap="square">
            <a:spAutoFit/>
          </a:bodyPr>
          <a:lstStyle/>
          <a:p>
            <a:pPr>
              <a:lnSpc>
                <a:spcPct val="90000"/>
              </a:lnSpc>
            </a:pPr>
            <a:r>
              <a:rPr lang="fr-CA" sz="1600" dirty="0">
                <a:latin typeface="Source Sans Pro Light" panose="020B0403030403020204" pitchFamily="34" charset="0"/>
              </a:rPr>
              <a:t>Membre du c</a:t>
            </a:r>
            <a:r>
              <a:rPr lang="fr-CA" sz="1600" dirty="0">
                <a:effectLst/>
                <a:latin typeface="Source Sans Pro Light" panose="020B0403030403020204" pitchFamily="34" charset="0"/>
              </a:rPr>
              <a:t>omité exécutif</a:t>
            </a:r>
            <a:endParaRPr lang="fr-CA" sz="1600" dirty="0">
              <a:latin typeface="Source Sans Pro Light" panose="020B0403030403020204" pitchFamily="34" charset="0"/>
            </a:endParaRPr>
          </a:p>
          <a:p>
            <a:pPr>
              <a:lnSpc>
                <a:spcPct val="90000"/>
              </a:lnSpc>
            </a:pPr>
            <a:r>
              <a:rPr lang="fr-CA" sz="1600" i="1" dirty="0">
                <a:effectLst/>
                <a:latin typeface="Source Sans Pro Light" panose="020B0403030403020204" pitchFamily="34" charset="0"/>
              </a:rPr>
              <a:t>International </a:t>
            </a:r>
            <a:r>
              <a:rPr lang="fr-CA" sz="1600" i="1" dirty="0" err="1">
                <a:effectLst/>
                <a:latin typeface="Source Sans Pro Light" panose="020B0403030403020204" pitchFamily="34" charset="0"/>
              </a:rPr>
              <a:t>Observatory</a:t>
            </a:r>
            <a:r>
              <a:rPr lang="fr-CA" sz="1600" i="1" dirty="0">
                <a:effectLst/>
                <a:latin typeface="Source Sans Pro Light" panose="020B0403030403020204" pitchFamily="34" charset="0"/>
              </a:rPr>
              <a:t> of </a:t>
            </a:r>
            <a:r>
              <a:rPr lang="fr-CA" sz="1600" i="1" dirty="0" err="1">
                <a:effectLst/>
                <a:latin typeface="Source Sans Pro Light" panose="020B0403030403020204" pitchFamily="34" charset="0"/>
              </a:rPr>
              <a:t>School</a:t>
            </a:r>
            <a:r>
              <a:rPr lang="fr-CA" sz="1600" i="1" dirty="0">
                <a:effectLst/>
                <a:latin typeface="Source Sans Pro Light" panose="020B0403030403020204" pitchFamily="34" charset="0"/>
              </a:rPr>
              <a:t> </a:t>
            </a:r>
            <a:r>
              <a:rPr lang="fr-CA" sz="1600" i="1" dirty="0" err="1">
                <a:effectLst/>
                <a:latin typeface="Source Sans Pro Light" panose="020B0403030403020204" pitchFamily="34" charset="0"/>
              </a:rPr>
              <a:t>Climate</a:t>
            </a:r>
            <a:r>
              <a:rPr lang="fr-CA" sz="1600" i="1" dirty="0">
                <a:effectLst/>
                <a:latin typeface="Source Sans Pro Light" panose="020B0403030403020204" pitchFamily="34" charset="0"/>
              </a:rPr>
              <a:t> and Violence Prevention</a:t>
            </a:r>
            <a:endParaRPr lang="fr-FR" sz="1600" i="1" dirty="0">
              <a:latin typeface="Source Sans Pro Light" panose="020B0403030403020204" pitchFamily="34" charset="0"/>
            </a:endParaRPr>
          </a:p>
        </p:txBody>
      </p:sp>
    </p:spTree>
    <p:extLst>
      <p:ext uri="{BB962C8B-B14F-4D97-AF65-F5344CB8AC3E}">
        <p14:creationId xmlns:p14="http://schemas.microsoft.com/office/powerpoint/2010/main" val="90445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a:extLst>
              <a:ext uri="{FF2B5EF4-FFF2-40B4-BE49-F238E27FC236}">
                <a16:creationId xmlns:a16="http://schemas.microsoft.com/office/drawing/2014/main" id="{2A22224E-300B-F540-B3B0-F280EA70F26E}"/>
              </a:ext>
            </a:extLst>
          </p:cNvPr>
          <p:cNvPicPr>
            <a:picLocks noChangeAspect="1"/>
          </p:cNvPicPr>
          <p:nvPr/>
        </p:nvPicPr>
        <p:blipFill rotWithShape="1">
          <a:blip r:embed="rId4"/>
          <a:srcRect t="-14724"/>
          <a:stretch/>
        </p:blipFill>
        <p:spPr>
          <a:xfrm>
            <a:off x="1797188" y="305341"/>
            <a:ext cx="8347501" cy="6648487"/>
          </a:xfrm>
          <a:prstGeom prst="rect">
            <a:avLst/>
          </a:prstGeom>
        </p:spPr>
      </p:pic>
      <p:sp>
        <p:nvSpPr>
          <p:cNvPr id="6" name="ZoneTexte 5">
            <a:extLst>
              <a:ext uri="{FF2B5EF4-FFF2-40B4-BE49-F238E27FC236}">
                <a16:creationId xmlns:a16="http://schemas.microsoft.com/office/drawing/2014/main" id="{D4274BBC-F0AA-C44E-A029-20EBB5D5D845}"/>
              </a:ext>
            </a:extLst>
          </p:cNvPr>
          <p:cNvSpPr txBox="1"/>
          <p:nvPr/>
        </p:nvSpPr>
        <p:spPr>
          <a:xfrm>
            <a:off x="2737089" y="1746424"/>
            <a:ext cx="6523783" cy="1089529"/>
          </a:xfrm>
          <a:prstGeom prst="rect">
            <a:avLst/>
          </a:prstGeom>
          <a:solidFill>
            <a:schemeClr val="bg1"/>
          </a:solidFill>
          <a:ln>
            <a:noFill/>
          </a:ln>
        </p:spPr>
        <p:txBody>
          <a:bodyPr wrap="square" rtlCol="0">
            <a:spAutoFit/>
          </a:bodyPr>
          <a:lstStyle/>
          <a:p>
            <a:pPr marL="312738" indent="-134938" algn="ctr">
              <a:lnSpc>
                <a:spcPct val="90000"/>
              </a:lnSpc>
              <a:buFont typeface="Wingdings" pitchFamily="2" charset="2"/>
              <a:buChar char="§"/>
            </a:pPr>
            <a:r>
              <a:rPr lang="fr-CA" dirty="0">
                <a:solidFill>
                  <a:srgbClr val="CC9901"/>
                </a:solidFill>
                <a:latin typeface="Source Sans Pro Light" panose="020B0403030403020204" pitchFamily="34" charset="0"/>
              </a:rPr>
              <a:t>Apprendre à réfléchir sur soi et définir qui on est (émotions/sentiments, besoins, limites, forces,  aspirations)</a:t>
            </a:r>
          </a:p>
          <a:p>
            <a:pPr marL="312738" indent="-134938" algn="ctr">
              <a:lnSpc>
                <a:spcPct val="90000"/>
              </a:lnSpc>
              <a:buFont typeface="Wingdings" pitchFamily="2" charset="2"/>
              <a:buChar char="§"/>
            </a:pPr>
            <a:r>
              <a:rPr lang="fr-CA" dirty="0">
                <a:solidFill>
                  <a:srgbClr val="CC9901"/>
                </a:solidFill>
                <a:latin typeface="Source Sans Pro Light" panose="020B0403030403020204" pitchFamily="34" charset="0"/>
              </a:rPr>
              <a:t>Apprendre à s’autoréguler (stress) dans diverses situations pour atteindre ses buts personnels et sociaux. </a:t>
            </a:r>
            <a:endParaRPr lang="fr-CA" dirty="0">
              <a:solidFill>
                <a:srgbClr val="CC9901"/>
              </a:solidFill>
              <a:latin typeface="Source Sans Pro Light" panose="020B0403030403020204" pitchFamily="34" charset="0"/>
              <a:ea typeface="Times New Roman" panose="02020603050405020304" pitchFamily="18" charset="0"/>
            </a:endParaRPr>
          </a:p>
        </p:txBody>
      </p:sp>
      <p:sp>
        <p:nvSpPr>
          <p:cNvPr id="46" name="ZoneTexte 45">
            <a:extLst>
              <a:ext uri="{FF2B5EF4-FFF2-40B4-BE49-F238E27FC236}">
                <a16:creationId xmlns:a16="http://schemas.microsoft.com/office/drawing/2014/main" id="{80C93383-D75F-204B-A64C-D20F6A1A957C}"/>
              </a:ext>
            </a:extLst>
          </p:cNvPr>
          <p:cNvSpPr txBox="1"/>
          <p:nvPr/>
        </p:nvSpPr>
        <p:spPr>
          <a:xfrm>
            <a:off x="8108257" y="3845363"/>
            <a:ext cx="4083743" cy="2031325"/>
          </a:xfrm>
          <a:prstGeom prst="rect">
            <a:avLst/>
          </a:prstGeom>
          <a:solidFill>
            <a:schemeClr val="bg1"/>
          </a:solidFill>
          <a:ln>
            <a:noFill/>
          </a:ln>
        </p:spPr>
        <p:txBody>
          <a:bodyPr wrap="square" rtlCol="0">
            <a:spAutoFit/>
          </a:bodyPr>
          <a:lstStyle/>
          <a:p>
            <a:pPr marL="139700" indent="-127000">
              <a:buFont typeface="Wingdings" pitchFamily="2" charset="2"/>
              <a:buChar char="§"/>
            </a:pPr>
            <a:r>
              <a:rPr lang="fr-CA" dirty="0">
                <a:solidFill>
                  <a:srgbClr val="00A9AB"/>
                </a:solidFill>
                <a:latin typeface="Source Sans Pro Light" panose="020B0403030403020204" pitchFamily="34" charset="0"/>
              </a:rPr>
              <a:t>Être sensible aux autres: émotions, besoins </a:t>
            </a:r>
          </a:p>
          <a:p>
            <a:pPr marL="139700" indent="-127000">
              <a:buFont typeface="Wingdings" pitchFamily="2" charset="2"/>
              <a:buChar char="§"/>
            </a:pPr>
            <a:r>
              <a:rPr lang="fr-CA" dirty="0">
                <a:solidFill>
                  <a:srgbClr val="00A9AB"/>
                </a:solidFill>
                <a:latin typeface="Source Sans Pro Light" panose="020B0403030403020204" pitchFamily="34" charset="0"/>
              </a:rPr>
              <a:t>Faire preuve d’ouverture face à la diversité humaine</a:t>
            </a:r>
          </a:p>
          <a:p>
            <a:pPr marL="139700" indent="-127000">
              <a:buFont typeface="Wingdings" pitchFamily="2" charset="2"/>
              <a:buChar char="§"/>
            </a:pPr>
            <a:r>
              <a:rPr lang="fr-CA" dirty="0">
                <a:solidFill>
                  <a:srgbClr val="00A9AB"/>
                </a:solidFill>
                <a:latin typeface="Source Sans Pro Light" panose="020B0403030403020204" pitchFamily="34" charset="0"/>
              </a:rPr>
              <a:t>Développer des habiletés pour entrer sainement en relation avec les autres </a:t>
            </a:r>
            <a:r>
              <a:rPr lang="fr-CA" sz="1400" dirty="0">
                <a:solidFill>
                  <a:srgbClr val="00A9AB"/>
                </a:solidFill>
                <a:latin typeface="Source Sans Pro Light" panose="020B0403030403020204" pitchFamily="34" charset="0"/>
              </a:rPr>
              <a:t>(COMMUNICATION/COOPÉRATION).</a:t>
            </a:r>
            <a:endParaRPr lang="fr-CA" sz="1400" dirty="0">
              <a:solidFill>
                <a:srgbClr val="00A9AB"/>
              </a:solidFill>
              <a:effectLst/>
              <a:latin typeface="Source Sans Pro Light" panose="020B0403030403020204" pitchFamily="34" charset="0"/>
              <a:ea typeface="Times New Roman" panose="02020603050405020304" pitchFamily="18" charset="0"/>
            </a:endParaRPr>
          </a:p>
        </p:txBody>
      </p:sp>
      <p:sp>
        <p:nvSpPr>
          <p:cNvPr id="7" name="Rectangle 6">
            <a:extLst>
              <a:ext uri="{FF2B5EF4-FFF2-40B4-BE49-F238E27FC236}">
                <a16:creationId xmlns:a16="http://schemas.microsoft.com/office/drawing/2014/main" id="{C55DA351-C51C-BC4E-AD8F-BA1ED20B55FD}"/>
              </a:ext>
            </a:extLst>
          </p:cNvPr>
          <p:cNvSpPr/>
          <p:nvPr/>
        </p:nvSpPr>
        <p:spPr>
          <a:xfrm>
            <a:off x="-389707" y="3799900"/>
            <a:ext cx="4147247" cy="1837426"/>
          </a:xfrm>
          <a:prstGeom prst="rect">
            <a:avLst/>
          </a:prstGeom>
          <a:noFill/>
          <a:ln>
            <a:noFill/>
          </a:ln>
        </p:spPr>
        <p:txBody>
          <a:bodyPr wrap="square">
            <a:spAutoFit/>
          </a:bodyPr>
          <a:lstStyle/>
          <a:p>
            <a:pPr marL="93663" algn="r">
              <a:lnSpc>
                <a:spcPct val="90000"/>
              </a:lnSpc>
            </a:pPr>
            <a:r>
              <a:rPr lang="fr-CA" dirty="0">
                <a:solidFill>
                  <a:srgbClr val="00B050"/>
                </a:solidFill>
                <a:latin typeface="Source Sans Pro Light" panose="020B0403030403020204" pitchFamily="34" charset="0"/>
              </a:rPr>
              <a:t>Avoir conscience de notre synergie/interdépendance au sein des systèmes dans lesquels nous évoluons (famille, classe, école) et faire des choix en mesurant les impacts sur soi, les autres et l’environnement (climat scolaire, collaboration).</a:t>
            </a:r>
          </a:p>
        </p:txBody>
      </p:sp>
      <p:grpSp>
        <p:nvGrpSpPr>
          <p:cNvPr id="3" name="Groupe 2">
            <a:extLst>
              <a:ext uri="{FF2B5EF4-FFF2-40B4-BE49-F238E27FC236}">
                <a16:creationId xmlns:a16="http://schemas.microsoft.com/office/drawing/2014/main" id="{C418E250-2596-A863-F936-141C7EF738D0}"/>
              </a:ext>
            </a:extLst>
          </p:cNvPr>
          <p:cNvGrpSpPr/>
          <p:nvPr/>
        </p:nvGrpSpPr>
        <p:grpSpPr>
          <a:xfrm>
            <a:off x="4401741" y="3808430"/>
            <a:ext cx="665426" cy="713176"/>
            <a:chOff x="4486131" y="4909457"/>
            <a:chExt cx="919918" cy="736603"/>
          </a:xfrm>
        </p:grpSpPr>
        <p:sp>
          <p:nvSpPr>
            <p:cNvPr id="12" name="Soleil 11">
              <a:extLst>
                <a:ext uri="{FF2B5EF4-FFF2-40B4-BE49-F238E27FC236}">
                  <a16:creationId xmlns:a16="http://schemas.microsoft.com/office/drawing/2014/main" id="{CA1BC005-AD11-8538-14CD-20A5EAC9A531}"/>
                </a:ext>
              </a:extLst>
            </p:cNvPr>
            <p:cNvSpPr/>
            <p:nvPr/>
          </p:nvSpPr>
          <p:spPr>
            <a:xfrm>
              <a:off x="4486131" y="4909457"/>
              <a:ext cx="919918" cy="736603"/>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D94754C8-18B0-D806-F231-83DE23073F74}"/>
                </a:ext>
              </a:extLst>
            </p:cNvPr>
            <p:cNvSpPr/>
            <p:nvPr/>
          </p:nvSpPr>
          <p:spPr>
            <a:xfrm rot="21153944">
              <a:off x="4572602" y="5149616"/>
              <a:ext cx="729307" cy="256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fr-FR" sz="800" dirty="0">
                  <a:solidFill>
                    <a:schemeClr val="tx1"/>
                  </a:solidFill>
                  <a:latin typeface="Times New Roman" panose="02020603050405020304" pitchFamily="18" charset="0"/>
                  <a:cs typeface="Times New Roman" panose="02020603050405020304" pitchFamily="18" charset="0"/>
                </a:rPr>
                <a:t>Climat</a:t>
              </a:r>
            </a:p>
            <a:p>
              <a:pPr algn="ctr">
                <a:lnSpc>
                  <a:spcPct val="80000"/>
                </a:lnSpc>
              </a:pPr>
              <a:r>
                <a:rPr lang="fr-FR" sz="800" dirty="0">
                  <a:solidFill>
                    <a:schemeClr val="tx1"/>
                  </a:solidFill>
                  <a:latin typeface="Times New Roman" panose="02020603050405020304" pitchFamily="18" charset="0"/>
                  <a:cs typeface="Times New Roman" panose="02020603050405020304" pitchFamily="18" charset="0"/>
                </a:rPr>
                <a:t>scola</a:t>
              </a:r>
              <a:r>
                <a:rPr lang="fr-FR" sz="900" dirty="0">
                  <a:solidFill>
                    <a:schemeClr val="tx1"/>
                  </a:solidFill>
                  <a:latin typeface="Times New Roman" panose="02020603050405020304" pitchFamily="18" charset="0"/>
                  <a:cs typeface="Times New Roman" panose="02020603050405020304" pitchFamily="18" charset="0"/>
                </a:rPr>
                <a:t>ire</a:t>
              </a:r>
            </a:p>
          </p:txBody>
        </p:sp>
      </p:grpSp>
      <p:sp>
        <p:nvSpPr>
          <p:cNvPr id="5" name="ZoneTexte 4">
            <a:extLst>
              <a:ext uri="{FF2B5EF4-FFF2-40B4-BE49-F238E27FC236}">
                <a16:creationId xmlns:a16="http://schemas.microsoft.com/office/drawing/2014/main" id="{8286F9BD-2725-4DF8-1DE1-B0377FF1E61C}"/>
              </a:ext>
            </a:extLst>
          </p:cNvPr>
          <p:cNvSpPr txBox="1"/>
          <p:nvPr/>
        </p:nvSpPr>
        <p:spPr>
          <a:xfrm>
            <a:off x="0" y="998"/>
            <a:ext cx="12192000" cy="1366528"/>
          </a:xfrm>
          <a:prstGeom prst="rect">
            <a:avLst/>
          </a:prstGeom>
          <a:solidFill>
            <a:srgbClr val="4DAAC6"/>
          </a:solidFill>
        </p:spPr>
        <p:txBody>
          <a:bodyPr wrap="square" rtlCol="0">
            <a:spAutoFit/>
          </a:bodyPr>
          <a:lstStyle/>
          <a:p>
            <a:pPr marL="223838">
              <a:lnSpc>
                <a:spcPct val="90000"/>
              </a:lnSpc>
              <a:spcAft>
                <a:spcPts val="0"/>
              </a:spcAft>
            </a:pPr>
            <a:r>
              <a:rPr lang="fr-CA" sz="3800" dirty="0">
                <a:solidFill>
                  <a:schemeClr val="bg1"/>
                </a:solidFill>
                <a:latin typeface="Source Sans Pro Light" panose="020B0403030403020204" pitchFamily="34" charset="0"/>
                <a:ea typeface="Times New Roman" panose="02020603050405020304" pitchFamily="18" charset="0"/>
              </a:rPr>
              <a:t>Le modèle écosystémique de l’apprentissage socio- émotionnel pour le bien-être personnel et collectif à l’école </a:t>
            </a:r>
            <a:r>
              <a:rPr lang="fr-CA" sz="1600" b="1" dirty="0">
                <a:solidFill>
                  <a:schemeClr val="bg1"/>
                </a:solidFill>
                <a:latin typeface="Source Sans Pro Light" panose="020B0403030403020204" pitchFamily="34" charset="0"/>
                <a:ea typeface="Times New Roman" panose="02020603050405020304" pitchFamily="18" charset="0"/>
              </a:rPr>
              <a:t>(Beaumont et al., 2021)</a:t>
            </a:r>
          </a:p>
        </p:txBody>
      </p:sp>
      <p:sp>
        <p:nvSpPr>
          <p:cNvPr id="2" name="Ellipse 1">
            <a:extLst>
              <a:ext uri="{FF2B5EF4-FFF2-40B4-BE49-F238E27FC236}">
                <a16:creationId xmlns:a16="http://schemas.microsoft.com/office/drawing/2014/main" id="{71722E87-21D7-D766-3007-91BB2998E88E}"/>
              </a:ext>
            </a:extLst>
          </p:cNvPr>
          <p:cNvSpPr/>
          <p:nvPr/>
        </p:nvSpPr>
        <p:spPr>
          <a:xfrm>
            <a:off x="1988341" y="2411343"/>
            <a:ext cx="1497496" cy="1434020"/>
          </a:xfrm>
          <a:prstGeom prst="ellipse">
            <a:avLst/>
          </a:prstGeom>
          <a:solidFill>
            <a:srgbClr val="FFC000">
              <a:alpha val="1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A2F6C523-CA6D-6D8A-1A94-7D69A1425A51}"/>
              </a:ext>
            </a:extLst>
          </p:cNvPr>
          <p:cNvSpPr/>
          <p:nvPr/>
        </p:nvSpPr>
        <p:spPr>
          <a:xfrm>
            <a:off x="2080957" y="5313130"/>
            <a:ext cx="1497496" cy="1434020"/>
          </a:xfrm>
          <a:prstGeom prst="ellipse">
            <a:avLst/>
          </a:prstGeom>
          <a:solidFill>
            <a:srgbClr val="FFC000">
              <a:alpha val="1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00C1E46-0549-DA3F-D59D-96C8B4E2DB58}"/>
              </a:ext>
            </a:extLst>
          </p:cNvPr>
          <p:cNvSpPr/>
          <p:nvPr/>
        </p:nvSpPr>
        <p:spPr>
          <a:xfrm>
            <a:off x="8434461" y="2497867"/>
            <a:ext cx="1497496" cy="1434020"/>
          </a:xfrm>
          <a:prstGeom prst="ellipse">
            <a:avLst/>
          </a:prstGeom>
          <a:solidFill>
            <a:srgbClr val="FFC000">
              <a:alpha val="1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DD7424C-C7B8-A1D7-871C-3FBF69700DA8}"/>
              </a:ext>
            </a:extLst>
          </p:cNvPr>
          <p:cNvSpPr/>
          <p:nvPr/>
        </p:nvSpPr>
        <p:spPr>
          <a:xfrm>
            <a:off x="8452683" y="5291475"/>
            <a:ext cx="1497496" cy="1434020"/>
          </a:xfrm>
          <a:prstGeom prst="ellipse">
            <a:avLst/>
          </a:prstGeom>
          <a:solidFill>
            <a:srgbClr val="FFC000">
              <a:alpha val="1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080035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7" grpId="0"/>
      <p:bldP spid="2" grpId="0" animBg="1"/>
      <p:bldP spid="8"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8617CBC2-9497-B1F1-8625-533796FC0740}"/>
              </a:ext>
            </a:extLst>
          </p:cNvPr>
          <p:cNvPicPr>
            <a:picLocks noChangeAspect="1"/>
          </p:cNvPicPr>
          <p:nvPr/>
        </p:nvPicPr>
        <p:blipFill>
          <a:blip r:embed="rId3"/>
          <a:stretch>
            <a:fillRect/>
          </a:stretch>
        </p:blipFill>
        <p:spPr>
          <a:xfrm>
            <a:off x="7966974" y="1879394"/>
            <a:ext cx="1511300" cy="1003300"/>
          </a:xfrm>
          <a:prstGeom prst="rect">
            <a:avLst/>
          </a:prstGeom>
        </p:spPr>
      </p:pic>
      <p:sp>
        <p:nvSpPr>
          <p:cNvPr id="19" name="ZoneTexte 18">
            <a:extLst>
              <a:ext uri="{FF2B5EF4-FFF2-40B4-BE49-F238E27FC236}">
                <a16:creationId xmlns:a16="http://schemas.microsoft.com/office/drawing/2014/main" id="{A8310789-EA10-9160-A3EA-ED38C2FE8771}"/>
              </a:ext>
            </a:extLst>
          </p:cNvPr>
          <p:cNvSpPr txBox="1"/>
          <p:nvPr/>
        </p:nvSpPr>
        <p:spPr>
          <a:xfrm>
            <a:off x="145773" y="291708"/>
            <a:ext cx="11858738" cy="707886"/>
          </a:xfrm>
          <a:prstGeom prst="rect">
            <a:avLst/>
          </a:prstGeom>
          <a:noFill/>
        </p:spPr>
        <p:txBody>
          <a:bodyPr wrap="square">
            <a:spAutoFit/>
          </a:bodyPr>
          <a:lstStyle/>
          <a:p>
            <a:pPr marL="238125"/>
            <a:r>
              <a:rPr lang="fr-FR" sz="4000" dirty="0">
                <a:solidFill>
                  <a:schemeClr val="bg1"/>
                </a:solidFill>
                <a:latin typeface="Source Sans Pro" panose="020B0503030403020204" pitchFamily="34" charset="0"/>
              </a:rPr>
              <a:t>Points communs : climat scolaire et apprentissages</a:t>
            </a:r>
          </a:p>
        </p:txBody>
      </p:sp>
      <p:sp>
        <p:nvSpPr>
          <p:cNvPr id="20" name="Rectangle 19">
            <a:extLst>
              <a:ext uri="{FF2B5EF4-FFF2-40B4-BE49-F238E27FC236}">
                <a16:creationId xmlns:a16="http://schemas.microsoft.com/office/drawing/2014/main" id="{D2450D86-FCD2-835C-86ED-EA47BBAFF086}"/>
              </a:ext>
            </a:extLst>
          </p:cNvPr>
          <p:cNvSpPr/>
          <p:nvPr/>
        </p:nvSpPr>
        <p:spPr>
          <a:xfrm>
            <a:off x="-20860" y="224485"/>
            <a:ext cx="12209668" cy="11759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graphicFrame>
        <p:nvGraphicFramePr>
          <p:cNvPr id="4" name="Diagramme 3">
            <a:extLst>
              <a:ext uri="{FF2B5EF4-FFF2-40B4-BE49-F238E27FC236}">
                <a16:creationId xmlns:a16="http://schemas.microsoft.com/office/drawing/2014/main" id="{3E936E61-3D81-2861-9966-AE66ABB6B714}"/>
              </a:ext>
            </a:extLst>
          </p:cNvPr>
          <p:cNvGraphicFramePr/>
          <p:nvPr/>
        </p:nvGraphicFramePr>
        <p:xfrm>
          <a:off x="-50421" y="965643"/>
          <a:ext cx="12239229" cy="5633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ZoneTexte 6">
            <a:extLst>
              <a:ext uri="{FF2B5EF4-FFF2-40B4-BE49-F238E27FC236}">
                <a16:creationId xmlns:a16="http://schemas.microsoft.com/office/drawing/2014/main" id="{121AEA70-AD26-A7A4-401C-386FC5DD7141}"/>
              </a:ext>
            </a:extLst>
          </p:cNvPr>
          <p:cNvSpPr txBox="1"/>
          <p:nvPr/>
        </p:nvSpPr>
        <p:spPr>
          <a:xfrm>
            <a:off x="7206641" y="4180501"/>
            <a:ext cx="3468403" cy="984885"/>
          </a:xfrm>
          <a:prstGeom prst="rect">
            <a:avLst/>
          </a:prstGeom>
          <a:noFill/>
        </p:spPr>
        <p:txBody>
          <a:bodyPr wrap="square">
            <a:spAutoFit/>
          </a:bodyPr>
          <a:lstStyle/>
          <a:p>
            <a:pPr lvl="0" algn="r"/>
            <a:r>
              <a:rPr lang="fr-CA" sz="2000" dirty="0">
                <a:latin typeface="Source Sans Pro Light" panose="020B0403030403020204" pitchFamily="34" charset="0"/>
                <a:cs typeface="Arial Black" panose="020B0604020202020204" pitchFamily="34" charset="0"/>
              </a:rPr>
              <a:t>Apprentissage </a:t>
            </a:r>
          </a:p>
          <a:p>
            <a:pPr lvl="0" algn="r"/>
            <a:r>
              <a:rPr lang="fr-CA" sz="2000" dirty="0" err="1">
                <a:latin typeface="Source Sans Pro Light" panose="020B0403030403020204" pitchFamily="34" charset="0"/>
                <a:cs typeface="Arial Black" panose="020B0604020202020204" pitchFamily="34" charset="0"/>
              </a:rPr>
              <a:t>socioémotionnel</a:t>
            </a:r>
            <a:endParaRPr lang="fr-CA" sz="2000" dirty="0">
              <a:latin typeface="Source Sans Pro Light" panose="020B0403030403020204" pitchFamily="34" charset="0"/>
              <a:cs typeface="Arial Black" panose="020B0604020202020204" pitchFamily="34" charset="0"/>
            </a:endParaRPr>
          </a:p>
          <a:p>
            <a:pPr lvl="0" algn="r"/>
            <a:r>
              <a:rPr lang="fr-CA" dirty="0">
                <a:latin typeface="Source Sans Pro Light" panose="020B0403030403020204" pitchFamily="34" charset="0"/>
                <a:cs typeface="Arial Black" panose="020B0604020202020204" pitchFamily="34" charset="0"/>
              </a:rPr>
              <a:t>(ASÉ</a:t>
            </a:r>
            <a:r>
              <a:rPr lang="fr-CA" dirty="0">
                <a:latin typeface="Source Sans Pro Light" panose="020B0403030403020204" pitchFamily="34" charset="0"/>
              </a:rPr>
              <a:t>)</a:t>
            </a:r>
          </a:p>
        </p:txBody>
      </p:sp>
      <p:sp>
        <p:nvSpPr>
          <p:cNvPr id="9" name="ZoneTexte 8">
            <a:extLst>
              <a:ext uri="{FF2B5EF4-FFF2-40B4-BE49-F238E27FC236}">
                <a16:creationId xmlns:a16="http://schemas.microsoft.com/office/drawing/2014/main" id="{A305C504-9CD5-1F94-065F-71C5C8044B2D}"/>
              </a:ext>
            </a:extLst>
          </p:cNvPr>
          <p:cNvSpPr txBox="1"/>
          <p:nvPr/>
        </p:nvSpPr>
        <p:spPr>
          <a:xfrm>
            <a:off x="2342200" y="4279591"/>
            <a:ext cx="1563895" cy="923330"/>
          </a:xfrm>
          <a:prstGeom prst="rect">
            <a:avLst/>
          </a:prstGeom>
          <a:noFill/>
        </p:spPr>
        <p:txBody>
          <a:bodyPr wrap="square">
            <a:spAutoFit/>
          </a:bodyPr>
          <a:lstStyle/>
          <a:p>
            <a:pPr lvl="0"/>
            <a:r>
              <a:rPr lang="fr-CA" sz="2000" dirty="0">
                <a:latin typeface="Source Sans Pro Light" panose="020B0403030403020204" pitchFamily="34" charset="0"/>
                <a:cs typeface="Arial Black" panose="020B0604020202020204" pitchFamily="34" charset="0"/>
              </a:rPr>
              <a:t>Climat scolaire</a:t>
            </a:r>
          </a:p>
          <a:p>
            <a:pPr lvl="0"/>
            <a:endParaRPr lang="fr-CA" sz="1400" dirty="0">
              <a:latin typeface="Source Sans Pro Light" panose="020B0403030403020204" pitchFamily="34" charset="0"/>
              <a:cs typeface="Arial Black" panose="020B0604020202020204" pitchFamily="34" charset="0"/>
            </a:endParaRPr>
          </a:p>
        </p:txBody>
      </p:sp>
      <p:sp>
        <p:nvSpPr>
          <p:cNvPr id="11" name="ZoneTexte 10">
            <a:extLst>
              <a:ext uri="{FF2B5EF4-FFF2-40B4-BE49-F238E27FC236}">
                <a16:creationId xmlns:a16="http://schemas.microsoft.com/office/drawing/2014/main" id="{7FDDA6A1-2C3F-A41D-6E44-A6ED9D7501C9}"/>
              </a:ext>
            </a:extLst>
          </p:cNvPr>
          <p:cNvSpPr txBox="1"/>
          <p:nvPr/>
        </p:nvSpPr>
        <p:spPr>
          <a:xfrm>
            <a:off x="3951915" y="2233592"/>
            <a:ext cx="2883124" cy="523220"/>
          </a:xfrm>
          <a:prstGeom prst="rect">
            <a:avLst/>
          </a:prstGeom>
          <a:noFill/>
        </p:spPr>
        <p:txBody>
          <a:bodyPr wrap="square">
            <a:spAutoFit/>
          </a:bodyPr>
          <a:lstStyle/>
          <a:p>
            <a:pPr lvl="0" algn="r"/>
            <a:r>
              <a:rPr lang="fr-CA" sz="2800" dirty="0">
                <a:latin typeface="Source Sans Pro Light" panose="020B0403030403020204" pitchFamily="34" charset="0"/>
                <a:cs typeface="Arial Black" panose="020B0604020202020204" pitchFamily="34" charset="0"/>
              </a:rPr>
              <a:t>Bien-être</a:t>
            </a:r>
          </a:p>
        </p:txBody>
      </p:sp>
      <p:grpSp>
        <p:nvGrpSpPr>
          <p:cNvPr id="12" name="Groupe 11">
            <a:extLst>
              <a:ext uri="{FF2B5EF4-FFF2-40B4-BE49-F238E27FC236}">
                <a16:creationId xmlns:a16="http://schemas.microsoft.com/office/drawing/2014/main" id="{4935AAF3-2806-D239-10D2-D919B538B5AF}"/>
              </a:ext>
            </a:extLst>
          </p:cNvPr>
          <p:cNvGrpSpPr/>
          <p:nvPr/>
        </p:nvGrpSpPr>
        <p:grpSpPr>
          <a:xfrm>
            <a:off x="2662599" y="2001117"/>
            <a:ext cx="1511300" cy="964296"/>
            <a:chOff x="3151647" y="666039"/>
            <a:chExt cx="1761784" cy="1103412"/>
          </a:xfrm>
        </p:grpSpPr>
        <p:pic>
          <p:nvPicPr>
            <p:cNvPr id="15" name="Graphique 14" descr="School boy contour">
              <a:extLst>
                <a:ext uri="{FF2B5EF4-FFF2-40B4-BE49-F238E27FC236}">
                  <a16:creationId xmlns:a16="http://schemas.microsoft.com/office/drawing/2014/main" id="{6C7EF9F2-4575-76AD-2261-6E5247E468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51647" y="693358"/>
              <a:ext cx="1076093" cy="1076093"/>
            </a:xfrm>
            <a:prstGeom prst="rect">
              <a:avLst/>
            </a:prstGeom>
          </p:spPr>
        </p:pic>
        <p:pic>
          <p:nvPicPr>
            <p:cNvPr id="16" name="Graphique 15" descr="School girl contour">
              <a:extLst>
                <a:ext uri="{FF2B5EF4-FFF2-40B4-BE49-F238E27FC236}">
                  <a16:creationId xmlns:a16="http://schemas.microsoft.com/office/drawing/2014/main" id="{373F7369-9B50-CAC8-F584-97E28A7833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76212" y="666039"/>
              <a:ext cx="1037219" cy="1037219"/>
            </a:xfrm>
            <a:prstGeom prst="rect">
              <a:avLst/>
            </a:prstGeom>
          </p:spPr>
        </p:pic>
      </p:grpSp>
      <p:cxnSp>
        <p:nvCxnSpPr>
          <p:cNvPr id="23" name="Connecteur droit 22">
            <a:extLst>
              <a:ext uri="{FF2B5EF4-FFF2-40B4-BE49-F238E27FC236}">
                <a16:creationId xmlns:a16="http://schemas.microsoft.com/office/drawing/2014/main" id="{EE1CE29B-6166-3530-A241-85A555093807}"/>
              </a:ext>
            </a:extLst>
          </p:cNvPr>
          <p:cNvCxnSpPr>
            <a:cxnSpLocks/>
          </p:cNvCxnSpPr>
          <p:nvPr/>
        </p:nvCxnSpPr>
        <p:spPr>
          <a:xfrm>
            <a:off x="3958071" y="2510180"/>
            <a:ext cx="807448" cy="0"/>
          </a:xfrm>
          <a:prstGeom prst="line">
            <a:avLst/>
          </a:prstGeom>
          <a:ln w="28575">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26" name="Connecteur droit 25">
            <a:extLst>
              <a:ext uri="{FF2B5EF4-FFF2-40B4-BE49-F238E27FC236}">
                <a16:creationId xmlns:a16="http://schemas.microsoft.com/office/drawing/2014/main" id="{B8C2B33A-3FE3-DAE3-C342-653328DB2F75}"/>
              </a:ext>
            </a:extLst>
          </p:cNvPr>
          <p:cNvCxnSpPr>
            <a:cxnSpLocks/>
          </p:cNvCxnSpPr>
          <p:nvPr/>
        </p:nvCxnSpPr>
        <p:spPr>
          <a:xfrm>
            <a:off x="7159526" y="2533029"/>
            <a:ext cx="807448" cy="0"/>
          </a:xfrm>
          <a:prstGeom prst="line">
            <a:avLst/>
          </a:prstGeom>
          <a:ln w="28575">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30" name="ZoneTexte 29">
            <a:extLst>
              <a:ext uri="{FF2B5EF4-FFF2-40B4-BE49-F238E27FC236}">
                <a16:creationId xmlns:a16="http://schemas.microsoft.com/office/drawing/2014/main" id="{38EF65EA-C7C9-6EEF-DCA6-D863DDF36C81}"/>
              </a:ext>
            </a:extLst>
          </p:cNvPr>
          <p:cNvSpPr txBox="1"/>
          <p:nvPr/>
        </p:nvSpPr>
        <p:spPr>
          <a:xfrm>
            <a:off x="4733851" y="3252883"/>
            <a:ext cx="3465646" cy="3293209"/>
          </a:xfrm>
          <a:prstGeom prst="rect">
            <a:avLst/>
          </a:prstGeom>
          <a:noFill/>
        </p:spPr>
        <p:txBody>
          <a:bodyPr wrap="square" rtlCol="0">
            <a:spAutoFit/>
          </a:bodyPr>
          <a:lstStyle/>
          <a:p>
            <a:pPr marL="184150" indent="-184150">
              <a:buFont typeface="Arial" panose="020B0604020202020204" pitchFamily="34" charset="0"/>
              <a:buChar char="•"/>
            </a:pPr>
            <a:r>
              <a:rPr lang="fr-FR" sz="1900" b="1" dirty="0">
                <a:solidFill>
                  <a:schemeClr val="tx1">
                    <a:lumMod val="65000"/>
                    <a:lumOff val="35000"/>
                  </a:schemeClr>
                </a:solidFill>
                <a:latin typeface="Source Sans Pro Light" panose="020B0403030403020204" pitchFamily="34" charset="0"/>
              </a:rPr>
              <a:t>Émotions positives</a:t>
            </a:r>
          </a:p>
          <a:p>
            <a:pPr marL="184150" indent="-184150">
              <a:buFont typeface="Arial" panose="020B0604020202020204" pitchFamily="34" charset="0"/>
              <a:buChar char="•"/>
            </a:pPr>
            <a:r>
              <a:rPr lang="fr-FR" sz="1900" b="1" dirty="0">
                <a:solidFill>
                  <a:schemeClr val="tx1">
                    <a:lumMod val="65000"/>
                    <a:lumOff val="35000"/>
                  </a:schemeClr>
                </a:solidFill>
                <a:latin typeface="Source Sans Pro Light" panose="020B0403030403020204" pitchFamily="34" charset="0"/>
              </a:rPr>
              <a:t>Relations positives</a:t>
            </a:r>
          </a:p>
          <a:p>
            <a:pPr marL="184150" indent="-184150">
              <a:buFont typeface="Arial" panose="020B0604020202020204" pitchFamily="34" charset="0"/>
              <a:buChar char="•"/>
            </a:pPr>
            <a:r>
              <a:rPr lang="fr-FR" sz="1900" b="1" dirty="0">
                <a:solidFill>
                  <a:schemeClr val="tx1">
                    <a:lumMod val="65000"/>
                    <a:lumOff val="35000"/>
                  </a:schemeClr>
                </a:solidFill>
                <a:latin typeface="Source Sans Pro Light" panose="020B0403030403020204" pitchFamily="34" charset="0"/>
              </a:rPr>
              <a:t>Sentiment d’engagement</a:t>
            </a:r>
          </a:p>
          <a:p>
            <a:pPr marL="184150" indent="-184150">
              <a:buFont typeface="Arial" panose="020B0604020202020204" pitchFamily="34" charset="0"/>
              <a:buChar char="•"/>
            </a:pPr>
            <a:r>
              <a:rPr lang="fr-FR" sz="1900" b="1" dirty="0">
                <a:solidFill>
                  <a:schemeClr val="tx1">
                    <a:lumMod val="65000"/>
                    <a:lumOff val="35000"/>
                  </a:schemeClr>
                </a:solidFill>
                <a:latin typeface="Source Sans Pro Light" panose="020B0403030403020204" pitchFamily="34" charset="0"/>
              </a:rPr>
              <a:t>Sentiment d’accomplissement et de réussite</a:t>
            </a:r>
          </a:p>
          <a:p>
            <a:pPr marL="184150" indent="-184150">
              <a:buFont typeface="Arial" panose="020B0604020202020204" pitchFamily="34" charset="0"/>
              <a:buChar char="•"/>
            </a:pPr>
            <a:r>
              <a:rPr lang="fr-FR" sz="1900" b="1" dirty="0">
                <a:solidFill>
                  <a:schemeClr val="tx1">
                    <a:lumMod val="65000"/>
                    <a:lumOff val="35000"/>
                  </a:schemeClr>
                </a:solidFill>
                <a:latin typeface="Source Sans Pro Light" panose="020B0403030403020204" pitchFamily="34" charset="0"/>
              </a:rPr>
              <a:t>Activités éducatives signifiantes (sens)</a:t>
            </a:r>
          </a:p>
          <a:p>
            <a:pPr marL="184150" indent="-184150">
              <a:buFont typeface="Arial" panose="020B0604020202020204" pitchFamily="34" charset="0"/>
              <a:buChar char="•"/>
            </a:pPr>
            <a:r>
              <a:rPr lang="fr-FR" sz="1900" b="1" dirty="0">
                <a:solidFill>
                  <a:schemeClr val="tx1">
                    <a:lumMod val="65000"/>
                    <a:lumOff val="35000"/>
                  </a:schemeClr>
                </a:solidFill>
                <a:latin typeface="Source Sans Pro Light" panose="020B0403030403020204" pitchFamily="34" charset="0"/>
              </a:rPr>
              <a:t>Sentiment de sécurité</a:t>
            </a:r>
          </a:p>
          <a:p>
            <a:pPr marL="184150" indent="-184150">
              <a:buFont typeface="Arial" panose="020B0604020202020204" pitchFamily="34" charset="0"/>
              <a:buChar char="•"/>
            </a:pPr>
            <a:r>
              <a:rPr lang="fr-FR" sz="1900" b="1" dirty="0">
                <a:solidFill>
                  <a:schemeClr val="tx1">
                    <a:lumMod val="65000"/>
                    <a:lumOff val="35000"/>
                  </a:schemeClr>
                </a:solidFill>
                <a:latin typeface="Source Sans Pro Light" panose="020B0403030403020204" pitchFamily="34" charset="0"/>
              </a:rPr>
              <a:t>Pratiques éducatives positives...</a:t>
            </a:r>
          </a:p>
          <a:p>
            <a:pPr marL="184150" indent="-184150">
              <a:buFont typeface="Arial" panose="020B0604020202020204" pitchFamily="34" charset="0"/>
              <a:buChar char="•"/>
            </a:pPr>
            <a:endParaRPr lang="fr-FR" dirty="0">
              <a:solidFill>
                <a:schemeClr val="tx1">
                  <a:lumMod val="65000"/>
                  <a:lumOff val="35000"/>
                </a:schemeClr>
              </a:solidFill>
              <a:latin typeface="Source Sans Pro Light" panose="020B0403030403020204" pitchFamily="34" charset="0"/>
            </a:endParaRPr>
          </a:p>
        </p:txBody>
      </p:sp>
      <p:cxnSp>
        <p:nvCxnSpPr>
          <p:cNvPr id="31" name="Connecteur droit 30">
            <a:extLst>
              <a:ext uri="{FF2B5EF4-FFF2-40B4-BE49-F238E27FC236}">
                <a16:creationId xmlns:a16="http://schemas.microsoft.com/office/drawing/2014/main" id="{B872557C-3495-DFDC-12AB-A85DD0124CC5}"/>
              </a:ext>
            </a:extLst>
          </p:cNvPr>
          <p:cNvCxnSpPr>
            <a:cxnSpLocks/>
          </p:cNvCxnSpPr>
          <p:nvPr/>
        </p:nvCxnSpPr>
        <p:spPr>
          <a:xfrm flipV="1">
            <a:off x="1567542" y="2533029"/>
            <a:ext cx="1211351" cy="19966"/>
          </a:xfrm>
          <a:prstGeom prst="line">
            <a:avLst/>
          </a:prstGeom>
          <a:ln w="28575">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E78C7B7A-2EBA-1845-B14F-A05B9D8075C0}"/>
              </a:ext>
            </a:extLst>
          </p:cNvPr>
          <p:cNvCxnSpPr>
            <a:cxnSpLocks/>
          </p:cNvCxnSpPr>
          <p:nvPr/>
        </p:nvCxnSpPr>
        <p:spPr>
          <a:xfrm>
            <a:off x="9478274" y="2522844"/>
            <a:ext cx="807448" cy="0"/>
          </a:xfrm>
          <a:prstGeom prst="line">
            <a:avLst/>
          </a:prstGeom>
          <a:ln w="28575">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33" name="ZoneTexte 32">
            <a:extLst>
              <a:ext uri="{FF2B5EF4-FFF2-40B4-BE49-F238E27FC236}">
                <a16:creationId xmlns:a16="http://schemas.microsoft.com/office/drawing/2014/main" id="{6F5CF3F9-5A7F-9693-2756-83BD627F11EC}"/>
              </a:ext>
            </a:extLst>
          </p:cNvPr>
          <p:cNvSpPr txBox="1"/>
          <p:nvPr/>
        </p:nvSpPr>
        <p:spPr>
          <a:xfrm>
            <a:off x="497488" y="2271995"/>
            <a:ext cx="1561420" cy="707886"/>
          </a:xfrm>
          <a:prstGeom prst="rect">
            <a:avLst/>
          </a:prstGeom>
          <a:noFill/>
        </p:spPr>
        <p:txBody>
          <a:bodyPr wrap="square" rtlCol="0">
            <a:spAutoFit/>
          </a:bodyPr>
          <a:lstStyle/>
          <a:p>
            <a:r>
              <a:rPr lang="fr-FR" sz="2000" dirty="0">
                <a:solidFill>
                  <a:schemeClr val="bg1">
                    <a:lumMod val="50000"/>
                  </a:schemeClr>
                </a:solidFill>
              </a:rPr>
              <a:t>Réussite éducative</a:t>
            </a:r>
          </a:p>
        </p:txBody>
      </p:sp>
      <p:sp>
        <p:nvSpPr>
          <p:cNvPr id="34" name="ZoneTexte 33">
            <a:extLst>
              <a:ext uri="{FF2B5EF4-FFF2-40B4-BE49-F238E27FC236}">
                <a16:creationId xmlns:a16="http://schemas.microsoft.com/office/drawing/2014/main" id="{67352FA6-3141-4420-0CB6-05D9FA69AF53}"/>
              </a:ext>
            </a:extLst>
          </p:cNvPr>
          <p:cNvSpPr txBox="1"/>
          <p:nvPr/>
        </p:nvSpPr>
        <p:spPr>
          <a:xfrm>
            <a:off x="9717152" y="2303307"/>
            <a:ext cx="1929398" cy="707886"/>
          </a:xfrm>
          <a:prstGeom prst="rect">
            <a:avLst/>
          </a:prstGeom>
          <a:noFill/>
        </p:spPr>
        <p:txBody>
          <a:bodyPr wrap="square" rtlCol="0">
            <a:spAutoFit/>
          </a:bodyPr>
          <a:lstStyle/>
          <a:p>
            <a:pPr algn="r"/>
            <a:r>
              <a:rPr lang="fr-FR" sz="2000" dirty="0">
                <a:solidFill>
                  <a:schemeClr val="bg1">
                    <a:lumMod val="50000"/>
                  </a:schemeClr>
                </a:solidFill>
              </a:rPr>
              <a:t>Satisfaction professionnelle</a:t>
            </a:r>
          </a:p>
        </p:txBody>
      </p:sp>
      <p:sp>
        <p:nvSpPr>
          <p:cNvPr id="13" name="Flèche vers le haut 12">
            <a:extLst>
              <a:ext uri="{FF2B5EF4-FFF2-40B4-BE49-F238E27FC236}">
                <a16:creationId xmlns:a16="http://schemas.microsoft.com/office/drawing/2014/main" id="{5685C4F9-7014-9157-A8C6-A3AE3188DFD5}"/>
              </a:ext>
            </a:extLst>
          </p:cNvPr>
          <p:cNvSpPr/>
          <p:nvPr/>
        </p:nvSpPr>
        <p:spPr>
          <a:xfrm rot="10800000">
            <a:off x="850673" y="1669625"/>
            <a:ext cx="182996" cy="549504"/>
          </a:xfrm>
          <a:prstGeom prst="upArrow">
            <a:avLst/>
          </a:prstGeom>
          <a:solidFill>
            <a:srgbClr val="4DAAC6">
              <a:alpha val="171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haut 13">
            <a:extLst>
              <a:ext uri="{FF2B5EF4-FFF2-40B4-BE49-F238E27FC236}">
                <a16:creationId xmlns:a16="http://schemas.microsoft.com/office/drawing/2014/main" id="{60AE4132-DC61-5189-19E2-CC5D94225644}"/>
              </a:ext>
            </a:extLst>
          </p:cNvPr>
          <p:cNvSpPr/>
          <p:nvPr/>
        </p:nvSpPr>
        <p:spPr>
          <a:xfrm rot="10800000">
            <a:off x="832061" y="2935032"/>
            <a:ext cx="201608" cy="1361325"/>
          </a:xfrm>
          <a:prstGeom prst="upArrow">
            <a:avLst/>
          </a:prstGeom>
          <a:solidFill>
            <a:srgbClr val="4DAAC6">
              <a:alpha val="171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e haut 16">
            <a:extLst>
              <a:ext uri="{FF2B5EF4-FFF2-40B4-BE49-F238E27FC236}">
                <a16:creationId xmlns:a16="http://schemas.microsoft.com/office/drawing/2014/main" id="{67010CF8-5D60-A2C4-3E81-C17061413D54}"/>
              </a:ext>
            </a:extLst>
          </p:cNvPr>
          <p:cNvSpPr/>
          <p:nvPr/>
        </p:nvSpPr>
        <p:spPr>
          <a:xfrm rot="5400000">
            <a:off x="3389083" y="4093718"/>
            <a:ext cx="201611" cy="5212218"/>
          </a:xfrm>
          <a:prstGeom prst="upArrow">
            <a:avLst/>
          </a:prstGeom>
          <a:solidFill>
            <a:srgbClr val="4DAAC6">
              <a:alpha val="171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vers le haut 28">
            <a:extLst>
              <a:ext uri="{FF2B5EF4-FFF2-40B4-BE49-F238E27FC236}">
                <a16:creationId xmlns:a16="http://schemas.microsoft.com/office/drawing/2014/main" id="{06A0A982-F2BF-49C0-F981-265DFC7C3094}"/>
              </a:ext>
            </a:extLst>
          </p:cNvPr>
          <p:cNvSpPr/>
          <p:nvPr/>
        </p:nvSpPr>
        <p:spPr>
          <a:xfrm>
            <a:off x="831672" y="4305991"/>
            <a:ext cx="201577" cy="2367040"/>
          </a:xfrm>
          <a:prstGeom prst="upArrow">
            <a:avLst/>
          </a:prstGeom>
          <a:solidFill>
            <a:srgbClr val="4DAAC6">
              <a:alpha val="171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vers le haut 34">
            <a:extLst>
              <a:ext uri="{FF2B5EF4-FFF2-40B4-BE49-F238E27FC236}">
                <a16:creationId xmlns:a16="http://schemas.microsoft.com/office/drawing/2014/main" id="{C1EA6BB6-54A0-9E95-394D-AAD6511A9456}"/>
              </a:ext>
            </a:extLst>
          </p:cNvPr>
          <p:cNvSpPr/>
          <p:nvPr/>
        </p:nvSpPr>
        <p:spPr>
          <a:xfrm rot="16200000">
            <a:off x="8484427" y="4262700"/>
            <a:ext cx="232474" cy="4905118"/>
          </a:xfrm>
          <a:prstGeom prst="upArrow">
            <a:avLst/>
          </a:prstGeom>
          <a:solidFill>
            <a:srgbClr val="4DAAC6">
              <a:alpha val="171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vers le haut 35">
            <a:extLst>
              <a:ext uri="{FF2B5EF4-FFF2-40B4-BE49-F238E27FC236}">
                <a16:creationId xmlns:a16="http://schemas.microsoft.com/office/drawing/2014/main" id="{48DA895D-F4B0-614A-E715-2154671E4200}"/>
              </a:ext>
            </a:extLst>
          </p:cNvPr>
          <p:cNvSpPr/>
          <p:nvPr/>
        </p:nvSpPr>
        <p:spPr>
          <a:xfrm rot="10800000">
            <a:off x="10926294" y="1719645"/>
            <a:ext cx="182996" cy="549504"/>
          </a:xfrm>
          <a:prstGeom prst="upArrow">
            <a:avLst/>
          </a:prstGeom>
          <a:solidFill>
            <a:srgbClr val="4DAAC6">
              <a:alpha val="171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vers le haut 36">
            <a:extLst>
              <a:ext uri="{FF2B5EF4-FFF2-40B4-BE49-F238E27FC236}">
                <a16:creationId xmlns:a16="http://schemas.microsoft.com/office/drawing/2014/main" id="{F9B5B126-E80C-286A-B8EE-C157CEC02A40}"/>
              </a:ext>
            </a:extLst>
          </p:cNvPr>
          <p:cNvSpPr/>
          <p:nvPr/>
        </p:nvSpPr>
        <p:spPr>
          <a:xfrm rot="10800000">
            <a:off x="10907682" y="2985052"/>
            <a:ext cx="201608" cy="1361325"/>
          </a:xfrm>
          <a:prstGeom prst="upArrow">
            <a:avLst/>
          </a:prstGeom>
          <a:solidFill>
            <a:srgbClr val="4DAAC6">
              <a:alpha val="171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lèche vers le haut 37">
            <a:extLst>
              <a:ext uri="{FF2B5EF4-FFF2-40B4-BE49-F238E27FC236}">
                <a16:creationId xmlns:a16="http://schemas.microsoft.com/office/drawing/2014/main" id="{DE5D1088-D7CE-9D98-FBB0-D66455496DAE}"/>
              </a:ext>
            </a:extLst>
          </p:cNvPr>
          <p:cNvSpPr/>
          <p:nvPr/>
        </p:nvSpPr>
        <p:spPr>
          <a:xfrm>
            <a:off x="10907293" y="4356011"/>
            <a:ext cx="201577" cy="2367040"/>
          </a:xfrm>
          <a:prstGeom prst="upArrow">
            <a:avLst/>
          </a:prstGeom>
          <a:solidFill>
            <a:srgbClr val="4DAAC6">
              <a:alpha val="171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224A055C-289E-32D6-D4EF-CCDAC28DFAB8}"/>
              </a:ext>
            </a:extLst>
          </p:cNvPr>
          <p:cNvPicPr>
            <a:picLocks noChangeAspect="1"/>
          </p:cNvPicPr>
          <p:nvPr/>
        </p:nvPicPr>
        <p:blipFill>
          <a:blip r:embed="rId13"/>
          <a:stretch>
            <a:fillRect/>
          </a:stretch>
        </p:blipFill>
        <p:spPr>
          <a:xfrm>
            <a:off x="11096928" y="1131047"/>
            <a:ext cx="1112737" cy="1148021"/>
          </a:xfrm>
          <a:prstGeom prst="rect">
            <a:avLst/>
          </a:prstGeom>
          <a:ln w="50800">
            <a:noFill/>
          </a:ln>
        </p:spPr>
      </p:pic>
      <p:grpSp>
        <p:nvGrpSpPr>
          <p:cNvPr id="24" name="Groupe 23">
            <a:extLst>
              <a:ext uri="{FF2B5EF4-FFF2-40B4-BE49-F238E27FC236}">
                <a16:creationId xmlns:a16="http://schemas.microsoft.com/office/drawing/2014/main" id="{EB5D6276-5A54-355B-6014-7DF02D80A301}"/>
              </a:ext>
            </a:extLst>
          </p:cNvPr>
          <p:cNvGrpSpPr/>
          <p:nvPr/>
        </p:nvGrpSpPr>
        <p:grpSpPr>
          <a:xfrm>
            <a:off x="11053222" y="-43505"/>
            <a:ext cx="1156443" cy="1194143"/>
            <a:chOff x="123027" y="1887714"/>
            <a:chExt cx="1606085" cy="1883409"/>
          </a:xfrm>
        </p:grpSpPr>
        <p:pic>
          <p:nvPicPr>
            <p:cNvPr id="25" name="Image 24">
              <a:extLst>
                <a:ext uri="{FF2B5EF4-FFF2-40B4-BE49-F238E27FC236}">
                  <a16:creationId xmlns:a16="http://schemas.microsoft.com/office/drawing/2014/main" id="{ACA96CF5-5588-490B-90F7-E241C897887D}"/>
                </a:ext>
              </a:extLst>
            </p:cNvPr>
            <p:cNvPicPr>
              <a:picLocks noChangeAspect="1"/>
            </p:cNvPicPr>
            <p:nvPr/>
          </p:nvPicPr>
          <p:blipFill rotWithShape="1">
            <a:blip r:embed="rId14"/>
            <a:srcRect l="4996" r="7448"/>
            <a:stretch/>
          </p:blipFill>
          <p:spPr>
            <a:xfrm>
              <a:off x="183726" y="1997480"/>
              <a:ext cx="1473870" cy="1681635"/>
            </a:xfrm>
            <a:prstGeom prst="rect">
              <a:avLst/>
            </a:prstGeom>
            <a:ln w="76200">
              <a:solidFill>
                <a:srgbClr val="FFFFFF"/>
              </a:solidFill>
            </a:ln>
          </p:spPr>
        </p:pic>
        <p:sp>
          <p:nvSpPr>
            <p:cNvPr id="27" name="Cadre 26">
              <a:extLst>
                <a:ext uri="{FF2B5EF4-FFF2-40B4-BE49-F238E27FC236}">
                  <a16:creationId xmlns:a16="http://schemas.microsoft.com/office/drawing/2014/main" id="{52FD3578-0A9F-36A9-58C4-18507E27CD78}"/>
                </a:ext>
              </a:extLst>
            </p:cNvPr>
            <p:cNvSpPr/>
            <p:nvPr/>
          </p:nvSpPr>
          <p:spPr>
            <a:xfrm>
              <a:off x="123027" y="1887714"/>
              <a:ext cx="1606085" cy="1883409"/>
            </a:xfrm>
            <a:prstGeom prst="frame">
              <a:avLst>
                <a:gd name="adj1" fmla="val 1624"/>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chemeClr val="tx1"/>
                </a:solidFill>
              </a:endParaRPr>
            </a:p>
          </p:txBody>
        </p:sp>
      </p:grpSp>
      <p:sp>
        <p:nvSpPr>
          <p:cNvPr id="43" name="ZoneTexte 42">
            <a:extLst>
              <a:ext uri="{FF2B5EF4-FFF2-40B4-BE49-F238E27FC236}">
                <a16:creationId xmlns:a16="http://schemas.microsoft.com/office/drawing/2014/main" id="{A09C38B7-1A33-EE47-EDAE-168982E4F91E}"/>
              </a:ext>
            </a:extLst>
          </p:cNvPr>
          <p:cNvSpPr txBox="1"/>
          <p:nvPr/>
        </p:nvSpPr>
        <p:spPr>
          <a:xfrm>
            <a:off x="-50421" y="-12656"/>
            <a:ext cx="11030445" cy="1569660"/>
          </a:xfrm>
          <a:prstGeom prst="rect">
            <a:avLst/>
          </a:prstGeom>
          <a:solidFill>
            <a:srgbClr val="4DAAC6"/>
          </a:solidFill>
          <a:ln>
            <a:noFill/>
          </a:ln>
        </p:spPr>
        <p:txBody>
          <a:bodyPr wrap="square">
            <a:spAutoFit/>
          </a:bodyPr>
          <a:lstStyle/>
          <a:p>
            <a:pPr marL="323850"/>
            <a:r>
              <a:rPr lang="fr-CA" sz="4800" b="0" dirty="0">
                <a:solidFill>
                  <a:schemeClr val="bg1"/>
                </a:solidFill>
                <a:latin typeface="Source Sans Pro Light" panose="020B0403030403020204" pitchFamily="34" charset="0"/>
              </a:rPr>
              <a:t>Développer une vision et des actions intégrées face à ces enjeux éducatifs</a:t>
            </a:r>
            <a:endParaRPr lang="fr-FR" sz="4800" dirty="0"/>
          </a:p>
        </p:txBody>
      </p:sp>
    </p:spTree>
    <p:extLst>
      <p:ext uri="{BB962C8B-B14F-4D97-AF65-F5344CB8AC3E}">
        <p14:creationId xmlns:p14="http://schemas.microsoft.com/office/powerpoint/2010/main" val="3881463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necteur droit 41"/>
          <p:cNvCxnSpPr/>
          <p:nvPr/>
        </p:nvCxnSpPr>
        <p:spPr>
          <a:xfrm flipH="1">
            <a:off x="-1816523" y="6751667"/>
            <a:ext cx="815" cy="381"/>
          </a:xfrm>
          <a:prstGeom prst="line">
            <a:avLst/>
          </a:prstGeom>
          <a:ln>
            <a:solidFill>
              <a:srgbClr val="008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187290" y="6062612"/>
            <a:ext cx="2509079" cy="461665"/>
          </a:xfrm>
          <a:prstGeom prst="rect">
            <a:avLst/>
          </a:prstGeom>
          <a:noFill/>
        </p:spPr>
        <p:txBody>
          <a:bodyPr wrap="square" rtlCol="0">
            <a:spAutoFit/>
          </a:bodyPr>
          <a:lstStyle/>
          <a:p>
            <a:r>
              <a:rPr lang="fr-FR" sz="2400" dirty="0">
                <a:latin typeface="Source Sans Pro Light" panose="020B0403030403020204" pitchFamily="34" charset="0"/>
              </a:rPr>
              <a:t>Problème</a:t>
            </a:r>
          </a:p>
        </p:txBody>
      </p:sp>
      <p:sp>
        <p:nvSpPr>
          <p:cNvPr id="19" name="ZoneTexte 18"/>
          <p:cNvSpPr txBox="1"/>
          <p:nvPr/>
        </p:nvSpPr>
        <p:spPr>
          <a:xfrm>
            <a:off x="4695986" y="6049842"/>
            <a:ext cx="2781067" cy="461665"/>
          </a:xfrm>
          <a:prstGeom prst="rect">
            <a:avLst/>
          </a:prstGeom>
          <a:noFill/>
        </p:spPr>
        <p:txBody>
          <a:bodyPr wrap="square" rtlCol="0">
            <a:spAutoFit/>
          </a:bodyPr>
          <a:lstStyle/>
          <a:p>
            <a:r>
              <a:rPr lang="fr-FR" sz="2400" dirty="0">
                <a:latin typeface="Source Sans Pro Light" panose="020B0403030403020204" pitchFamily="34" charset="0"/>
              </a:rPr>
              <a:t>Sans problème</a:t>
            </a:r>
          </a:p>
        </p:txBody>
      </p:sp>
      <p:sp>
        <p:nvSpPr>
          <p:cNvPr id="20" name="ZoneTexte 19"/>
          <p:cNvSpPr txBox="1"/>
          <p:nvPr/>
        </p:nvSpPr>
        <p:spPr>
          <a:xfrm>
            <a:off x="8572276" y="6050034"/>
            <a:ext cx="3191292" cy="461665"/>
          </a:xfrm>
          <a:prstGeom prst="rect">
            <a:avLst/>
          </a:prstGeom>
          <a:noFill/>
        </p:spPr>
        <p:txBody>
          <a:bodyPr wrap="square" rtlCol="0">
            <a:spAutoFit/>
          </a:bodyPr>
          <a:lstStyle/>
          <a:p>
            <a:r>
              <a:rPr lang="fr-FR" sz="2400" dirty="0">
                <a:latin typeface="Source Sans Pro Light" panose="020B0403030403020204" pitchFamily="34" charset="0"/>
              </a:rPr>
              <a:t>Épanouissement</a:t>
            </a:r>
          </a:p>
        </p:txBody>
      </p:sp>
      <p:sp>
        <p:nvSpPr>
          <p:cNvPr id="9" name="ZoneTexte 8"/>
          <p:cNvSpPr txBox="1"/>
          <p:nvPr/>
        </p:nvSpPr>
        <p:spPr>
          <a:xfrm>
            <a:off x="1887267" y="5019911"/>
            <a:ext cx="9241183" cy="995209"/>
          </a:xfrm>
          <a:prstGeom prst="rect">
            <a:avLst/>
          </a:prstGeom>
          <a:noFill/>
        </p:spPr>
        <p:txBody>
          <a:bodyPr wrap="square" rtlCol="0">
            <a:spAutoFit/>
          </a:bodyPr>
          <a:lstStyle/>
          <a:p>
            <a:r>
              <a:rPr lang="fr-FR" sz="5867" b="1" dirty="0"/>
              <a:t>-                     </a:t>
            </a:r>
            <a:r>
              <a:rPr lang="fr-FR" sz="3200" b="1" dirty="0"/>
              <a:t>0</a:t>
            </a:r>
            <a:r>
              <a:rPr lang="fr-FR" sz="5867" b="1" dirty="0"/>
              <a:t>                      </a:t>
            </a:r>
            <a:r>
              <a:rPr lang="fr-FR" sz="4267" b="1" dirty="0"/>
              <a:t>+</a:t>
            </a:r>
          </a:p>
        </p:txBody>
      </p:sp>
      <p:cxnSp>
        <p:nvCxnSpPr>
          <p:cNvPr id="11" name="Connecteur droit avec flèche 10"/>
          <p:cNvCxnSpPr>
            <a:cxnSpLocks/>
          </p:cNvCxnSpPr>
          <p:nvPr/>
        </p:nvCxnSpPr>
        <p:spPr>
          <a:xfrm>
            <a:off x="659128" y="5946263"/>
            <a:ext cx="10763123" cy="0"/>
          </a:xfrm>
          <a:prstGeom prst="straightConnector1">
            <a:avLst/>
          </a:prstGeom>
          <a:ln w="571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A708DBD5-75DB-361B-2499-9240697FA246}"/>
              </a:ext>
            </a:extLst>
          </p:cNvPr>
          <p:cNvSpPr txBox="1"/>
          <p:nvPr/>
        </p:nvSpPr>
        <p:spPr>
          <a:xfrm>
            <a:off x="0" y="0"/>
            <a:ext cx="12192000" cy="923330"/>
          </a:xfrm>
          <a:prstGeom prst="rect">
            <a:avLst/>
          </a:prstGeom>
          <a:solidFill>
            <a:srgbClr val="4DAAC6"/>
          </a:solidFill>
        </p:spPr>
        <p:txBody>
          <a:bodyPr wrap="square">
            <a:spAutoFit/>
          </a:bodyPr>
          <a:lstStyle/>
          <a:p>
            <a:pPr marL="317500" indent="-49213"/>
            <a:r>
              <a:rPr lang="fr-CA" sz="4800" b="1" dirty="0">
                <a:solidFill>
                  <a:schemeClr val="bg1"/>
                </a:solidFill>
                <a:latin typeface="Source Sans Pro Light" panose="020B0403030403020204" pitchFamily="34" charset="0"/>
                <a:ea typeface="Chalkduster" charset="0"/>
                <a:cs typeface="Arial" panose="020B0604020202020204" pitchFamily="34" charset="0"/>
              </a:rPr>
              <a:t>   </a:t>
            </a:r>
            <a:r>
              <a:rPr lang="fr-CA" sz="5400" dirty="0">
                <a:solidFill>
                  <a:schemeClr val="bg1"/>
                </a:solidFill>
                <a:latin typeface="Source Sans Pro Light" panose="020B0403030403020204" pitchFamily="34" charset="0"/>
                <a:ea typeface="Chalkduster" charset="0"/>
                <a:cs typeface="Arial" panose="020B0604020202020204" pitchFamily="34" charset="0"/>
              </a:rPr>
              <a:t>Approche globale et positive</a:t>
            </a:r>
            <a:endParaRPr lang="fr-FR" sz="5400" dirty="0">
              <a:solidFill>
                <a:schemeClr val="bg1"/>
              </a:solidFill>
              <a:latin typeface="Source Sans Pro Light" panose="020B0403030403020204" pitchFamily="34" charset="0"/>
              <a:ea typeface="Chalkduster" charset="0"/>
              <a:cs typeface="Arial" panose="020B0604020202020204" pitchFamily="34" charset="0"/>
            </a:endParaRPr>
          </a:p>
        </p:txBody>
      </p:sp>
      <p:graphicFrame>
        <p:nvGraphicFramePr>
          <p:cNvPr id="7" name="Tableau 9">
            <a:extLst>
              <a:ext uri="{FF2B5EF4-FFF2-40B4-BE49-F238E27FC236}">
                <a16:creationId xmlns:a16="http://schemas.microsoft.com/office/drawing/2014/main" id="{A6D156AE-90D0-94CF-D548-27566A1D4E2D}"/>
              </a:ext>
            </a:extLst>
          </p:cNvPr>
          <p:cNvGraphicFramePr>
            <a:graphicFrameLocks noGrp="1"/>
          </p:cNvGraphicFramePr>
          <p:nvPr>
            <p:extLst>
              <p:ext uri="{D42A27DB-BD31-4B8C-83A1-F6EECF244321}">
                <p14:modId xmlns:p14="http://schemas.microsoft.com/office/powerpoint/2010/main" val="3475521021"/>
              </p:ext>
            </p:extLst>
          </p:nvPr>
        </p:nvGraphicFramePr>
        <p:xfrm>
          <a:off x="965033" y="3274480"/>
          <a:ext cx="10434928" cy="1925014"/>
        </p:xfrm>
        <a:graphic>
          <a:graphicData uri="http://schemas.openxmlformats.org/drawingml/2006/table">
            <a:tbl>
              <a:tblPr firstRow="1" bandRow="1">
                <a:tableStyleId>{00A15C55-8517-42AA-B614-E9B94910E393}</a:tableStyleId>
              </a:tblPr>
              <a:tblGrid>
                <a:gridCol w="4557946">
                  <a:extLst>
                    <a:ext uri="{9D8B030D-6E8A-4147-A177-3AD203B41FA5}">
                      <a16:colId xmlns:a16="http://schemas.microsoft.com/office/drawing/2014/main" val="2214533141"/>
                    </a:ext>
                  </a:extLst>
                </a:gridCol>
                <a:gridCol w="5876982">
                  <a:extLst>
                    <a:ext uri="{9D8B030D-6E8A-4147-A177-3AD203B41FA5}">
                      <a16:colId xmlns:a16="http://schemas.microsoft.com/office/drawing/2014/main" val="1381317372"/>
                    </a:ext>
                  </a:extLst>
                </a:gridCol>
              </a:tblGrid>
              <a:tr h="4092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dirty="0">
                          <a:solidFill>
                            <a:schemeClr val="bg1"/>
                          </a:solidFill>
                          <a:latin typeface="Source Sans Pro Light" panose="020B0403030403020204" pitchFamily="34" charset="0"/>
                        </a:rPr>
                        <a:t>Modèle de la maladie</a:t>
                      </a:r>
                    </a:p>
                  </a:txBody>
                  <a:tcPr>
                    <a:solidFill>
                      <a:srgbClr val="4DAA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i="0" dirty="0">
                          <a:solidFill>
                            <a:schemeClr val="bg1"/>
                          </a:solidFill>
                          <a:latin typeface="Source Sans Pro Light" panose="020B0403030403020204" pitchFamily="34" charset="0"/>
                        </a:rPr>
                        <a:t>Promotion de la santé</a:t>
                      </a:r>
                    </a:p>
                  </a:txBody>
                  <a:tcPr>
                    <a:solidFill>
                      <a:srgbClr val="4DAAC6"/>
                    </a:solidFill>
                  </a:tcPr>
                </a:tc>
                <a:extLst>
                  <a:ext uri="{0D108BD9-81ED-4DB2-BD59-A6C34878D82A}">
                    <a16:rowId xmlns:a16="http://schemas.microsoft.com/office/drawing/2014/main" val="3923656660"/>
                  </a:ext>
                </a:extLst>
              </a:tr>
              <a:tr h="1467814">
                <a:tc>
                  <a:txBody>
                    <a:bodyPr/>
                    <a:lstStyle/>
                    <a:p>
                      <a:pPr marL="285750" indent="-285750">
                        <a:buFont typeface="Arial" charset="0"/>
                        <a:buChar char="•"/>
                      </a:pPr>
                      <a:r>
                        <a:rPr lang="fr-FR" sz="2000" b="0" i="0" dirty="0">
                          <a:solidFill>
                            <a:schemeClr val="tx1"/>
                          </a:solidFill>
                          <a:latin typeface="Source Sans Pro Light" panose="020B0403030403020204" pitchFamily="34" charset="0"/>
                        </a:rPr>
                        <a:t>Maladie mentale</a:t>
                      </a:r>
                    </a:p>
                    <a:p>
                      <a:pPr marL="285750" indent="-285750">
                        <a:buFont typeface="Arial" charset="0"/>
                        <a:buChar char="•"/>
                      </a:pPr>
                      <a:r>
                        <a:rPr lang="fr-FR" sz="2000" b="0" i="0" dirty="0">
                          <a:solidFill>
                            <a:schemeClr val="tx1"/>
                          </a:solidFill>
                          <a:latin typeface="Source Sans Pro Light" panose="020B0403030403020204" pitchFamily="34" charset="0"/>
                        </a:rPr>
                        <a:t>Centration</a:t>
                      </a:r>
                      <a:r>
                        <a:rPr lang="fr-FR" sz="2000" b="0" i="0" baseline="0" dirty="0">
                          <a:solidFill>
                            <a:schemeClr val="tx1"/>
                          </a:solidFill>
                          <a:latin typeface="Source Sans Pro Light" panose="020B0403030403020204" pitchFamily="34" charset="0"/>
                        </a:rPr>
                        <a:t> sur le déficit</a:t>
                      </a:r>
                    </a:p>
                    <a:p>
                      <a:pPr marL="285750" indent="-285750">
                        <a:buFont typeface="Arial" charset="0"/>
                        <a:buChar char="•"/>
                      </a:pPr>
                      <a:r>
                        <a:rPr lang="fr-FR" sz="2000" b="0" i="0" baseline="0" dirty="0">
                          <a:solidFill>
                            <a:schemeClr val="tx1"/>
                          </a:solidFill>
                          <a:latin typeface="Source Sans Pro Light" panose="020B0403030403020204" pitchFamily="34" charset="0"/>
                        </a:rPr>
                        <a:t>Individus avec ...ou sans problèmes</a:t>
                      </a:r>
                    </a:p>
                    <a:p>
                      <a:pPr marL="285750" indent="-285750">
                        <a:buFont typeface="Arial" charset="0"/>
                        <a:buChar char="•"/>
                      </a:pPr>
                      <a:r>
                        <a:rPr lang="fr-FR" sz="2000" b="0" i="0" baseline="0" dirty="0">
                          <a:solidFill>
                            <a:schemeClr val="tx1"/>
                          </a:solidFill>
                          <a:latin typeface="Source Sans Pro Light" panose="020B0403030403020204" pitchFamily="34" charset="0"/>
                        </a:rPr>
                        <a:t>Les personnes malades</a:t>
                      </a:r>
                    </a:p>
                  </a:txBody>
                  <a:tcPr>
                    <a:solidFill>
                      <a:srgbClr val="4AA6BE">
                        <a:alpha val="20000"/>
                      </a:srgbClr>
                    </a:solidFill>
                  </a:tcPr>
                </a:tc>
                <a:tc>
                  <a:txBody>
                    <a:bodyPr/>
                    <a:lstStyle/>
                    <a:p>
                      <a:pPr marL="182563" indent="-182563">
                        <a:buFont typeface="Arial" charset="0"/>
                        <a:buChar char="•"/>
                        <a:tabLst>
                          <a:tab pos="5324475" algn="l"/>
                        </a:tabLst>
                      </a:pPr>
                      <a:r>
                        <a:rPr lang="fr-FR" sz="2000" b="0" i="0" dirty="0">
                          <a:solidFill>
                            <a:schemeClr val="tx1"/>
                          </a:solidFill>
                          <a:latin typeface="Source Sans Pro Light" panose="020B0403030403020204" pitchFamily="34" charset="0"/>
                        </a:rPr>
                        <a:t>Santé mentale</a:t>
                      </a:r>
                    </a:p>
                    <a:p>
                      <a:pPr marL="182563" indent="-182563">
                        <a:buFont typeface="Arial" charset="0"/>
                        <a:buChar char="•"/>
                        <a:tabLst>
                          <a:tab pos="5324475" algn="l"/>
                        </a:tabLst>
                      </a:pPr>
                      <a:r>
                        <a:rPr lang="fr-FR" sz="2000" b="0" i="0" baseline="0" dirty="0">
                          <a:solidFill>
                            <a:schemeClr val="tx1"/>
                          </a:solidFill>
                          <a:latin typeface="Source Sans Pro Light" panose="020B0403030403020204" pitchFamily="34" charset="0"/>
                        </a:rPr>
                        <a:t>Épanouissement personnel (forces et atouts)</a:t>
                      </a:r>
                    </a:p>
                    <a:p>
                      <a:pPr marL="182563" indent="-182563">
                        <a:buFont typeface="Arial" charset="0"/>
                        <a:buChar char="•"/>
                        <a:tabLst>
                          <a:tab pos="5324475" algn="l"/>
                        </a:tabLst>
                      </a:pPr>
                      <a:r>
                        <a:rPr lang="fr-FR" sz="2000" b="0" i="0" baseline="0" dirty="0">
                          <a:solidFill>
                            <a:schemeClr val="tx1"/>
                          </a:solidFill>
                          <a:latin typeface="Source Sans Pro Light" panose="020B0403030403020204" pitchFamily="34" charset="0"/>
                        </a:rPr>
                        <a:t>Développe le savoir être et l’humanité</a:t>
                      </a:r>
                    </a:p>
                    <a:p>
                      <a:pPr marL="182563" indent="-182563">
                        <a:buFont typeface="Arial" charset="0"/>
                        <a:buChar char="•"/>
                        <a:tabLst>
                          <a:tab pos="5324475" algn="l"/>
                        </a:tabLst>
                      </a:pPr>
                      <a:r>
                        <a:rPr lang="fr-FR" sz="2000" b="0" i="0" baseline="0" dirty="0">
                          <a:solidFill>
                            <a:schemeClr val="tx1"/>
                          </a:solidFill>
                          <a:latin typeface="Source Sans Pro Light" panose="020B0403030403020204" pitchFamily="34" charset="0"/>
                        </a:rPr>
                        <a:t>Psychologie du bien-être, de la résilience</a:t>
                      </a:r>
                      <a:endParaRPr lang="fr-FR" sz="2000" b="0" i="0" dirty="0">
                        <a:solidFill>
                          <a:schemeClr val="tx1"/>
                        </a:solidFill>
                        <a:latin typeface="Source Sans Pro Light" panose="020B0403030403020204" pitchFamily="34" charset="0"/>
                      </a:endParaRPr>
                    </a:p>
                  </a:txBody>
                  <a:tcPr>
                    <a:solidFill>
                      <a:srgbClr val="4AA6BE">
                        <a:alpha val="20000"/>
                      </a:srgbClr>
                    </a:solidFill>
                  </a:tcPr>
                </a:tc>
                <a:extLst>
                  <a:ext uri="{0D108BD9-81ED-4DB2-BD59-A6C34878D82A}">
                    <a16:rowId xmlns:a16="http://schemas.microsoft.com/office/drawing/2014/main" val="3078338460"/>
                  </a:ext>
                </a:extLst>
              </a:tr>
            </a:tbl>
          </a:graphicData>
        </a:graphic>
      </p:graphicFrame>
      <p:sp>
        <p:nvSpPr>
          <p:cNvPr id="2" name="Rectangle 1">
            <a:extLst>
              <a:ext uri="{FF2B5EF4-FFF2-40B4-BE49-F238E27FC236}">
                <a16:creationId xmlns:a16="http://schemas.microsoft.com/office/drawing/2014/main" id="{9FFE50E0-CAB4-4F53-AC17-D5C4AA567226}"/>
              </a:ext>
            </a:extLst>
          </p:cNvPr>
          <p:cNvSpPr/>
          <p:nvPr/>
        </p:nvSpPr>
        <p:spPr>
          <a:xfrm>
            <a:off x="483832" y="1897326"/>
            <a:ext cx="10626885" cy="923330"/>
          </a:xfrm>
          <a:prstGeom prst="rect">
            <a:avLst/>
          </a:prstGeom>
        </p:spPr>
        <p:txBody>
          <a:bodyPr wrap="square">
            <a:spAutoFit/>
          </a:bodyPr>
          <a:lstStyle/>
          <a:p>
            <a:pPr marL="180975" indent="-180975" algn="just">
              <a:buSzPct val="88000"/>
              <a:buFont typeface="Wingdings" pitchFamily="2" charset="2"/>
              <a:buChar char="§"/>
            </a:pPr>
            <a:r>
              <a:rPr lang="fr-FR" sz="2000" dirty="0">
                <a:latin typeface="Source Sans Pro Light" panose="020B0403030403020204" pitchFamily="34" charset="0"/>
                <a:ea typeface="Abadi MT Condensed Light" charset="0"/>
                <a:cs typeface="Abadi MT Condensed Light" charset="0"/>
              </a:rPr>
              <a:t>Étudie le fonctionnement optimal des individus, des groupes et des sociétés</a:t>
            </a:r>
          </a:p>
          <a:p>
            <a:pPr marL="180975" indent="-180975" algn="just">
              <a:buSzPct val="88000"/>
              <a:buFont typeface="Wingdings" pitchFamily="2" charset="2"/>
              <a:buChar char="§"/>
            </a:pPr>
            <a:r>
              <a:rPr lang="fr-CA" sz="2000" dirty="0">
                <a:latin typeface="Source Sans Pro Light" panose="020B0403030403020204" pitchFamily="34" charset="0"/>
                <a:ea typeface="Abadi MT Condensed Light" charset="0"/>
                <a:cs typeface="Abadi MT Condensed Light" charset="0"/>
              </a:rPr>
              <a:t>Prend en charge la souffrance, tout en identifiant et en créant des conditions de l’épanouissement </a:t>
            </a:r>
            <a:r>
              <a:rPr lang="fr-FR" sz="1400" dirty="0">
                <a:latin typeface="+mj-lt"/>
                <a:ea typeface="Abadi MT Condensed Light" charset="0"/>
                <a:cs typeface="Abadi MT Condensed Light" charset="0"/>
              </a:rPr>
              <a:t>(</a:t>
            </a:r>
            <a:r>
              <a:rPr lang="fr-FR" sz="1400" dirty="0" err="1">
                <a:latin typeface="+mj-lt"/>
                <a:ea typeface="Abadi MT Condensed Light" charset="0"/>
                <a:cs typeface="Abadi MT Condensed Light" charset="0"/>
              </a:rPr>
              <a:t>Seligman</a:t>
            </a:r>
            <a:r>
              <a:rPr lang="fr-FR" sz="1400" dirty="0">
                <a:latin typeface="+mj-lt"/>
                <a:ea typeface="Abadi MT Condensed Light" charset="0"/>
                <a:cs typeface="Abadi MT Condensed Light" charset="0"/>
              </a:rPr>
              <a:t>, 2011).</a:t>
            </a:r>
          </a:p>
        </p:txBody>
      </p:sp>
      <p:sp>
        <p:nvSpPr>
          <p:cNvPr id="3" name="ZoneTexte 2">
            <a:extLst>
              <a:ext uri="{FF2B5EF4-FFF2-40B4-BE49-F238E27FC236}">
                <a16:creationId xmlns:a16="http://schemas.microsoft.com/office/drawing/2014/main" id="{D5CFFDEC-2934-96A6-49FC-C3798686E7E6}"/>
              </a:ext>
            </a:extLst>
          </p:cNvPr>
          <p:cNvSpPr txBox="1"/>
          <p:nvPr/>
        </p:nvSpPr>
        <p:spPr>
          <a:xfrm>
            <a:off x="555172" y="1427673"/>
            <a:ext cx="6705600" cy="461665"/>
          </a:xfrm>
          <a:prstGeom prst="rect">
            <a:avLst/>
          </a:prstGeom>
          <a:noFill/>
        </p:spPr>
        <p:txBody>
          <a:bodyPr wrap="square" rtlCol="0">
            <a:spAutoFit/>
          </a:bodyPr>
          <a:lstStyle/>
          <a:p>
            <a:r>
              <a:rPr lang="fr-FR" sz="2400" dirty="0">
                <a:solidFill>
                  <a:srgbClr val="C00000"/>
                </a:solidFill>
              </a:rPr>
              <a:t>Fortement inspirée de la psychologie positive </a:t>
            </a:r>
          </a:p>
        </p:txBody>
      </p:sp>
    </p:spTree>
    <p:extLst>
      <p:ext uri="{BB962C8B-B14F-4D97-AF65-F5344CB8AC3E}">
        <p14:creationId xmlns:p14="http://schemas.microsoft.com/office/powerpoint/2010/main" val="449067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9"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62E947-7112-FD7E-12D5-113CBB8E4E53}"/>
              </a:ext>
            </a:extLst>
          </p:cNvPr>
          <p:cNvPicPr>
            <a:picLocks noChangeAspect="1"/>
          </p:cNvPicPr>
          <p:nvPr/>
        </p:nvPicPr>
        <p:blipFill rotWithShape="1">
          <a:blip r:embed="rId3"/>
          <a:srcRect r="4566" b="13392"/>
          <a:stretch/>
        </p:blipFill>
        <p:spPr>
          <a:xfrm>
            <a:off x="0" y="1335413"/>
            <a:ext cx="11323865" cy="5316131"/>
          </a:xfrm>
          <a:prstGeom prst="rect">
            <a:avLst/>
          </a:prstGeom>
        </p:spPr>
      </p:pic>
      <p:sp>
        <p:nvSpPr>
          <p:cNvPr id="5" name="Rectangle 4">
            <a:extLst>
              <a:ext uri="{FF2B5EF4-FFF2-40B4-BE49-F238E27FC236}">
                <a16:creationId xmlns:a16="http://schemas.microsoft.com/office/drawing/2014/main" id="{9631C617-5556-B55F-2302-070FC9E92851}"/>
              </a:ext>
            </a:extLst>
          </p:cNvPr>
          <p:cNvSpPr/>
          <p:nvPr/>
        </p:nvSpPr>
        <p:spPr>
          <a:xfrm>
            <a:off x="1381610" y="1831145"/>
            <a:ext cx="2204379" cy="1116506"/>
          </a:xfrm>
          <a:prstGeom prst="rect">
            <a:avLst/>
          </a:prstGeom>
          <a:solidFill>
            <a:srgbClr val="FFFC00">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36C346AC-EB97-006A-702F-7687CF797165}"/>
              </a:ext>
            </a:extLst>
          </p:cNvPr>
          <p:cNvSpPr/>
          <p:nvPr/>
        </p:nvSpPr>
        <p:spPr>
          <a:xfrm>
            <a:off x="1420170" y="3823263"/>
            <a:ext cx="2127261" cy="671758"/>
          </a:xfrm>
          <a:prstGeom prst="rect">
            <a:avLst/>
          </a:prstGeom>
          <a:solidFill>
            <a:srgbClr val="FFFC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Google Shape;195;p38">
            <a:extLst>
              <a:ext uri="{FF2B5EF4-FFF2-40B4-BE49-F238E27FC236}">
                <a16:creationId xmlns:a16="http://schemas.microsoft.com/office/drawing/2014/main" id="{821749CF-ECBB-A85E-FAF7-249434F0AD64}"/>
              </a:ext>
            </a:extLst>
          </p:cNvPr>
          <p:cNvSpPr txBox="1">
            <a:spLocks/>
          </p:cNvSpPr>
          <p:nvPr/>
        </p:nvSpPr>
        <p:spPr>
          <a:xfrm>
            <a:off x="0" y="-49110"/>
            <a:ext cx="12192000" cy="1715850"/>
          </a:xfrm>
          <a:prstGeom prst="rect">
            <a:avLst/>
          </a:prstGeom>
          <a:solidFill>
            <a:srgbClr val="4DAA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Italiana"/>
              <a:buNone/>
              <a:defRPr sz="2000" b="1" i="0" u="none" strike="noStrike" cap="none">
                <a:solidFill>
                  <a:schemeClr val="dk1"/>
                </a:solidFill>
                <a:latin typeface="Italiana"/>
                <a:ea typeface="Italiana"/>
                <a:cs typeface="Italiana"/>
                <a:sym typeface="Italiana"/>
              </a:defRPr>
            </a:lvl1pPr>
            <a:lvl2pPr marR="0" lvl="1"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2pPr>
            <a:lvl3pPr marR="0" lvl="2"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3pPr>
            <a:lvl4pPr marR="0" lvl="3"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4pPr>
            <a:lvl5pPr marR="0" lvl="4"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5pPr>
            <a:lvl6pPr marR="0" lvl="5"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6pPr>
            <a:lvl7pPr marR="0" lvl="6"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7pPr>
            <a:lvl8pPr marR="0" lvl="7"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8pPr>
            <a:lvl9pPr marR="0" lvl="8"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9pPr>
          </a:lstStyle>
          <a:p>
            <a:pPr marL="1385888" algn="l">
              <a:lnSpc>
                <a:spcPct val="80000"/>
              </a:lnSpc>
            </a:pPr>
            <a:endParaRPr lang="fr-CA" sz="1800" b="0" dirty="0">
              <a:solidFill>
                <a:schemeClr val="bg1"/>
              </a:solidFill>
              <a:latin typeface="Source Sans Pro" panose="020B0503030403020204" pitchFamily="34" charset="0"/>
            </a:endParaRPr>
          </a:p>
          <a:p>
            <a:pPr marL="365125" algn="l">
              <a:lnSpc>
                <a:spcPct val="80000"/>
              </a:lnSpc>
            </a:pPr>
            <a:r>
              <a:rPr lang="fr-CA" sz="5400" b="1" dirty="0">
                <a:solidFill>
                  <a:schemeClr val="bg1"/>
                </a:solidFill>
                <a:latin typeface="Source Sans Pro Light" panose="020B0403030403020204" pitchFamily="34" charset="0"/>
                <a:ea typeface="Chalkduster" charset="0"/>
                <a:cs typeface="Arial" panose="020B0604020202020204" pitchFamily="34" charset="0"/>
              </a:rPr>
              <a:t>Rejoint l’approche écologique en promotion de la santé</a:t>
            </a:r>
            <a:endParaRPr lang="fr-CA" sz="5400" b="0" dirty="0">
              <a:solidFill>
                <a:schemeClr val="bg1"/>
              </a:solidFill>
              <a:latin typeface="Source Sans Pro Light" panose="020B0403030403020204" pitchFamily="34" charset="0"/>
            </a:endParaRPr>
          </a:p>
        </p:txBody>
      </p:sp>
      <p:sp>
        <p:nvSpPr>
          <p:cNvPr id="2" name="Rectangle 1"/>
          <p:cNvSpPr/>
          <p:nvPr/>
        </p:nvSpPr>
        <p:spPr>
          <a:xfrm>
            <a:off x="9608401" y="6525097"/>
            <a:ext cx="2909669" cy="307777"/>
          </a:xfrm>
          <a:prstGeom prst="rect">
            <a:avLst/>
          </a:prstGeom>
        </p:spPr>
        <p:txBody>
          <a:bodyPr wrap="square">
            <a:spAutoFit/>
          </a:bodyPr>
          <a:lstStyle/>
          <a:p>
            <a:r>
              <a:rPr lang="fr-FR" sz="1400" dirty="0">
                <a:solidFill>
                  <a:srgbClr val="000000"/>
                </a:solidFill>
                <a:latin typeface="Source Sans Pro Light" panose="020B0403030403020204" pitchFamily="34" charset="0"/>
                <a:ea typeface="ＭＳ 明朝" charset="-128"/>
              </a:rPr>
              <a:t>(Renaud &amp; Lafontaine, 2018, p. 8).</a:t>
            </a:r>
            <a:r>
              <a:rPr lang="fr-FR" sz="1400" dirty="0">
                <a:latin typeface="Source Sans Pro Light" panose="020B0403030403020204" pitchFamily="34" charset="0"/>
              </a:rPr>
              <a:t> </a:t>
            </a:r>
          </a:p>
        </p:txBody>
      </p:sp>
    </p:spTree>
    <p:extLst>
      <p:ext uri="{BB962C8B-B14F-4D97-AF65-F5344CB8AC3E}">
        <p14:creationId xmlns:p14="http://schemas.microsoft.com/office/powerpoint/2010/main" val="1800404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35FAF07-D8BB-B551-984D-A64B4757EB26}"/>
              </a:ext>
            </a:extLst>
          </p:cNvPr>
          <p:cNvPicPr>
            <a:picLocks noChangeAspect="1"/>
          </p:cNvPicPr>
          <p:nvPr/>
        </p:nvPicPr>
        <p:blipFill rotWithShape="1">
          <a:blip r:embed="rId2">
            <a:extLst>
              <a:ext uri="{28A0092B-C50C-407E-A947-70E740481C1C}">
                <a14:useLocalDpi xmlns:a14="http://schemas.microsoft.com/office/drawing/2010/main" val="0"/>
              </a:ext>
            </a:extLst>
          </a:blip>
          <a:srcRect t="6195" b="8004"/>
          <a:stretch/>
        </p:blipFill>
        <p:spPr>
          <a:xfrm>
            <a:off x="944389" y="1097280"/>
            <a:ext cx="10368535" cy="5760720"/>
          </a:xfrm>
          <a:prstGeom prst="rect">
            <a:avLst/>
          </a:prstGeom>
        </p:spPr>
      </p:pic>
      <p:sp>
        <p:nvSpPr>
          <p:cNvPr id="3" name="ZoneTexte 2">
            <a:extLst>
              <a:ext uri="{FF2B5EF4-FFF2-40B4-BE49-F238E27FC236}">
                <a16:creationId xmlns:a16="http://schemas.microsoft.com/office/drawing/2014/main" id="{BEE758E1-5A3B-0AF8-E157-E75199BE25B5}"/>
              </a:ext>
            </a:extLst>
          </p:cNvPr>
          <p:cNvSpPr txBox="1"/>
          <p:nvPr/>
        </p:nvSpPr>
        <p:spPr>
          <a:xfrm>
            <a:off x="0" y="0"/>
            <a:ext cx="12192000" cy="646331"/>
          </a:xfrm>
          <a:prstGeom prst="rect">
            <a:avLst/>
          </a:prstGeom>
          <a:solidFill>
            <a:srgbClr val="4DAAC6"/>
          </a:solidFill>
        </p:spPr>
        <p:txBody>
          <a:bodyPr wrap="square" rtlCol="0">
            <a:spAutoFit/>
          </a:bodyPr>
          <a:lstStyle/>
          <a:p>
            <a:pPr marL="225425"/>
            <a:r>
              <a:rPr lang="fr-FR" sz="3600" b="1" dirty="0">
                <a:solidFill>
                  <a:schemeClr val="bg1"/>
                </a:solidFill>
                <a:latin typeface="Source Sans Pro Light" panose="020B0403030403020204" pitchFamily="34" charset="0"/>
              </a:rPr>
              <a:t>Une approche globale et positive multiniveau insérée à l’école</a:t>
            </a:r>
            <a:endParaRPr lang="fr-FR" b="1" dirty="0">
              <a:solidFill>
                <a:schemeClr val="bg1"/>
              </a:solidFill>
              <a:latin typeface="Source Sans Pro Light" panose="020B0403030403020204" pitchFamily="34" charset="0"/>
            </a:endParaRPr>
          </a:p>
        </p:txBody>
      </p:sp>
      <p:grpSp>
        <p:nvGrpSpPr>
          <p:cNvPr id="4" name="Groupe 3">
            <a:extLst>
              <a:ext uri="{FF2B5EF4-FFF2-40B4-BE49-F238E27FC236}">
                <a16:creationId xmlns:a16="http://schemas.microsoft.com/office/drawing/2014/main" id="{5F10FA56-3199-D339-8474-B938C37B52B8}"/>
              </a:ext>
            </a:extLst>
          </p:cNvPr>
          <p:cNvGrpSpPr/>
          <p:nvPr/>
        </p:nvGrpSpPr>
        <p:grpSpPr>
          <a:xfrm>
            <a:off x="4600191" y="5333638"/>
            <a:ext cx="951468" cy="1200328"/>
            <a:chOff x="6139591" y="4607127"/>
            <a:chExt cx="2132349" cy="1697748"/>
          </a:xfrm>
        </p:grpSpPr>
        <p:pic>
          <p:nvPicPr>
            <p:cNvPr id="5" name="Graphique 4" descr="Present avec un remplissage uni">
              <a:extLst>
                <a:ext uri="{FF2B5EF4-FFF2-40B4-BE49-F238E27FC236}">
                  <a16:creationId xmlns:a16="http://schemas.microsoft.com/office/drawing/2014/main" id="{66DB2D57-6F1E-8768-3D67-B7C455198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323101">
              <a:off x="6139591" y="4607127"/>
              <a:ext cx="2132349" cy="1697748"/>
            </a:xfrm>
            <a:prstGeom prst="rect">
              <a:avLst/>
            </a:prstGeom>
          </p:spPr>
        </p:pic>
        <p:sp>
          <p:nvSpPr>
            <p:cNvPr id="6" name="ZoneTexte 5">
              <a:extLst>
                <a:ext uri="{FF2B5EF4-FFF2-40B4-BE49-F238E27FC236}">
                  <a16:creationId xmlns:a16="http://schemas.microsoft.com/office/drawing/2014/main" id="{DADB6C5C-85C8-C38A-A841-5B1E1D2CE712}"/>
                </a:ext>
              </a:extLst>
            </p:cNvPr>
            <p:cNvSpPr txBox="1"/>
            <p:nvPr/>
          </p:nvSpPr>
          <p:spPr>
            <a:xfrm rot="20362974">
              <a:off x="6513474" y="5156904"/>
              <a:ext cx="1384581" cy="914173"/>
            </a:xfrm>
            <a:prstGeom prst="rect">
              <a:avLst/>
            </a:prstGeom>
            <a:noFill/>
          </p:spPr>
          <p:txBody>
            <a:bodyPr wrap="square">
              <a:spAutoFit/>
            </a:bodyPr>
            <a:lstStyle/>
            <a:p>
              <a:pPr algn="ctr"/>
              <a:r>
                <a:rPr lang="fr-FR" sz="1800" dirty="0"/>
                <a:t>ASÉ     CSÉ</a:t>
              </a:r>
            </a:p>
          </p:txBody>
        </p:sp>
      </p:grpSp>
      <p:sp>
        <p:nvSpPr>
          <p:cNvPr id="8" name="ZoneTexte 7">
            <a:extLst>
              <a:ext uri="{FF2B5EF4-FFF2-40B4-BE49-F238E27FC236}">
                <a16:creationId xmlns:a16="http://schemas.microsoft.com/office/drawing/2014/main" id="{1618041C-DB9D-AA17-0B59-8E16FBDCA2C4}"/>
              </a:ext>
            </a:extLst>
          </p:cNvPr>
          <p:cNvSpPr txBox="1"/>
          <p:nvPr/>
        </p:nvSpPr>
        <p:spPr>
          <a:xfrm>
            <a:off x="65313" y="1514092"/>
            <a:ext cx="1847850" cy="2862322"/>
          </a:xfrm>
          <a:prstGeom prst="rect">
            <a:avLst/>
          </a:prstGeom>
          <a:noFill/>
        </p:spPr>
        <p:txBody>
          <a:bodyPr wrap="square">
            <a:spAutoFit/>
          </a:bodyPr>
          <a:lstStyle/>
          <a:p>
            <a:r>
              <a:rPr lang="fr-FR" sz="1800" b="1" dirty="0">
                <a:latin typeface="Source Sans Pro Light" panose="020B0403030403020204" pitchFamily="34" charset="0"/>
              </a:rPr>
              <a:t>L’ASÉ s’insère au sein d’une approche faisant la promotion de comportements positifs pour créer un climat scolaire sain ...réduisant la violence à l’école</a:t>
            </a:r>
          </a:p>
        </p:txBody>
      </p:sp>
    </p:spTree>
    <p:extLst>
      <p:ext uri="{BB962C8B-B14F-4D97-AF65-F5344CB8AC3E}">
        <p14:creationId xmlns:p14="http://schemas.microsoft.com/office/powerpoint/2010/main" val="3520264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5A7422B-9301-5BC9-21FE-D22A7A883DE9}"/>
              </a:ext>
            </a:extLst>
          </p:cNvPr>
          <p:cNvSpPr txBox="1"/>
          <p:nvPr/>
        </p:nvSpPr>
        <p:spPr>
          <a:xfrm>
            <a:off x="365690" y="795002"/>
            <a:ext cx="9062939" cy="5509585"/>
          </a:xfrm>
          <a:prstGeom prst="rect">
            <a:avLst/>
          </a:prstGeom>
          <a:noFill/>
        </p:spPr>
        <p:txBody>
          <a:bodyPr wrap="square">
            <a:spAutoFit/>
          </a:bodyPr>
          <a:lstStyle/>
          <a:p>
            <a:pPr algn="l"/>
            <a:endParaRPr lang="fr-CA" sz="2133" b="1" dirty="0">
              <a:solidFill>
                <a:srgbClr val="2E4052"/>
              </a:solidFill>
              <a:latin typeface="Lexend"/>
            </a:endParaRPr>
          </a:p>
          <a:p>
            <a:pPr algn="l"/>
            <a:endParaRPr lang="fr-CA" sz="2133" b="1" dirty="0">
              <a:solidFill>
                <a:srgbClr val="2E4052"/>
              </a:solidFill>
              <a:latin typeface="Lexend"/>
            </a:endParaRPr>
          </a:p>
          <a:p>
            <a:pPr algn="l"/>
            <a:endParaRPr lang="fr-CA" sz="2133" b="1" dirty="0">
              <a:solidFill>
                <a:srgbClr val="2E4052"/>
              </a:solidFill>
              <a:latin typeface="Lexend"/>
            </a:endParaRPr>
          </a:p>
          <a:p>
            <a:pPr algn="l"/>
            <a:endParaRPr lang="fr-CA" sz="2133" dirty="0">
              <a:solidFill>
                <a:srgbClr val="2E4052"/>
              </a:solidFill>
              <a:latin typeface="Source Sans Pro Light" panose="020B0403030403020204" pitchFamily="34" charset="0"/>
            </a:endParaRPr>
          </a:p>
          <a:p>
            <a:pPr marL="601118" indent="-421207">
              <a:buFont typeface="+mj-lt"/>
              <a:buAutoNum type="arabicPeriod"/>
            </a:pPr>
            <a:r>
              <a:rPr lang="fr-CA" sz="2667" b="1" dirty="0">
                <a:solidFill>
                  <a:srgbClr val="4DAAC6"/>
                </a:solidFill>
                <a:latin typeface="Source Sans Pro Light" panose="020B0403030403020204" pitchFamily="34" charset="0"/>
              </a:rPr>
              <a:t>Posséder de bonnes capacités d’adaptation </a:t>
            </a:r>
            <a:r>
              <a:rPr lang="fr-CA" b="1" dirty="0">
                <a:solidFill>
                  <a:srgbClr val="4DAAC6"/>
                </a:solidFill>
                <a:latin typeface="Source Sans Pro Light" panose="020B0403030403020204" pitchFamily="34" charset="0"/>
              </a:rPr>
              <a:t>(stress)</a:t>
            </a:r>
          </a:p>
          <a:p>
            <a:pPr marL="601118" indent="-421207">
              <a:buFont typeface="+mj-lt"/>
              <a:buAutoNum type="arabicPeriod"/>
            </a:pPr>
            <a:r>
              <a:rPr lang="fr-CA" sz="2667" b="1" dirty="0">
                <a:solidFill>
                  <a:srgbClr val="4DAAC6"/>
                </a:solidFill>
                <a:latin typeface="Source Sans Pro Light" panose="020B0403030403020204" pitchFamily="34" charset="0"/>
              </a:rPr>
              <a:t>Faire preuve de créativité et d’initiative</a:t>
            </a:r>
          </a:p>
          <a:p>
            <a:pPr marL="601118" indent="-421207">
              <a:buFont typeface="+mj-lt"/>
              <a:buAutoNum type="arabicPeriod"/>
            </a:pPr>
            <a:r>
              <a:rPr lang="fr-CA" sz="2667" b="1" dirty="0">
                <a:solidFill>
                  <a:srgbClr val="4DAAC6"/>
                </a:solidFill>
                <a:latin typeface="Source Sans Pro Light" panose="020B0403030403020204" pitchFamily="34" charset="0"/>
              </a:rPr>
              <a:t>Avoir l’esprit critique</a:t>
            </a:r>
          </a:p>
          <a:p>
            <a:pPr marL="601118" indent="-421207">
              <a:buFont typeface="+mj-lt"/>
              <a:buAutoNum type="arabicPeriod"/>
            </a:pPr>
            <a:r>
              <a:rPr lang="fr-CA" sz="2667" b="1" dirty="0">
                <a:solidFill>
                  <a:srgbClr val="4DAAC6"/>
                </a:solidFill>
                <a:latin typeface="Source Sans Pro Light" panose="020B0403030403020204" pitchFamily="34" charset="0"/>
              </a:rPr>
              <a:t>Être capable d’autonomie</a:t>
            </a:r>
          </a:p>
          <a:p>
            <a:pPr marL="601118" indent="-421207">
              <a:buFont typeface="+mj-lt"/>
              <a:buAutoNum type="arabicPeriod"/>
            </a:pPr>
            <a:r>
              <a:rPr lang="fr-CA" sz="2667" b="1" dirty="0">
                <a:solidFill>
                  <a:srgbClr val="4DAAC6"/>
                </a:solidFill>
                <a:latin typeface="Source Sans Pro Light" panose="020B0403030403020204" pitchFamily="34" charset="0"/>
              </a:rPr>
              <a:t>Savoir s’organiser, prioriser les tâches</a:t>
            </a:r>
          </a:p>
          <a:p>
            <a:pPr marL="601118" indent="-421207">
              <a:buFont typeface="+mj-lt"/>
              <a:buAutoNum type="arabicPeriod"/>
            </a:pPr>
            <a:r>
              <a:rPr lang="fr-CA" sz="2667" dirty="0">
                <a:solidFill>
                  <a:srgbClr val="2E4052"/>
                </a:solidFill>
                <a:latin typeface="Source Sans Pro Light" panose="020B0403030403020204" pitchFamily="34" charset="0"/>
              </a:rPr>
              <a:t>Être capable de travailler en mode hybride</a:t>
            </a:r>
          </a:p>
          <a:p>
            <a:pPr marL="601118" indent="-421207">
              <a:buFont typeface="+mj-lt"/>
              <a:buAutoNum type="arabicPeriod"/>
            </a:pPr>
            <a:r>
              <a:rPr lang="fr-CA" sz="2667" b="1" dirty="0">
                <a:solidFill>
                  <a:srgbClr val="4DAAC6"/>
                </a:solidFill>
                <a:latin typeface="Source Sans Pro Light" panose="020B0403030403020204" pitchFamily="34" charset="0"/>
              </a:rPr>
              <a:t>Savoir communiquer/ sens du relationnel</a:t>
            </a:r>
          </a:p>
          <a:p>
            <a:pPr marL="601118" indent="-421207">
              <a:buFont typeface="+mj-lt"/>
              <a:buAutoNum type="arabicPeriod"/>
            </a:pPr>
            <a:r>
              <a:rPr lang="fr-CA" sz="2667" b="1" dirty="0">
                <a:solidFill>
                  <a:srgbClr val="4DAAC6"/>
                </a:solidFill>
                <a:latin typeface="Source Sans Pro Light" panose="020B0403030403020204" pitchFamily="34" charset="0"/>
              </a:rPr>
              <a:t>Savoir communiquer </a:t>
            </a:r>
            <a:r>
              <a:rPr lang="fr-CA" sz="2667" dirty="0">
                <a:solidFill>
                  <a:srgbClr val="2E4052"/>
                </a:solidFill>
                <a:latin typeface="Source Sans Pro Light" panose="020B0403030403020204" pitchFamily="34" charset="0"/>
              </a:rPr>
              <a:t>en milieu virtuel</a:t>
            </a:r>
          </a:p>
          <a:p>
            <a:pPr marL="601118" indent="-421207">
              <a:buFont typeface="+mj-lt"/>
              <a:buAutoNum type="arabicPeriod"/>
            </a:pPr>
            <a:r>
              <a:rPr lang="fr-CA" sz="2667" b="1" dirty="0">
                <a:solidFill>
                  <a:srgbClr val="4DAAC6"/>
                </a:solidFill>
                <a:latin typeface="Source Sans Pro Light" panose="020B0403030403020204" pitchFamily="34" charset="0"/>
              </a:rPr>
              <a:t>Savoir coopérer et travailler en équipe</a:t>
            </a:r>
          </a:p>
          <a:p>
            <a:pPr marL="601118" indent="-421207">
              <a:buFont typeface="+mj-lt"/>
              <a:buAutoNum type="arabicPeriod"/>
            </a:pPr>
            <a:r>
              <a:rPr lang="fr-CA" sz="2667" b="1" dirty="0">
                <a:solidFill>
                  <a:srgbClr val="4DAAC6"/>
                </a:solidFill>
                <a:latin typeface="Source Sans Pro Light" panose="020B0403030403020204" pitchFamily="34" charset="0"/>
              </a:rPr>
              <a:t>Prendre des décisions éclairées et responsables.</a:t>
            </a:r>
          </a:p>
        </p:txBody>
      </p:sp>
      <p:sp>
        <p:nvSpPr>
          <p:cNvPr id="169" name="ZoneTexte 168">
            <a:extLst>
              <a:ext uri="{FF2B5EF4-FFF2-40B4-BE49-F238E27FC236}">
                <a16:creationId xmlns:a16="http://schemas.microsoft.com/office/drawing/2014/main" id="{600F94DE-0C79-273D-C22F-05F63039D2F9}"/>
              </a:ext>
            </a:extLst>
          </p:cNvPr>
          <p:cNvSpPr txBox="1"/>
          <p:nvPr/>
        </p:nvSpPr>
        <p:spPr>
          <a:xfrm>
            <a:off x="222950" y="6533017"/>
            <a:ext cx="11423756" cy="276999"/>
          </a:xfrm>
          <a:prstGeom prst="rect">
            <a:avLst/>
          </a:prstGeom>
          <a:noFill/>
        </p:spPr>
        <p:txBody>
          <a:bodyPr wrap="square">
            <a:spAutoFit/>
          </a:bodyPr>
          <a:lstStyle/>
          <a:p>
            <a:r>
              <a:rPr lang="fr-FR" sz="1200" dirty="0">
                <a:latin typeface="Source Sans Pro Light" panose="020B0403030403020204" pitchFamily="34" charset="0"/>
              </a:rPr>
              <a:t>Source: https://</a:t>
            </a:r>
            <a:r>
              <a:rPr lang="fr-FR" sz="1200" dirty="0" err="1">
                <a:latin typeface="Source Sans Pro Light" panose="020B0403030403020204" pitchFamily="34" charset="0"/>
              </a:rPr>
              <a:t>www.nouvelleviepro.fr</a:t>
            </a:r>
            <a:r>
              <a:rPr lang="fr-FR" sz="1200" dirty="0">
                <a:latin typeface="Source Sans Pro Light" panose="020B0403030403020204" pitchFamily="34" charset="0"/>
              </a:rPr>
              <a:t>/les-10-competences-les-plus-recherchees-par-les-employeurs</a:t>
            </a:r>
          </a:p>
        </p:txBody>
      </p:sp>
      <p:sp>
        <p:nvSpPr>
          <p:cNvPr id="285" name="Google Shape;195;p38">
            <a:extLst>
              <a:ext uri="{FF2B5EF4-FFF2-40B4-BE49-F238E27FC236}">
                <a16:creationId xmlns:a16="http://schemas.microsoft.com/office/drawing/2014/main" id="{CFBC2D3F-47B2-088A-50A1-6726CC0DC2E5}"/>
              </a:ext>
            </a:extLst>
          </p:cNvPr>
          <p:cNvSpPr txBox="1">
            <a:spLocks/>
          </p:cNvSpPr>
          <p:nvPr/>
        </p:nvSpPr>
        <p:spPr>
          <a:xfrm>
            <a:off x="1" y="-9958"/>
            <a:ext cx="12200993" cy="1609921"/>
          </a:xfrm>
          <a:prstGeom prst="rect">
            <a:avLst/>
          </a:prstGeom>
          <a:solidFill>
            <a:srgbClr val="4DAA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Italiana"/>
              <a:buNone/>
              <a:defRPr sz="2000" b="1" i="0" u="none" strike="noStrike" cap="none">
                <a:solidFill>
                  <a:schemeClr val="dk1"/>
                </a:solidFill>
                <a:latin typeface="Italiana"/>
                <a:ea typeface="Italiana"/>
                <a:cs typeface="Italiana"/>
                <a:sym typeface="Italiana"/>
              </a:defRPr>
            </a:lvl1pPr>
            <a:lvl2pPr marR="0" lvl="1"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2pPr>
            <a:lvl3pPr marR="0" lvl="2"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3pPr>
            <a:lvl4pPr marR="0" lvl="3"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4pPr>
            <a:lvl5pPr marR="0" lvl="4"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5pPr>
            <a:lvl6pPr marR="0" lvl="5"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6pPr>
            <a:lvl7pPr marR="0" lvl="6"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7pPr>
            <a:lvl8pPr marR="0" lvl="7"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8pPr>
            <a:lvl9pPr marR="0" lvl="8"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9pPr>
          </a:lstStyle>
          <a:p>
            <a:pPr marL="124881" algn="l"/>
            <a:endParaRPr lang="fr-CA" sz="4800" dirty="0">
              <a:solidFill>
                <a:schemeClr val="bg1"/>
              </a:solidFill>
            </a:endParaRPr>
          </a:p>
          <a:p>
            <a:pPr marL="302676" indent="-57149" algn="l"/>
            <a:r>
              <a:rPr lang="fr-CA" sz="4800" b="0" dirty="0">
                <a:solidFill>
                  <a:schemeClr val="bg1"/>
                </a:solidFill>
                <a:latin typeface="Source Sans Pro Light" panose="020B0403030403020204" pitchFamily="34" charset="0"/>
              </a:rPr>
              <a:t>Top 10 des compétences comportementales attendues par les employeurs en 2023</a:t>
            </a:r>
          </a:p>
          <a:p>
            <a:pPr algn="l"/>
            <a:endParaRPr lang="fr-CA" sz="4800" dirty="0">
              <a:solidFill>
                <a:schemeClr val="bg1"/>
              </a:solidFill>
            </a:endParaRPr>
          </a:p>
        </p:txBody>
      </p:sp>
      <p:pic>
        <p:nvPicPr>
          <p:cNvPr id="2" name="Image 1">
            <a:extLst>
              <a:ext uri="{FF2B5EF4-FFF2-40B4-BE49-F238E27FC236}">
                <a16:creationId xmlns:a16="http://schemas.microsoft.com/office/drawing/2014/main" id="{6718B6FE-D9D5-86A4-C025-6C11BED6C2D3}"/>
              </a:ext>
            </a:extLst>
          </p:cNvPr>
          <p:cNvPicPr>
            <a:picLocks noChangeAspect="1"/>
          </p:cNvPicPr>
          <p:nvPr/>
        </p:nvPicPr>
        <p:blipFill>
          <a:blip r:embed="rId3"/>
          <a:stretch>
            <a:fillRect/>
          </a:stretch>
        </p:blipFill>
        <p:spPr>
          <a:xfrm>
            <a:off x="9855096" y="1360196"/>
            <a:ext cx="2068804" cy="2068804"/>
          </a:xfrm>
          <a:prstGeom prst="rect">
            <a:avLst/>
          </a:prstGeom>
        </p:spPr>
      </p:pic>
      <p:pic>
        <p:nvPicPr>
          <p:cNvPr id="6" name="Image 5">
            <a:extLst>
              <a:ext uri="{FF2B5EF4-FFF2-40B4-BE49-F238E27FC236}">
                <a16:creationId xmlns:a16="http://schemas.microsoft.com/office/drawing/2014/main" id="{F69DAE97-6EB6-0C9A-AD5F-66926AC64351}"/>
              </a:ext>
            </a:extLst>
          </p:cNvPr>
          <p:cNvPicPr>
            <a:picLocks noChangeAspect="1"/>
          </p:cNvPicPr>
          <p:nvPr/>
        </p:nvPicPr>
        <p:blipFill rotWithShape="1">
          <a:blip r:embed="rId4"/>
          <a:srcRect r="10042"/>
          <a:stretch/>
        </p:blipFill>
        <p:spPr>
          <a:xfrm>
            <a:off x="7539227" y="2176925"/>
            <a:ext cx="2441889" cy="1586383"/>
          </a:xfrm>
          <a:prstGeom prst="rect">
            <a:avLst/>
          </a:prstGeom>
        </p:spPr>
      </p:pic>
      <p:sp>
        <p:nvSpPr>
          <p:cNvPr id="4" name="Signalisation droite 3">
            <a:extLst>
              <a:ext uri="{FF2B5EF4-FFF2-40B4-BE49-F238E27FC236}">
                <a16:creationId xmlns:a16="http://schemas.microsoft.com/office/drawing/2014/main" id="{14135171-BC84-B777-7880-2363CCCA4664}"/>
              </a:ext>
            </a:extLst>
          </p:cNvPr>
          <p:cNvSpPr/>
          <p:nvPr/>
        </p:nvSpPr>
        <p:spPr>
          <a:xfrm rot="5400000">
            <a:off x="-785421" y="3109074"/>
            <a:ext cx="2051540" cy="250682"/>
          </a:xfrm>
          <a:prstGeom prst="homePlate">
            <a:avLst/>
          </a:prstGeom>
          <a:solidFill>
            <a:srgbClr val="F3CF62"/>
          </a:solidFill>
          <a:ln w="6350">
            <a:solidFill>
              <a:schemeClr val="tx1">
                <a:lumMod val="50000"/>
                <a:lumOff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hevron 4">
            <a:extLst>
              <a:ext uri="{FF2B5EF4-FFF2-40B4-BE49-F238E27FC236}">
                <a16:creationId xmlns:a16="http://schemas.microsoft.com/office/drawing/2014/main" id="{F94F5961-D94B-9BB9-CB5F-51D4117F5585}"/>
              </a:ext>
            </a:extLst>
          </p:cNvPr>
          <p:cNvSpPr/>
          <p:nvPr/>
        </p:nvSpPr>
        <p:spPr>
          <a:xfrm rot="5400000">
            <a:off x="-884445" y="5249375"/>
            <a:ext cx="2249588" cy="260868"/>
          </a:xfrm>
          <a:prstGeom prst="chevron">
            <a:avLst/>
          </a:prstGeom>
          <a:gradFill flip="none" rotWithShape="1">
            <a:gsLst>
              <a:gs pos="74000">
                <a:srgbClr val="759AB3"/>
              </a:gs>
              <a:gs pos="9000">
                <a:schemeClr val="accent6"/>
              </a:gs>
            </a:gsLst>
            <a:path path="circle">
              <a:fillToRect l="100000" t="100000"/>
            </a:path>
            <a:tileRect r="-100000" b="-100000"/>
          </a:gradFill>
          <a:ln w="6350">
            <a:gradFill flip="none" rotWithShape="1">
              <a:gsLst>
                <a:gs pos="46000">
                  <a:srgbClr val="759AB3"/>
                </a:gs>
                <a:gs pos="73000">
                  <a:schemeClr val="accent6"/>
                </a:gs>
              </a:gsLst>
              <a:lin ang="5400000" scaled="1"/>
              <a:tileRect/>
            </a:gra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ZoneTexte 6">
            <a:extLst>
              <a:ext uri="{FF2B5EF4-FFF2-40B4-BE49-F238E27FC236}">
                <a16:creationId xmlns:a16="http://schemas.microsoft.com/office/drawing/2014/main" id="{1D5C4800-D46E-7232-517C-E10851248D64}"/>
              </a:ext>
            </a:extLst>
          </p:cNvPr>
          <p:cNvSpPr txBox="1"/>
          <p:nvPr/>
        </p:nvSpPr>
        <p:spPr>
          <a:xfrm>
            <a:off x="107201" y="4550261"/>
            <a:ext cx="266295" cy="1169551"/>
          </a:xfrm>
          <a:prstGeom prst="rect">
            <a:avLst/>
          </a:prstGeom>
          <a:noFill/>
        </p:spPr>
        <p:txBody>
          <a:bodyPr wrap="square" rtlCol="0">
            <a:spAutoFit/>
          </a:bodyPr>
          <a:lstStyle/>
          <a:p>
            <a:pPr algn="ctr"/>
            <a:r>
              <a:rPr lang="fr-FR" sz="1400" b="1" dirty="0"/>
              <a:t>I</a:t>
            </a:r>
          </a:p>
          <a:p>
            <a:pPr algn="ctr"/>
            <a:r>
              <a:rPr lang="fr-FR" sz="1400" b="1" dirty="0"/>
              <a:t>N</a:t>
            </a:r>
          </a:p>
          <a:p>
            <a:pPr algn="ctr"/>
            <a:r>
              <a:rPr lang="fr-FR" sz="1400" b="1" dirty="0" err="1"/>
              <a:t>T</a:t>
            </a:r>
            <a:endParaRPr lang="fr-FR" sz="1400" b="1" dirty="0"/>
          </a:p>
          <a:p>
            <a:pPr algn="ctr"/>
            <a:r>
              <a:rPr lang="fr-FR" sz="1400" b="1" dirty="0"/>
              <a:t>ER</a:t>
            </a:r>
          </a:p>
        </p:txBody>
      </p:sp>
      <p:sp>
        <p:nvSpPr>
          <p:cNvPr id="8" name="ZoneTexte 7">
            <a:extLst>
              <a:ext uri="{FF2B5EF4-FFF2-40B4-BE49-F238E27FC236}">
                <a16:creationId xmlns:a16="http://schemas.microsoft.com/office/drawing/2014/main" id="{FC341A36-6AE1-34D9-49C2-256379639B21}"/>
              </a:ext>
            </a:extLst>
          </p:cNvPr>
          <p:cNvSpPr txBox="1"/>
          <p:nvPr/>
        </p:nvSpPr>
        <p:spPr>
          <a:xfrm>
            <a:off x="118836" y="2404923"/>
            <a:ext cx="267076" cy="1169551"/>
          </a:xfrm>
          <a:prstGeom prst="rect">
            <a:avLst/>
          </a:prstGeom>
          <a:noFill/>
        </p:spPr>
        <p:txBody>
          <a:bodyPr wrap="square" rtlCol="0">
            <a:spAutoFit/>
          </a:bodyPr>
          <a:lstStyle/>
          <a:p>
            <a:pPr algn="ctr"/>
            <a:r>
              <a:rPr lang="fr-FR" sz="1400" b="1" dirty="0"/>
              <a:t>I</a:t>
            </a:r>
          </a:p>
          <a:p>
            <a:pPr algn="ctr"/>
            <a:r>
              <a:rPr lang="fr-FR" sz="1400" b="1" dirty="0"/>
              <a:t>N</a:t>
            </a:r>
          </a:p>
          <a:p>
            <a:pPr algn="ctr"/>
            <a:r>
              <a:rPr lang="fr-FR" sz="1400" b="1" dirty="0" err="1"/>
              <a:t>T</a:t>
            </a:r>
            <a:endParaRPr lang="fr-FR" sz="1400" b="1" dirty="0"/>
          </a:p>
          <a:p>
            <a:pPr algn="ctr"/>
            <a:r>
              <a:rPr lang="fr-FR" sz="1400" b="1" dirty="0"/>
              <a:t>R</a:t>
            </a:r>
          </a:p>
          <a:p>
            <a:pPr algn="ctr"/>
            <a:r>
              <a:rPr lang="fr-FR" sz="1400" b="1" dirty="0"/>
              <a:t>A</a:t>
            </a:r>
          </a:p>
        </p:txBody>
      </p:sp>
      <p:pic>
        <p:nvPicPr>
          <p:cNvPr id="15" name="Image 14">
            <a:extLst>
              <a:ext uri="{FF2B5EF4-FFF2-40B4-BE49-F238E27FC236}">
                <a16:creationId xmlns:a16="http://schemas.microsoft.com/office/drawing/2014/main" id="{2DB1F99F-901D-257F-08B4-14E6AEF80389}"/>
              </a:ext>
            </a:extLst>
          </p:cNvPr>
          <p:cNvPicPr>
            <a:picLocks noChangeAspect="1"/>
          </p:cNvPicPr>
          <p:nvPr/>
        </p:nvPicPr>
        <p:blipFill rotWithShape="1">
          <a:blip r:embed="rId5"/>
          <a:srcRect l="10239" t="2965" b="5073"/>
          <a:stretch/>
        </p:blipFill>
        <p:spPr>
          <a:xfrm>
            <a:off x="8182303" y="3809235"/>
            <a:ext cx="2619707" cy="3031559"/>
          </a:xfrm>
          <a:prstGeom prst="rect">
            <a:avLst/>
          </a:prstGeom>
        </p:spPr>
      </p:pic>
    </p:spTree>
    <p:extLst>
      <p:ext uri="{BB962C8B-B14F-4D97-AF65-F5344CB8AC3E}">
        <p14:creationId xmlns:p14="http://schemas.microsoft.com/office/powerpoint/2010/main" val="345369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4AFC93B2-FF03-85A0-A252-AE879C54E3D0}"/>
              </a:ext>
            </a:extLst>
          </p:cNvPr>
          <p:cNvGrpSpPr/>
          <p:nvPr/>
        </p:nvGrpSpPr>
        <p:grpSpPr>
          <a:xfrm>
            <a:off x="2237873" y="0"/>
            <a:ext cx="6136106" cy="6858000"/>
            <a:chOff x="3633536" y="794084"/>
            <a:chExt cx="6136106" cy="6063916"/>
          </a:xfrm>
        </p:grpSpPr>
        <p:sp>
          <p:nvSpPr>
            <p:cNvPr id="4" name="Ellipse 3">
              <a:extLst>
                <a:ext uri="{FF2B5EF4-FFF2-40B4-BE49-F238E27FC236}">
                  <a16:creationId xmlns:a16="http://schemas.microsoft.com/office/drawing/2014/main" id="{01C29F5D-5513-4034-0815-0E06D10ABF84}"/>
                </a:ext>
              </a:extLst>
            </p:cNvPr>
            <p:cNvSpPr/>
            <p:nvPr/>
          </p:nvSpPr>
          <p:spPr>
            <a:xfrm>
              <a:off x="5157951" y="4918840"/>
              <a:ext cx="1876097" cy="17342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CD25A35-55CD-F3B0-46F5-44E92E0D31C3}"/>
                </a:ext>
              </a:extLst>
            </p:cNvPr>
            <p:cNvSpPr/>
            <p:nvPr/>
          </p:nvSpPr>
          <p:spPr>
            <a:xfrm>
              <a:off x="3633536" y="794084"/>
              <a:ext cx="5847348" cy="26925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28B3AB7-3123-79FD-3A5D-928167722D68}"/>
                </a:ext>
              </a:extLst>
            </p:cNvPr>
            <p:cNvSpPr/>
            <p:nvPr/>
          </p:nvSpPr>
          <p:spPr>
            <a:xfrm>
              <a:off x="4018546" y="2424806"/>
              <a:ext cx="3994485" cy="21236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BBA9F06-CE46-FA21-DC14-432DFB00E3C3}"/>
                </a:ext>
              </a:extLst>
            </p:cNvPr>
            <p:cNvSpPr/>
            <p:nvPr/>
          </p:nvSpPr>
          <p:spPr>
            <a:xfrm>
              <a:off x="5157950" y="4827281"/>
              <a:ext cx="4611692" cy="2030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11">
            <a:extLst>
              <a:ext uri="{FF2B5EF4-FFF2-40B4-BE49-F238E27FC236}">
                <a16:creationId xmlns:a16="http://schemas.microsoft.com/office/drawing/2014/main" id="{CE5E7BE1-4714-E4BA-8D40-87D4DF9D4FD7}"/>
              </a:ext>
            </a:extLst>
          </p:cNvPr>
          <p:cNvSpPr/>
          <p:nvPr/>
        </p:nvSpPr>
        <p:spPr>
          <a:xfrm rot="5400000">
            <a:off x="-531326" y="477308"/>
            <a:ext cx="6911937" cy="5821785"/>
          </a:xfrm>
          <a:prstGeom prst="rect">
            <a:avLst/>
          </a:prstGeom>
          <a:solidFill>
            <a:srgbClr val="4DAA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Rectangle 12">
            <a:extLst>
              <a:ext uri="{FF2B5EF4-FFF2-40B4-BE49-F238E27FC236}">
                <a16:creationId xmlns:a16="http://schemas.microsoft.com/office/drawing/2014/main" id="{1A092A80-E784-4F3E-7705-62ED502C634C}"/>
              </a:ext>
            </a:extLst>
          </p:cNvPr>
          <p:cNvSpPr/>
          <p:nvPr/>
        </p:nvSpPr>
        <p:spPr>
          <a:xfrm>
            <a:off x="208833" y="542561"/>
            <a:ext cx="5626702" cy="4524315"/>
          </a:xfrm>
          <a:prstGeom prst="rect">
            <a:avLst/>
          </a:prstGeom>
          <a:noFill/>
        </p:spPr>
        <p:txBody>
          <a:bodyPr wrap="square">
            <a:spAutoFit/>
          </a:bodyPr>
          <a:lstStyle/>
          <a:p>
            <a:pPr marL="142875"/>
            <a:r>
              <a:rPr lang="fr-CA" sz="4800" spc="-150" dirty="0">
                <a:solidFill>
                  <a:schemeClr val="bg1"/>
                </a:solidFill>
                <a:latin typeface="Source Sans Pro Light" panose="020B0403030403020204" pitchFamily="34" charset="0"/>
                <a:ea typeface="Source Sans Pro" panose="020B0503030403020204" pitchFamily="34" charset="0"/>
              </a:rPr>
              <a:t>Comment promouvoir à la fois la santé mentale, un climat scolaire positif et la prévention de la violence ?</a:t>
            </a:r>
          </a:p>
        </p:txBody>
      </p:sp>
      <p:pic>
        <p:nvPicPr>
          <p:cNvPr id="15" name="Image 14">
            <a:extLst>
              <a:ext uri="{FF2B5EF4-FFF2-40B4-BE49-F238E27FC236}">
                <a16:creationId xmlns:a16="http://schemas.microsoft.com/office/drawing/2014/main" id="{8FA3EBC5-7226-0AD6-7B5B-C23EBA5FABD8}"/>
              </a:ext>
            </a:extLst>
          </p:cNvPr>
          <p:cNvPicPr>
            <a:picLocks noChangeAspect="1"/>
          </p:cNvPicPr>
          <p:nvPr/>
        </p:nvPicPr>
        <p:blipFill>
          <a:blip r:embed="rId2"/>
          <a:stretch>
            <a:fillRect/>
          </a:stretch>
        </p:blipFill>
        <p:spPr>
          <a:xfrm>
            <a:off x="13096372" y="3531476"/>
            <a:ext cx="4960552" cy="4960552"/>
          </a:xfrm>
          <a:prstGeom prst="rect">
            <a:avLst/>
          </a:prstGeom>
        </p:spPr>
      </p:pic>
      <p:grpSp>
        <p:nvGrpSpPr>
          <p:cNvPr id="2" name="Groupe 1">
            <a:extLst>
              <a:ext uri="{FF2B5EF4-FFF2-40B4-BE49-F238E27FC236}">
                <a16:creationId xmlns:a16="http://schemas.microsoft.com/office/drawing/2014/main" id="{267B1509-9245-600A-3A60-ED85E3AA6719}"/>
              </a:ext>
            </a:extLst>
          </p:cNvPr>
          <p:cNvGrpSpPr/>
          <p:nvPr/>
        </p:nvGrpSpPr>
        <p:grpSpPr>
          <a:xfrm>
            <a:off x="-1748543" y="2993656"/>
            <a:ext cx="827289" cy="789089"/>
            <a:chOff x="2302423" y="-4373216"/>
            <a:chExt cx="3763760" cy="3795397"/>
          </a:xfrm>
        </p:grpSpPr>
        <p:pic>
          <p:nvPicPr>
            <p:cNvPr id="3" name="Image 2">
              <a:extLst>
                <a:ext uri="{FF2B5EF4-FFF2-40B4-BE49-F238E27FC236}">
                  <a16:creationId xmlns:a16="http://schemas.microsoft.com/office/drawing/2014/main" id="{F3321DFD-18E1-33C4-E2BB-E27EB11AC70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8970" b="14526"/>
            <a:stretch/>
          </p:blipFill>
          <p:spPr>
            <a:xfrm>
              <a:off x="2302423" y="-4373216"/>
              <a:ext cx="3763760" cy="3795397"/>
            </a:xfrm>
            <a:prstGeom prst="ellipse">
              <a:avLst/>
            </a:prstGeom>
            <a:ln>
              <a:solidFill>
                <a:schemeClr val="tx1"/>
              </a:solidFill>
            </a:ln>
            <a:effectLst>
              <a:softEdge rad="112500"/>
            </a:effectLst>
          </p:spPr>
        </p:pic>
        <p:sp>
          <p:nvSpPr>
            <p:cNvPr id="5" name="Bouée 4">
              <a:extLst>
                <a:ext uri="{FF2B5EF4-FFF2-40B4-BE49-F238E27FC236}">
                  <a16:creationId xmlns:a16="http://schemas.microsoft.com/office/drawing/2014/main" id="{746C6285-14F0-6D3C-5F94-06D86D85B7CD}"/>
                </a:ext>
              </a:extLst>
            </p:cNvPr>
            <p:cNvSpPr/>
            <p:nvPr/>
          </p:nvSpPr>
          <p:spPr>
            <a:xfrm>
              <a:off x="2344787" y="-4164332"/>
              <a:ext cx="3506551" cy="3453462"/>
            </a:xfrm>
            <a:prstGeom prst="donut">
              <a:avLst>
                <a:gd name="adj" fmla="val 3120"/>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6" name="Groupe 5">
            <a:extLst>
              <a:ext uri="{FF2B5EF4-FFF2-40B4-BE49-F238E27FC236}">
                <a16:creationId xmlns:a16="http://schemas.microsoft.com/office/drawing/2014/main" id="{993D8BE8-537D-6C25-B054-1BC386C36819}"/>
              </a:ext>
            </a:extLst>
          </p:cNvPr>
          <p:cNvGrpSpPr/>
          <p:nvPr/>
        </p:nvGrpSpPr>
        <p:grpSpPr>
          <a:xfrm>
            <a:off x="-2025311" y="5093209"/>
            <a:ext cx="827289" cy="845880"/>
            <a:chOff x="-4539291" y="2073816"/>
            <a:chExt cx="3715840" cy="3760537"/>
          </a:xfrm>
        </p:grpSpPr>
        <p:grpSp>
          <p:nvGrpSpPr>
            <p:cNvPr id="7" name="Groupe 6">
              <a:extLst>
                <a:ext uri="{FF2B5EF4-FFF2-40B4-BE49-F238E27FC236}">
                  <a16:creationId xmlns:a16="http://schemas.microsoft.com/office/drawing/2014/main" id="{C536B16F-C368-10E0-803F-8E603D607FBC}"/>
                </a:ext>
              </a:extLst>
            </p:cNvPr>
            <p:cNvGrpSpPr/>
            <p:nvPr/>
          </p:nvGrpSpPr>
          <p:grpSpPr>
            <a:xfrm>
              <a:off x="-4481451" y="2305741"/>
              <a:ext cx="3658000" cy="3528612"/>
              <a:chOff x="-3947815" y="3176748"/>
              <a:chExt cx="3611906" cy="3449600"/>
            </a:xfrm>
          </p:grpSpPr>
          <p:pic>
            <p:nvPicPr>
              <p:cNvPr id="16" name="Image 15">
                <a:extLst>
                  <a:ext uri="{FF2B5EF4-FFF2-40B4-BE49-F238E27FC236}">
                    <a16:creationId xmlns:a16="http://schemas.microsoft.com/office/drawing/2014/main" id="{63C42A91-FC6C-C81B-DB75-94BD96D48D7F}"/>
                  </a:ext>
                </a:extLst>
              </p:cNvPr>
              <p:cNvPicPr>
                <a:picLocks noChangeAspect="1"/>
              </p:cNvPicPr>
              <p:nvPr/>
            </p:nvPicPr>
            <p:blipFill rotWithShape="1">
              <a:blip r:embed="rId5"/>
              <a:srcRect l="1260" b="4278"/>
              <a:stretch/>
            </p:blipFill>
            <p:spPr>
              <a:xfrm>
                <a:off x="-3906735" y="3176748"/>
                <a:ext cx="3462367" cy="3449600"/>
              </a:xfrm>
              <a:prstGeom prst="ellipse">
                <a:avLst/>
              </a:prstGeom>
              <a:ln>
                <a:solidFill>
                  <a:schemeClr val="tx1"/>
                </a:solidFill>
              </a:ln>
              <a:effectLst>
                <a:softEdge rad="112500"/>
              </a:effectLst>
            </p:spPr>
          </p:pic>
          <p:pic>
            <p:nvPicPr>
              <p:cNvPr id="18" name="Image 17">
                <a:extLst>
                  <a:ext uri="{FF2B5EF4-FFF2-40B4-BE49-F238E27FC236}">
                    <a16:creationId xmlns:a16="http://schemas.microsoft.com/office/drawing/2014/main" id="{DA89ECBB-FFAF-7B43-2914-3FD5DFF9DA68}"/>
                  </a:ext>
                </a:extLst>
              </p:cNvPr>
              <p:cNvPicPr>
                <a:picLocks noChangeAspect="1"/>
              </p:cNvPicPr>
              <p:nvPr/>
            </p:nvPicPr>
            <p:blipFill>
              <a:blip r:embed="rId6"/>
              <a:stretch>
                <a:fillRect/>
              </a:stretch>
            </p:blipFill>
            <p:spPr>
              <a:xfrm rot="3012072">
                <a:off x="-1154861" y="4957225"/>
                <a:ext cx="774303" cy="863600"/>
              </a:xfrm>
              <a:prstGeom prst="ellipse">
                <a:avLst/>
              </a:prstGeom>
              <a:ln>
                <a:solidFill>
                  <a:schemeClr val="tx1"/>
                </a:solidFill>
              </a:ln>
              <a:effectLst>
                <a:softEdge rad="112500"/>
              </a:effectLst>
            </p:spPr>
          </p:pic>
          <p:pic>
            <p:nvPicPr>
              <p:cNvPr id="19" name="Image 18">
                <a:extLst>
                  <a:ext uri="{FF2B5EF4-FFF2-40B4-BE49-F238E27FC236}">
                    <a16:creationId xmlns:a16="http://schemas.microsoft.com/office/drawing/2014/main" id="{79AB1B87-584C-34DB-F64C-76B72465BBDE}"/>
                  </a:ext>
                </a:extLst>
              </p:cNvPr>
              <p:cNvPicPr>
                <a:picLocks noChangeAspect="1"/>
              </p:cNvPicPr>
              <p:nvPr/>
            </p:nvPicPr>
            <p:blipFill>
              <a:blip r:embed="rId7"/>
              <a:stretch>
                <a:fillRect/>
              </a:stretch>
            </p:blipFill>
            <p:spPr>
              <a:xfrm rot="19868081">
                <a:off x="-3947815" y="4924560"/>
                <a:ext cx="520404" cy="880683"/>
              </a:xfrm>
              <a:prstGeom prst="ellipse">
                <a:avLst/>
              </a:prstGeom>
              <a:ln>
                <a:solidFill>
                  <a:schemeClr val="tx1"/>
                </a:solidFill>
              </a:ln>
              <a:effectLst>
                <a:softEdge rad="112500"/>
              </a:effectLst>
            </p:spPr>
          </p:pic>
        </p:grpSp>
        <p:sp>
          <p:nvSpPr>
            <p:cNvPr id="14" name="Bouée 13">
              <a:extLst>
                <a:ext uri="{FF2B5EF4-FFF2-40B4-BE49-F238E27FC236}">
                  <a16:creationId xmlns:a16="http://schemas.microsoft.com/office/drawing/2014/main" id="{64C676FA-989F-578C-C340-062080BD7243}"/>
                </a:ext>
              </a:extLst>
            </p:cNvPr>
            <p:cNvSpPr/>
            <p:nvPr/>
          </p:nvSpPr>
          <p:spPr>
            <a:xfrm>
              <a:off x="-4539291" y="2073816"/>
              <a:ext cx="3506551" cy="3453462"/>
            </a:xfrm>
            <a:prstGeom prst="donut">
              <a:avLst>
                <a:gd name="adj" fmla="val 3120"/>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22" name="Groupe 21">
            <a:extLst>
              <a:ext uri="{FF2B5EF4-FFF2-40B4-BE49-F238E27FC236}">
                <a16:creationId xmlns:a16="http://schemas.microsoft.com/office/drawing/2014/main" id="{FC832C23-0742-423F-31EB-BBDB1768F40E}"/>
              </a:ext>
            </a:extLst>
          </p:cNvPr>
          <p:cNvGrpSpPr/>
          <p:nvPr/>
        </p:nvGrpSpPr>
        <p:grpSpPr>
          <a:xfrm rot="19415160">
            <a:off x="4680347" y="5477853"/>
            <a:ext cx="778547" cy="731808"/>
            <a:chOff x="-1503432" y="-4685778"/>
            <a:chExt cx="3916446" cy="3809135"/>
          </a:xfrm>
        </p:grpSpPr>
        <p:pic>
          <p:nvPicPr>
            <p:cNvPr id="23" name="Image 22">
              <a:extLst>
                <a:ext uri="{FF2B5EF4-FFF2-40B4-BE49-F238E27FC236}">
                  <a16:creationId xmlns:a16="http://schemas.microsoft.com/office/drawing/2014/main" id="{8D9E1FA3-B82D-BED3-89E2-FFC6F1D58E2D}"/>
                </a:ext>
              </a:extLst>
            </p:cNvPr>
            <p:cNvPicPr>
              <a:picLocks noChangeAspect="1"/>
            </p:cNvPicPr>
            <p:nvPr/>
          </p:nvPicPr>
          <p:blipFill rotWithShape="1">
            <a:blip r:embed="rId8"/>
            <a:srcRect l="3919" t="6066" r="6102" b="5050"/>
            <a:stretch/>
          </p:blipFill>
          <p:spPr>
            <a:xfrm>
              <a:off x="-1503432" y="-4685778"/>
              <a:ext cx="3916446" cy="3809135"/>
            </a:xfrm>
            <a:prstGeom prst="ellipse">
              <a:avLst/>
            </a:prstGeom>
            <a:ln>
              <a:solidFill>
                <a:schemeClr val="tx1"/>
              </a:solidFill>
            </a:ln>
            <a:effectLst>
              <a:softEdge rad="112500"/>
            </a:effectLst>
          </p:spPr>
        </p:pic>
        <p:sp>
          <p:nvSpPr>
            <p:cNvPr id="24" name="Bouée 23">
              <a:extLst>
                <a:ext uri="{FF2B5EF4-FFF2-40B4-BE49-F238E27FC236}">
                  <a16:creationId xmlns:a16="http://schemas.microsoft.com/office/drawing/2014/main" id="{512D82FC-2228-5997-394B-7835FAD08E90}"/>
                </a:ext>
              </a:extLst>
            </p:cNvPr>
            <p:cNvSpPr/>
            <p:nvPr/>
          </p:nvSpPr>
          <p:spPr>
            <a:xfrm>
              <a:off x="-1379818" y="-4573089"/>
              <a:ext cx="3520191" cy="3510961"/>
            </a:xfrm>
            <a:prstGeom prst="donut">
              <a:avLst>
                <a:gd name="adj" fmla="val 3120"/>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25" name="Groupe 24">
            <a:extLst>
              <a:ext uri="{FF2B5EF4-FFF2-40B4-BE49-F238E27FC236}">
                <a16:creationId xmlns:a16="http://schemas.microsoft.com/office/drawing/2014/main" id="{AD69A10B-6E0E-9CED-7329-076C44CD4EA9}"/>
              </a:ext>
            </a:extLst>
          </p:cNvPr>
          <p:cNvGrpSpPr/>
          <p:nvPr/>
        </p:nvGrpSpPr>
        <p:grpSpPr>
          <a:xfrm rot="2583243">
            <a:off x="5150449" y="5989440"/>
            <a:ext cx="818709" cy="845879"/>
            <a:chOff x="-5141610" y="-3039451"/>
            <a:chExt cx="4003790" cy="4192849"/>
          </a:xfrm>
        </p:grpSpPr>
        <p:pic>
          <p:nvPicPr>
            <p:cNvPr id="26" name="Image 25">
              <a:extLst>
                <a:ext uri="{FF2B5EF4-FFF2-40B4-BE49-F238E27FC236}">
                  <a16:creationId xmlns:a16="http://schemas.microsoft.com/office/drawing/2014/main" id="{5D94D78B-FDEC-A930-0E97-10A557799DB7}"/>
                </a:ext>
              </a:extLst>
            </p:cNvPr>
            <p:cNvPicPr>
              <a:picLocks noChangeAspect="1"/>
            </p:cNvPicPr>
            <p:nvPr/>
          </p:nvPicPr>
          <p:blipFill rotWithShape="1">
            <a:blip r:embed="rId9"/>
            <a:srcRect r="5573" b="4645"/>
            <a:stretch/>
          </p:blipFill>
          <p:spPr>
            <a:xfrm>
              <a:off x="-5141610" y="-3039451"/>
              <a:ext cx="4003790" cy="4192849"/>
            </a:xfrm>
            <a:prstGeom prst="ellipse">
              <a:avLst/>
            </a:prstGeom>
            <a:ln>
              <a:solidFill>
                <a:schemeClr val="tx1"/>
              </a:solidFill>
            </a:ln>
            <a:effectLst>
              <a:softEdge rad="112500"/>
            </a:effectLst>
          </p:spPr>
        </p:pic>
        <p:sp>
          <p:nvSpPr>
            <p:cNvPr id="27" name="Bouée 26">
              <a:extLst>
                <a:ext uri="{FF2B5EF4-FFF2-40B4-BE49-F238E27FC236}">
                  <a16:creationId xmlns:a16="http://schemas.microsoft.com/office/drawing/2014/main" id="{C1C156F9-2540-E28D-77A3-D56EB985DE9E}"/>
                </a:ext>
              </a:extLst>
            </p:cNvPr>
            <p:cNvSpPr/>
            <p:nvPr/>
          </p:nvSpPr>
          <p:spPr>
            <a:xfrm>
              <a:off x="-5022250" y="-2882681"/>
              <a:ext cx="3606408" cy="3579698"/>
            </a:xfrm>
            <a:prstGeom prst="donut">
              <a:avLst>
                <a:gd name="adj" fmla="val 3120"/>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28" name="Ellipse 27">
            <a:extLst>
              <a:ext uri="{FF2B5EF4-FFF2-40B4-BE49-F238E27FC236}">
                <a16:creationId xmlns:a16="http://schemas.microsoft.com/office/drawing/2014/main" id="{2C05C577-87F7-196C-1F90-FC60249F6279}"/>
              </a:ext>
            </a:extLst>
          </p:cNvPr>
          <p:cNvSpPr/>
          <p:nvPr/>
        </p:nvSpPr>
        <p:spPr>
          <a:xfrm>
            <a:off x="10812379" y="2048800"/>
            <a:ext cx="721895" cy="7746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6BDA3062-7ACB-AB09-A958-1EA0E6A07834}"/>
              </a:ext>
            </a:extLst>
          </p:cNvPr>
          <p:cNvSpPr/>
          <p:nvPr/>
        </p:nvSpPr>
        <p:spPr>
          <a:xfrm>
            <a:off x="9364580" y="3901119"/>
            <a:ext cx="409074" cy="34490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88AB6EE8-FA32-46B0-7649-BDF6C1D0FF16}"/>
              </a:ext>
            </a:extLst>
          </p:cNvPr>
          <p:cNvSpPr txBox="1"/>
          <p:nvPr/>
        </p:nvSpPr>
        <p:spPr>
          <a:xfrm>
            <a:off x="12416015" y="6626207"/>
            <a:ext cx="2575337" cy="276999"/>
          </a:xfrm>
          <a:prstGeom prst="rect">
            <a:avLst/>
          </a:prstGeom>
          <a:noFill/>
        </p:spPr>
        <p:txBody>
          <a:bodyPr wrap="square">
            <a:spAutoFit/>
          </a:bodyPr>
          <a:lstStyle/>
          <a:p>
            <a:r>
              <a:rPr lang="fr-FR" sz="1200" dirty="0" err="1">
                <a:latin typeface="Source Sans Pro Light" panose="020B0403030403020204" pitchFamily="34" charset="0"/>
              </a:rPr>
              <a:t>Illustrations:Storyset</a:t>
            </a:r>
            <a:endParaRPr lang="fr-FR" sz="1200" dirty="0">
              <a:latin typeface="Source Sans Pro Light" panose="020B0403030403020204" pitchFamily="34" charset="0"/>
            </a:endParaRPr>
          </a:p>
        </p:txBody>
      </p:sp>
      <p:pic>
        <p:nvPicPr>
          <p:cNvPr id="20" name="Image 19">
            <a:extLst>
              <a:ext uri="{FF2B5EF4-FFF2-40B4-BE49-F238E27FC236}">
                <a16:creationId xmlns:a16="http://schemas.microsoft.com/office/drawing/2014/main" id="{367078D1-3A26-535A-9595-9CAC4AB2CB5B}"/>
              </a:ext>
            </a:extLst>
          </p:cNvPr>
          <p:cNvPicPr>
            <a:picLocks noChangeAspect="1"/>
          </p:cNvPicPr>
          <p:nvPr/>
        </p:nvPicPr>
        <p:blipFill>
          <a:blip r:embed="rId10"/>
          <a:stretch>
            <a:fillRect/>
          </a:stretch>
        </p:blipFill>
        <p:spPr>
          <a:xfrm>
            <a:off x="6747359" y="-33884"/>
            <a:ext cx="5022453" cy="6928682"/>
          </a:xfrm>
          <a:prstGeom prst="rect">
            <a:avLst/>
          </a:prstGeom>
        </p:spPr>
      </p:pic>
      <p:sp>
        <p:nvSpPr>
          <p:cNvPr id="21" name="ZoneTexte 20">
            <a:extLst>
              <a:ext uri="{FF2B5EF4-FFF2-40B4-BE49-F238E27FC236}">
                <a16:creationId xmlns:a16="http://schemas.microsoft.com/office/drawing/2014/main" id="{79A78483-203D-EC39-9617-65BE1A3D8377}"/>
              </a:ext>
            </a:extLst>
          </p:cNvPr>
          <p:cNvSpPr txBox="1"/>
          <p:nvPr/>
        </p:nvSpPr>
        <p:spPr>
          <a:xfrm>
            <a:off x="450152" y="5870017"/>
            <a:ext cx="3642853" cy="523220"/>
          </a:xfrm>
          <a:prstGeom prst="rect">
            <a:avLst/>
          </a:prstGeom>
          <a:noFill/>
        </p:spPr>
        <p:txBody>
          <a:bodyPr wrap="square" rtlCol="0">
            <a:spAutoFit/>
          </a:bodyPr>
          <a:lstStyle/>
          <a:p>
            <a:r>
              <a:rPr lang="fr-FR" sz="1600" dirty="0">
                <a:hlinkClick r:id="rId11"/>
              </a:rPr>
              <a:t>https://www.violence-ecole.ulaval.ca/</a:t>
            </a:r>
            <a:endParaRPr lang="fr-FR" sz="1600" dirty="0"/>
          </a:p>
          <a:p>
            <a:endParaRPr lang="fr-FR" sz="1200" dirty="0"/>
          </a:p>
        </p:txBody>
      </p:sp>
    </p:spTree>
    <p:extLst>
      <p:ext uri="{BB962C8B-B14F-4D97-AF65-F5344CB8AC3E}">
        <p14:creationId xmlns:p14="http://schemas.microsoft.com/office/powerpoint/2010/main" val="4278899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BCA9BC-1224-4DA8-6533-EE630C6B20DD}"/>
              </a:ext>
            </a:extLst>
          </p:cNvPr>
          <p:cNvPicPr>
            <a:picLocks noChangeAspect="1"/>
          </p:cNvPicPr>
          <p:nvPr/>
        </p:nvPicPr>
        <p:blipFill rotWithShape="1">
          <a:blip r:embed="rId2">
            <a:extLst>
              <a:ext uri="{28A0092B-C50C-407E-A947-70E740481C1C}">
                <a14:useLocalDpi xmlns:a14="http://schemas.microsoft.com/office/drawing/2010/main" val="0"/>
              </a:ext>
            </a:extLst>
          </a:blip>
          <a:srcRect t="1703" r="4864" b="16894"/>
          <a:stretch/>
        </p:blipFill>
        <p:spPr>
          <a:xfrm>
            <a:off x="1155914" y="1104351"/>
            <a:ext cx="9379516" cy="5753649"/>
          </a:xfrm>
          <a:prstGeom prst="rect">
            <a:avLst/>
          </a:prstGeom>
        </p:spPr>
      </p:pic>
      <p:sp>
        <p:nvSpPr>
          <p:cNvPr id="5" name="ZoneTexte 4">
            <a:extLst>
              <a:ext uri="{FF2B5EF4-FFF2-40B4-BE49-F238E27FC236}">
                <a16:creationId xmlns:a16="http://schemas.microsoft.com/office/drawing/2014/main" id="{628BF037-0F5D-6949-5201-89EF24C16EF0}"/>
              </a:ext>
            </a:extLst>
          </p:cNvPr>
          <p:cNvSpPr txBox="1"/>
          <p:nvPr/>
        </p:nvSpPr>
        <p:spPr>
          <a:xfrm>
            <a:off x="10535430" y="6550223"/>
            <a:ext cx="2011680" cy="307777"/>
          </a:xfrm>
          <a:prstGeom prst="rect">
            <a:avLst/>
          </a:prstGeom>
          <a:noFill/>
        </p:spPr>
        <p:txBody>
          <a:bodyPr wrap="square" rtlCol="0">
            <a:spAutoFit/>
          </a:bodyPr>
          <a:lstStyle/>
          <a:p>
            <a:r>
              <a:rPr lang="fr-FR" sz="1400" dirty="0">
                <a:latin typeface="Source Sans Pro Light" panose="020B0403030403020204" pitchFamily="34" charset="0"/>
              </a:rPr>
              <a:t>(Beaumont, 2021)</a:t>
            </a:r>
          </a:p>
        </p:txBody>
      </p:sp>
      <p:sp>
        <p:nvSpPr>
          <p:cNvPr id="4" name="ZoneTexte 3">
            <a:extLst>
              <a:ext uri="{FF2B5EF4-FFF2-40B4-BE49-F238E27FC236}">
                <a16:creationId xmlns:a16="http://schemas.microsoft.com/office/drawing/2014/main" id="{A9A729F7-00F1-71DE-07F7-E2685B7E3B56}"/>
              </a:ext>
            </a:extLst>
          </p:cNvPr>
          <p:cNvSpPr txBox="1"/>
          <p:nvPr/>
        </p:nvSpPr>
        <p:spPr>
          <a:xfrm>
            <a:off x="0" y="0"/>
            <a:ext cx="12192000" cy="1138773"/>
          </a:xfrm>
          <a:prstGeom prst="rect">
            <a:avLst/>
          </a:prstGeom>
          <a:solidFill>
            <a:srgbClr val="4DAAC6"/>
          </a:solidFill>
          <a:ln>
            <a:noFill/>
          </a:ln>
        </p:spPr>
        <p:txBody>
          <a:bodyPr wrap="square" rtlCol="0">
            <a:spAutoFit/>
          </a:bodyPr>
          <a:lstStyle/>
          <a:p>
            <a:pPr marL="134938"/>
            <a:r>
              <a:rPr lang="fr-FR" sz="3400" dirty="0">
                <a:solidFill>
                  <a:schemeClr val="bg1"/>
                </a:solidFill>
                <a:latin typeface="Source Sans Pro Light" panose="020B0403030403020204" pitchFamily="34" charset="0"/>
              </a:rPr>
              <a:t>Adopter une approche globale et positive qui vise le bien-être individuel et collectif</a:t>
            </a:r>
            <a:endParaRPr lang="fr-FR" sz="800" dirty="0">
              <a:solidFill>
                <a:schemeClr val="bg1"/>
              </a:solidFill>
              <a:latin typeface="Source Sans Pro" panose="020B0503030403020204" pitchFamily="34" charset="0"/>
            </a:endParaRPr>
          </a:p>
        </p:txBody>
      </p:sp>
    </p:spTree>
    <p:extLst>
      <p:ext uri="{BB962C8B-B14F-4D97-AF65-F5344CB8AC3E}">
        <p14:creationId xmlns:p14="http://schemas.microsoft.com/office/powerpoint/2010/main" val="2248433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3685DB-24C9-0E2A-6ADE-3E3FB91CC18F}"/>
              </a:ext>
            </a:extLst>
          </p:cNvPr>
          <p:cNvSpPr/>
          <p:nvPr/>
        </p:nvSpPr>
        <p:spPr>
          <a:xfrm>
            <a:off x="0" y="-18336"/>
            <a:ext cx="12192000" cy="950133"/>
          </a:xfrm>
          <a:prstGeom prst="rect">
            <a:avLst/>
          </a:prstGeom>
          <a:solidFill>
            <a:srgbClr val="4DAA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6" name="ZoneTexte 5">
            <a:extLst>
              <a:ext uri="{FF2B5EF4-FFF2-40B4-BE49-F238E27FC236}">
                <a16:creationId xmlns:a16="http://schemas.microsoft.com/office/drawing/2014/main" id="{B908461B-D5FA-5A4B-9F47-BFB5A365C382}"/>
              </a:ext>
            </a:extLst>
          </p:cNvPr>
          <p:cNvSpPr txBox="1"/>
          <p:nvPr/>
        </p:nvSpPr>
        <p:spPr>
          <a:xfrm>
            <a:off x="-131183" y="115884"/>
            <a:ext cx="12821346" cy="729430"/>
          </a:xfrm>
          <a:prstGeom prst="rect">
            <a:avLst/>
          </a:prstGeom>
          <a:noFill/>
        </p:spPr>
        <p:txBody>
          <a:bodyPr wrap="square">
            <a:spAutoFit/>
          </a:bodyPr>
          <a:lstStyle/>
          <a:p>
            <a:pPr marL="896938" indent="-711200">
              <a:lnSpc>
                <a:spcPct val="90000"/>
              </a:lnSpc>
            </a:pPr>
            <a:r>
              <a:rPr lang="en-US" sz="4600" b="1" dirty="0" err="1">
                <a:solidFill>
                  <a:schemeClr val="bg1"/>
                </a:solidFill>
                <a:latin typeface="Source Sans Pro Light" panose="020B0403030403020204" pitchFamily="34" charset="0"/>
              </a:rPr>
              <a:t>Déployer</a:t>
            </a:r>
            <a:r>
              <a:rPr lang="en-US" sz="4600" dirty="0">
                <a:solidFill>
                  <a:schemeClr val="bg1"/>
                </a:solidFill>
                <a:effectLst/>
                <a:latin typeface="Source Sans Pro Light" panose="020B0403030403020204" pitchFamily="34" charset="0"/>
              </a:rPr>
              <a:t> </a:t>
            </a:r>
            <a:r>
              <a:rPr lang="en-US" sz="4600" dirty="0" err="1">
                <a:solidFill>
                  <a:schemeClr val="bg1"/>
                </a:solidFill>
                <a:effectLst/>
                <a:latin typeface="Source Sans Pro Light" panose="020B0403030403020204" pitchFamily="34" charset="0"/>
              </a:rPr>
              <a:t>l’ASÉ</a:t>
            </a:r>
            <a:r>
              <a:rPr lang="en-US" sz="4600" dirty="0">
                <a:solidFill>
                  <a:schemeClr val="bg1"/>
                </a:solidFill>
                <a:effectLst/>
                <a:latin typeface="Source Sans Pro Light" panose="020B0403030403020204" pitchFamily="34" charset="0"/>
              </a:rPr>
              <a:t> </a:t>
            </a:r>
            <a:r>
              <a:rPr lang="en-US" sz="4600" dirty="0" err="1">
                <a:solidFill>
                  <a:schemeClr val="bg1"/>
                </a:solidFill>
                <a:effectLst/>
                <a:latin typeface="Source Sans Pro Light" panose="020B0403030403020204" pitchFamily="34" charset="0"/>
              </a:rPr>
              <a:t>à</a:t>
            </a:r>
            <a:r>
              <a:rPr lang="en-US" sz="4600" dirty="0">
                <a:solidFill>
                  <a:schemeClr val="bg1"/>
                </a:solidFill>
                <a:effectLst/>
                <a:latin typeface="Source Sans Pro Light" panose="020B0403030403020204" pitchFamily="34" charset="0"/>
              </a:rPr>
              <a:t> </a:t>
            </a:r>
            <a:r>
              <a:rPr lang="en-US" sz="4600" dirty="0" err="1">
                <a:solidFill>
                  <a:schemeClr val="bg1"/>
                </a:solidFill>
                <a:effectLst/>
                <a:latin typeface="Source Sans Pro Light" panose="020B0403030403020204" pitchFamily="34" charset="0"/>
              </a:rPr>
              <a:t>l’école</a:t>
            </a:r>
            <a:r>
              <a:rPr lang="en-US" sz="4600" dirty="0">
                <a:solidFill>
                  <a:schemeClr val="bg1"/>
                </a:solidFill>
                <a:effectLst/>
                <a:latin typeface="Source Sans Pro Light" panose="020B0403030403020204" pitchFamily="34" charset="0"/>
              </a:rPr>
              <a:t> pour tous:3 </a:t>
            </a:r>
            <a:r>
              <a:rPr lang="en-US" sz="4600" dirty="0" err="1">
                <a:solidFill>
                  <a:schemeClr val="bg1"/>
                </a:solidFill>
                <a:effectLst/>
                <a:latin typeface="Source Sans Pro Light" panose="020B0403030403020204" pitchFamily="34" charset="0"/>
              </a:rPr>
              <a:t>clés</a:t>
            </a:r>
            <a:r>
              <a:rPr lang="en-US" sz="4600" dirty="0">
                <a:solidFill>
                  <a:schemeClr val="bg1"/>
                </a:solidFill>
                <a:effectLst/>
                <a:latin typeface="Source Sans Pro Light" panose="020B0403030403020204" pitchFamily="34" charset="0"/>
              </a:rPr>
              <a:t> </a:t>
            </a:r>
            <a:r>
              <a:rPr lang="en-US" sz="4600" dirty="0" err="1">
                <a:solidFill>
                  <a:schemeClr val="bg1"/>
                </a:solidFill>
                <a:effectLst/>
                <a:latin typeface="Source Sans Pro Light" panose="020B0403030403020204" pitchFamily="34" charset="0"/>
              </a:rPr>
              <a:t>d’action</a:t>
            </a:r>
            <a:endParaRPr lang="en-US" sz="4600" b="1" dirty="0">
              <a:solidFill>
                <a:schemeClr val="bg1"/>
              </a:solidFill>
              <a:effectLst/>
              <a:latin typeface="Source Sans Pro Light" panose="020B0403030403020204" pitchFamily="34" charset="0"/>
            </a:endParaRPr>
          </a:p>
        </p:txBody>
      </p:sp>
      <p:pic>
        <p:nvPicPr>
          <p:cNvPr id="26" name="Graphique 25" descr="Old Key contour">
            <a:extLst>
              <a:ext uri="{FF2B5EF4-FFF2-40B4-BE49-F238E27FC236}">
                <a16:creationId xmlns:a16="http://schemas.microsoft.com/office/drawing/2014/main" id="{C4CD4C5C-0907-DEF5-749E-2CFAD98AD7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78185" y="-965579"/>
            <a:ext cx="914400" cy="914400"/>
          </a:xfrm>
          <a:prstGeom prst="rect">
            <a:avLst/>
          </a:prstGeom>
        </p:spPr>
      </p:pic>
      <p:pic>
        <p:nvPicPr>
          <p:cNvPr id="29" name="Graphique 28" descr="Old Key avec un remplissage uni">
            <a:extLst>
              <a:ext uri="{FF2B5EF4-FFF2-40B4-BE49-F238E27FC236}">
                <a16:creationId xmlns:a16="http://schemas.microsoft.com/office/drawing/2014/main" id="{85CF5642-C0AE-286C-3BC8-1FA2B84831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4946" y="-1112557"/>
            <a:ext cx="914400" cy="914400"/>
          </a:xfrm>
          <a:prstGeom prst="rect">
            <a:avLst/>
          </a:prstGeom>
        </p:spPr>
      </p:pic>
      <p:pic>
        <p:nvPicPr>
          <p:cNvPr id="35" name="Image 34">
            <a:extLst>
              <a:ext uri="{FF2B5EF4-FFF2-40B4-BE49-F238E27FC236}">
                <a16:creationId xmlns:a16="http://schemas.microsoft.com/office/drawing/2014/main" id="{EC273A32-7321-4E53-5E58-635ABCED4C9A}"/>
              </a:ext>
            </a:extLst>
          </p:cNvPr>
          <p:cNvPicPr>
            <a:picLocks noChangeAspect="1"/>
          </p:cNvPicPr>
          <p:nvPr/>
        </p:nvPicPr>
        <p:blipFill>
          <a:blip r:embed="rId7"/>
          <a:stretch>
            <a:fillRect/>
          </a:stretch>
        </p:blipFill>
        <p:spPr>
          <a:xfrm>
            <a:off x="2654" y="1028299"/>
            <a:ext cx="7772400" cy="5829300"/>
          </a:xfrm>
          <a:prstGeom prst="rect">
            <a:avLst/>
          </a:prstGeom>
        </p:spPr>
      </p:pic>
      <p:sp>
        <p:nvSpPr>
          <p:cNvPr id="4" name="ZoneTexte 3">
            <a:extLst>
              <a:ext uri="{FF2B5EF4-FFF2-40B4-BE49-F238E27FC236}">
                <a16:creationId xmlns:a16="http://schemas.microsoft.com/office/drawing/2014/main" id="{9DA01FCB-36FD-E5B7-4E25-E8138EEF6449}"/>
              </a:ext>
            </a:extLst>
          </p:cNvPr>
          <p:cNvSpPr txBox="1"/>
          <p:nvPr/>
        </p:nvSpPr>
        <p:spPr>
          <a:xfrm>
            <a:off x="7802301" y="1114782"/>
            <a:ext cx="4266918" cy="1969770"/>
          </a:xfrm>
          <a:prstGeom prst="rect">
            <a:avLst/>
          </a:prstGeom>
          <a:noFill/>
        </p:spPr>
        <p:txBody>
          <a:bodyPr wrap="square" rtlCol="0">
            <a:spAutoFit/>
          </a:bodyPr>
          <a:lstStyle/>
          <a:p>
            <a:pPr marL="285750" indent="-285750">
              <a:buFont typeface="Wingdings" pitchFamily="2" charset="2"/>
              <a:buChar char="Ø"/>
            </a:pPr>
            <a:r>
              <a:rPr lang="fr-FR" sz="1800" dirty="0">
                <a:solidFill>
                  <a:srgbClr val="4AA6BE"/>
                </a:solidFill>
                <a:latin typeface="+mj-lt"/>
              </a:rPr>
              <a:t>La bienveillance; </a:t>
            </a:r>
          </a:p>
          <a:p>
            <a:pPr marL="285750" indent="-285750">
              <a:buFont typeface="Wingdings" pitchFamily="2" charset="2"/>
              <a:buChar char="Ø"/>
            </a:pPr>
            <a:r>
              <a:rPr lang="fr-FR" dirty="0">
                <a:solidFill>
                  <a:srgbClr val="4AA6BE"/>
                </a:solidFill>
                <a:latin typeface="+mj-lt"/>
              </a:rPr>
              <a:t>La conscience de soi </a:t>
            </a:r>
            <a:r>
              <a:rPr lang="fr-FR" sz="1400" dirty="0">
                <a:solidFill>
                  <a:srgbClr val="4AA6BE"/>
                </a:solidFill>
                <a:latin typeface="+mj-lt"/>
              </a:rPr>
              <a:t>(identification des émotions, satisfaction du besoin et autorégulation);</a:t>
            </a:r>
          </a:p>
          <a:p>
            <a:pPr marL="285750" indent="-285750">
              <a:buFont typeface="Wingdings" pitchFamily="2" charset="2"/>
              <a:buChar char="Ø"/>
            </a:pPr>
            <a:r>
              <a:rPr lang="fr-FR" dirty="0">
                <a:solidFill>
                  <a:srgbClr val="4AA6BE"/>
                </a:solidFill>
                <a:latin typeface="+mj-lt"/>
              </a:rPr>
              <a:t>La communication;</a:t>
            </a:r>
            <a:endParaRPr lang="fr-FR" sz="1800" dirty="0">
              <a:solidFill>
                <a:srgbClr val="4AA6BE"/>
              </a:solidFill>
              <a:latin typeface="+mj-lt"/>
            </a:endParaRPr>
          </a:p>
          <a:p>
            <a:pPr marL="285750" indent="-285750">
              <a:buFont typeface="Wingdings" pitchFamily="2" charset="2"/>
              <a:buChar char="Ø"/>
            </a:pPr>
            <a:r>
              <a:rPr lang="fr-FR" dirty="0">
                <a:solidFill>
                  <a:srgbClr val="4AA6BE"/>
                </a:solidFill>
                <a:latin typeface="+mj-lt"/>
              </a:rPr>
              <a:t>La collaboration. </a:t>
            </a:r>
          </a:p>
          <a:p>
            <a:pPr marL="285750" indent="-285750">
              <a:buFont typeface="Wingdings" pitchFamily="2" charset="2"/>
              <a:buChar char="Ø"/>
            </a:pPr>
            <a:endParaRPr lang="fr-FR" sz="1800" dirty="0">
              <a:solidFill>
                <a:schemeClr val="bg1">
                  <a:lumMod val="65000"/>
                </a:schemeClr>
              </a:solidFill>
              <a:latin typeface="+mj-lt"/>
            </a:endParaRPr>
          </a:p>
          <a:p>
            <a:pPr marL="285750" indent="-285750">
              <a:buFont typeface="Wingdings" pitchFamily="2" charset="2"/>
              <a:buChar char="Ø"/>
            </a:pPr>
            <a:endParaRPr lang="fr-FR" dirty="0">
              <a:solidFill>
                <a:schemeClr val="bg1">
                  <a:lumMod val="65000"/>
                </a:schemeClr>
              </a:solidFill>
            </a:endParaRPr>
          </a:p>
        </p:txBody>
      </p:sp>
      <p:sp>
        <p:nvSpPr>
          <p:cNvPr id="7" name="ZoneTexte 6">
            <a:extLst>
              <a:ext uri="{FF2B5EF4-FFF2-40B4-BE49-F238E27FC236}">
                <a16:creationId xmlns:a16="http://schemas.microsoft.com/office/drawing/2014/main" id="{67558476-C2CB-F86C-7CBA-5BFCB7A6A89E}"/>
              </a:ext>
            </a:extLst>
          </p:cNvPr>
          <p:cNvSpPr txBox="1"/>
          <p:nvPr/>
        </p:nvSpPr>
        <p:spPr>
          <a:xfrm>
            <a:off x="7893336" y="3102172"/>
            <a:ext cx="4084849" cy="2215991"/>
          </a:xfrm>
          <a:prstGeom prst="rect">
            <a:avLst/>
          </a:prstGeom>
          <a:noFill/>
        </p:spPr>
        <p:txBody>
          <a:bodyPr wrap="square" rtlCol="0">
            <a:spAutoFit/>
          </a:bodyPr>
          <a:lstStyle/>
          <a:p>
            <a:pPr marL="285750" indent="-285750">
              <a:buFont typeface="Wingdings" pitchFamily="2" charset="2"/>
              <a:buChar char="Ø"/>
            </a:pPr>
            <a:r>
              <a:rPr lang="fr-FR" dirty="0">
                <a:solidFill>
                  <a:srgbClr val="4AA6BE"/>
                </a:solidFill>
                <a:latin typeface="+mj-lt"/>
              </a:rPr>
              <a:t>La conscience de soi </a:t>
            </a:r>
            <a:r>
              <a:rPr lang="fr-FR" sz="1400" dirty="0">
                <a:solidFill>
                  <a:srgbClr val="4AA6BE"/>
                </a:solidFill>
                <a:latin typeface="+mj-lt"/>
              </a:rPr>
              <a:t>(identification des émotions, satisfaction du besoin et autorégulation);</a:t>
            </a:r>
          </a:p>
          <a:p>
            <a:pPr marL="285750" indent="-285750">
              <a:buFont typeface="Wingdings" pitchFamily="2" charset="2"/>
              <a:buChar char="Ø"/>
            </a:pPr>
            <a:r>
              <a:rPr lang="fr-FR" dirty="0">
                <a:solidFill>
                  <a:srgbClr val="4AA6BE"/>
                </a:solidFill>
                <a:latin typeface="+mj-lt"/>
              </a:rPr>
              <a:t>La communication;</a:t>
            </a:r>
          </a:p>
          <a:p>
            <a:pPr marL="269875" indent="-269875"/>
            <a:r>
              <a:rPr lang="fr-FR" sz="1600" dirty="0">
                <a:solidFill>
                  <a:srgbClr val="4AA6BE"/>
                </a:solidFill>
                <a:latin typeface="+mj-lt"/>
              </a:rPr>
              <a:t>      (gestion des conflits, message clair);</a:t>
            </a:r>
          </a:p>
          <a:p>
            <a:pPr marL="285750" indent="-285750">
              <a:buFont typeface="Wingdings" pitchFamily="2" charset="2"/>
              <a:buChar char="Ø"/>
            </a:pPr>
            <a:r>
              <a:rPr lang="fr-FR" dirty="0">
                <a:solidFill>
                  <a:srgbClr val="4AA6BE"/>
                </a:solidFill>
                <a:latin typeface="+mj-lt"/>
              </a:rPr>
              <a:t>La collaboration. </a:t>
            </a:r>
          </a:p>
          <a:p>
            <a:endParaRPr lang="fr-FR" sz="1800" dirty="0">
              <a:solidFill>
                <a:schemeClr val="bg1">
                  <a:lumMod val="65000"/>
                </a:schemeClr>
              </a:solidFill>
              <a:latin typeface="+mj-lt"/>
            </a:endParaRPr>
          </a:p>
          <a:p>
            <a:pPr marL="285750" indent="-285750">
              <a:buFont typeface="Wingdings" pitchFamily="2" charset="2"/>
              <a:buChar char="Ø"/>
            </a:pPr>
            <a:endParaRPr lang="fr-FR" dirty="0">
              <a:solidFill>
                <a:schemeClr val="bg1">
                  <a:lumMod val="65000"/>
                </a:schemeClr>
              </a:solidFill>
            </a:endParaRPr>
          </a:p>
        </p:txBody>
      </p:sp>
      <p:sp>
        <p:nvSpPr>
          <p:cNvPr id="2" name="ZoneTexte 1">
            <a:extLst>
              <a:ext uri="{FF2B5EF4-FFF2-40B4-BE49-F238E27FC236}">
                <a16:creationId xmlns:a16="http://schemas.microsoft.com/office/drawing/2014/main" id="{CE6598D4-387F-C138-7144-867FA74BF5C6}"/>
              </a:ext>
            </a:extLst>
          </p:cNvPr>
          <p:cNvSpPr txBox="1"/>
          <p:nvPr/>
        </p:nvSpPr>
        <p:spPr>
          <a:xfrm>
            <a:off x="6375895" y="5009259"/>
            <a:ext cx="5923903" cy="2031325"/>
          </a:xfrm>
          <a:prstGeom prst="rect">
            <a:avLst/>
          </a:prstGeom>
          <a:noFill/>
        </p:spPr>
        <p:txBody>
          <a:bodyPr wrap="square" rtlCol="0">
            <a:spAutoFit/>
          </a:bodyPr>
          <a:lstStyle/>
          <a:p>
            <a:pPr marL="285750" indent="-285750">
              <a:buFont typeface="Wingdings" pitchFamily="2" charset="2"/>
              <a:buChar char="Ø"/>
            </a:pPr>
            <a:r>
              <a:rPr lang="fr-FR" dirty="0">
                <a:solidFill>
                  <a:srgbClr val="002060"/>
                </a:solidFill>
                <a:latin typeface="+mj-lt"/>
              </a:rPr>
              <a:t>*</a:t>
            </a:r>
            <a:r>
              <a:rPr lang="fr-FR" dirty="0">
                <a:solidFill>
                  <a:srgbClr val="4DAAC6"/>
                </a:solidFill>
                <a:latin typeface="+mj-lt"/>
              </a:rPr>
              <a:t>Constater ce que vous faites déjà en termes d’ASÉ;</a:t>
            </a:r>
          </a:p>
          <a:p>
            <a:pPr marL="285750" indent="-285750">
              <a:buFont typeface="Wingdings" pitchFamily="2" charset="2"/>
              <a:buChar char="Ø"/>
            </a:pPr>
            <a:r>
              <a:rPr lang="fr-FR" dirty="0">
                <a:solidFill>
                  <a:srgbClr val="4DAAC6"/>
                </a:solidFill>
                <a:latin typeface="+mj-lt"/>
              </a:rPr>
              <a:t>Soutenir l’ASÉ des élèves / différentes situations à l’école;</a:t>
            </a:r>
            <a:endParaRPr lang="fr-FR" sz="1400" dirty="0">
              <a:solidFill>
                <a:srgbClr val="4DAAC6"/>
              </a:solidFill>
              <a:latin typeface="+mj-lt"/>
            </a:endParaRPr>
          </a:p>
          <a:p>
            <a:pPr marL="285750" indent="-285750">
              <a:buFont typeface="Wingdings" pitchFamily="2" charset="2"/>
              <a:buChar char="Ø"/>
            </a:pPr>
            <a:r>
              <a:rPr lang="fr-FR" dirty="0">
                <a:solidFill>
                  <a:srgbClr val="4DAAC6"/>
                </a:solidFill>
                <a:latin typeface="+mj-lt"/>
              </a:rPr>
              <a:t>S’associer les parents et autres contextes fréquentés par les jeunes ( ex., sports, organismes communautaires);</a:t>
            </a:r>
          </a:p>
          <a:p>
            <a:pPr marL="285750" indent="-285750">
              <a:buFont typeface="Wingdings" pitchFamily="2" charset="2"/>
              <a:buChar char="Ø"/>
            </a:pPr>
            <a:r>
              <a:rPr lang="fr-FR" dirty="0">
                <a:solidFill>
                  <a:srgbClr val="4DAAC6"/>
                </a:solidFill>
                <a:latin typeface="+mj-lt"/>
              </a:rPr>
              <a:t>Les pratiquer de manière </a:t>
            </a:r>
            <a:r>
              <a:rPr lang="fr-FR" dirty="0">
                <a:solidFill>
                  <a:srgbClr val="002060"/>
                </a:solidFill>
                <a:latin typeface="+mj-lt"/>
              </a:rPr>
              <a:t>consciente</a:t>
            </a:r>
            <a:r>
              <a:rPr lang="fr-FR" dirty="0">
                <a:solidFill>
                  <a:srgbClr val="4DAAC6"/>
                </a:solidFill>
                <a:latin typeface="+mj-lt"/>
              </a:rPr>
              <a:t> dans son rôle d’accompagnateur.</a:t>
            </a:r>
          </a:p>
          <a:p>
            <a:endParaRPr lang="fr-FR" sz="1800" dirty="0">
              <a:latin typeface="+mj-lt"/>
            </a:endParaRPr>
          </a:p>
        </p:txBody>
      </p:sp>
      <p:sp>
        <p:nvSpPr>
          <p:cNvPr id="3" name="Rectangle 2">
            <a:extLst>
              <a:ext uri="{FF2B5EF4-FFF2-40B4-BE49-F238E27FC236}">
                <a16:creationId xmlns:a16="http://schemas.microsoft.com/office/drawing/2014/main" id="{8FC5FACD-AB1A-3002-17A0-51DC3CF34E87}"/>
              </a:ext>
            </a:extLst>
          </p:cNvPr>
          <p:cNvSpPr/>
          <p:nvPr/>
        </p:nvSpPr>
        <p:spPr>
          <a:xfrm>
            <a:off x="4136571" y="2144485"/>
            <a:ext cx="2239324" cy="195943"/>
          </a:xfrm>
          <a:prstGeom prst="rect">
            <a:avLst/>
          </a:prstGeom>
          <a:solidFill>
            <a:srgbClr val="FFFF00">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8F954C38-A532-C7C8-8D20-F569212018E3}"/>
              </a:ext>
            </a:extLst>
          </p:cNvPr>
          <p:cNvSpPr/>
          <p:nvPr/>
        </p:nvSpPr>
        <p:spPr>
          <a:xfrm>
            <a:off x="5159828" y="3498519"/>
            <a:ext cx="2239324" cy="195943"/>
          </a:xfrm>
          <a:prstGeom prst="rect">
            <a:avLst/>
          </a:prstGeom>
          <a:solidFill>
            <a:srgbClr val="FFFF00">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CA517D8-064B-F039-2B66-58F1B5340231}"/>
              </a:ext>
            </a:extLst>
          </p:cNvPr>
          <p:cNvSpPr/>
          <p:nvPr/>
        </p:nvSpPr>
        <p:spPr>
          <a:xfrm>
            <a:off x="4061937" y="6444342"/>
            <a:ext cx="1413577" cy="195943"/>
          </a:xfrm>
          <a:prstGeom prst="rect">
            <a:avLst/>
          </a:prstGeom>
          <a:solidFill>
            <a:srgbClr val="FFFF00">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4081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9">
            <a:extLst>
              <a:ext uri="{FF2B5EF4-FFF2-40B4-BE49-F238E27FC236}">
                <a16:creationId xmlns:a16="http://schemas.microsoft.com/office/drawing/2014/main" id="{3A54591B-93C9-6C29-6CAB-5E4FD09966AE}"/>
              </a:ext>
            </a:extLst>
          </p:cNvPr>
          <p:cNvSpPr>
            <a:spLocks noGrp="1"/>
          </p:cNvSpPr>
          <p:nvPr>
            <p:ph type="title" idx="21"/>
          </p:nvPr>
        </p:nvSpPr>
        <p:spPr>
          <a:xfrm>
            <a:off x="0" y="0"/>
            <a:ext cx="4887685" cy="5921829"/>
          </a:xfrm>
          <a:solidFill>
            <a:srgbClr val="4DAAC6"/>
          </a:solidFill>
        </p:spPr>
        <p:txBody>
          <a:bodyPr/>
          <a:lstStyle/>
          <a:p>
            <a:pPr marL="182563" indent="-42863" algn="l"/>
            <a:r>
              <a:rPr lang="fr-FR" sz="4800" dirty="0">
                <a:solidFill>
                  <a:schemeClr val="bg1"/>
                </a:solidFill>
                <a:latin typeface="Source Sans Pro Light" panose="020B0403030403020204" pitchFamily="34" charset="0"/>
              </a:rPr>
              <a:t>Répondre aux besoins de chaque personne manière de intégrée</a:t>
            </a:r>
            <a:br>
              <a:rPr lang="fr-FR" sz="4800" dirty="0">
                <a:solidFill>
                  <a:schemeClr val="bg1"/>
                </a:solidFill>
                <a:latin typeface="Source Sans Pro Light" panose="020B0403030403020204" pitchFamily="34" charset="0"/>
              </a:rPr>
            </a:br>
            <a:r>
              <a:rPr lang="fr-FR" sz="2400" dirty="0">
                <a:solidFill>
                  <a:schemeClr val="bg1"/>
                </a:solidFill>
                <a:latin typeface="Source Sans Pro Light" panose="020B0403030403020204" pitchFamily="34" charset="0"/>
              </a:rPr>
              <a:t>(approche globale et positive)</a:t>
            </a:r>
            <a:br>
              <a:rPr lang="fr-FR" sz="4800" dirty="0">
                <a:solidFill>
                  <a:schemeClr val="bg1"/>
                </a:solidFill>
                <a:latin typeface="Source Sans Pro Light" panose="020B0403030403020204" pitchFamily="34" charset="0"/>
              </a:rPr>
            </a:br>
            <a:endParaRPr lang="fr-FR" sz="4800" dirty="0">
              <a:solidFill>
                <a:schemeClr val="bg1"/>
              </a:solidFill>
              <a:latin typeface="Source Sans Pro Light" panose="020B0403030403020204" pitchFamily="34" charset="0"/>
            </a:endParaRPr>
          </a:p>
        </p:txBody>
      </p:sp>
      <p:pic>
        <p:nvPicPr>
          <p:cNvPr id="24" name="Image 23">
            <a:extLst>
              <a:ext uri="{FF2B5EF4-FFF2-40B4-BE49-F238E27FC236}">
                <a16:creationId xmlns:a16="http://schemas.microsoft.com/office/drawing/2014/main" id="{A6F26BBA-EEF8-6BE9-C82F-D013C1AD7A5A}"/>
              </a:ext>
            </a:extLst>
          </p:cNvPr>
          <p:cNvPicPr>
            <a:picLocks noChangeAspect="1"/>
          </p:cNvPicPr>
          <p:nvPr/>
        </p:nvPicPr>
        <p:blipFill rotWithShape="1">
          <a:blip r:embed="rId2"/>
          <a:srcRect l="14108" t="2850" r="5785" b="11729"/>
          <a:stretch/>
        </p:blipFill>
        <p:spPr>
          <a:xfrm>
            <a:off x="5525590" y="0"/>
            <a:ext cx="6660720" cy="6858000"/>
          </a:xfrm>
          <a:prstGeom prst="rect">
            <a:avLst/>
          </a:prstGeom>
        </p:spPr>
      </p:pic>
      <p:sp>
        <p:nvSpPr>
          <p:cNvPr id="25" name="ZoneTexte 24">
            <a:extLst>
              <a:ext uri="{FF2B5EF4-FFF2-40B4-BE49-F238E27FC236}">
                <a16:creationId xmlns:a16="http://schemas.microsoft.com/office/drawing/2014/main" id="{793ABEB1-F9B8-DE08-99C9-315461F909B5}"/>
              </a:ext>
            </a:extLst>
          </p:cNvPr>
          <p:cNvSpPr txBox="1"/>
          <p:nvPr/>
        </p:nvSpPr>
        <p:spPr>
          <a:xfrm>
            <a:off x="92356" y="6224843"/>
            <a:ext cx="5720616" cy="523220"/>
          </a:xfrm>
          <a:prstGeom prst="rect">
            <a:avLst/>
          </a:prstGeom>
          <a:noFill/>
        </p:spPr>
        <p:txBody>
          <a:bodyPr wrap="square" rtlCol="0">
            <a:spAutoFit/>
          </a:bodyPr>
          <a:lstStyle/>
          <a:p>
            <a:r>
              <a:rPr lang="fr-FR" sz="1400" dirty="0">
                <a:latin typeface="Source Sans Pro Light" panose="020B0403030403020204" pitchFamily="34" charset="0"/>
              </a:rPr>
              <a:t>(Beaumont (2003). </a:t>
            </a:r>
            <a:r>
              <a:rPr lang="fr-FR" sz="1400" i="1" dirty="0">
                <a:latin typeface="Source Sans Pro Light" panose="020B0403030403020204" pitchFamily="34" charset="0"/>
              </a:rPr>
              <a:t>Le Modèle d’actions éducatives intégrées pour le bien-être individuel et collectif à l’école, p. 11)</a:t>
            </a:r>
          </a:p>
        </p:txBody>
      </p:sp>
      <p:pic>
        <p:nvPicPr>
          <p:cNvPr id="2" name="Image 1">
            <a:extLst>
              <a:ext uri="{FF2B5EF4-FFF2-40B4-BE49-F238E27FC236}">
                <a16:creationId xmlns:a16="http://schemas.microsoft.com/office/drawing/2014/main" id="{56AB8055-85DA-147F-7995-E297B0F2FB11}"/>
              </a:ext>
            </a:extLst>
          </p:cNvPr>
          <p:cNvPicPr>
            <a:picLocks noChangeAspect="1"/>
          </p:cNvPicPr>
          <p:nvPr/>
        </p:nvPicPr>
        <p:blipFill>
          <a:blip r:embed="rId3"/>
          <a:stretch>
            <a:fillRect/>
          </a:stretch>
        </p:blipFill>
        <p:spPr>
          <a:xfrm>
            <a:off x="3553619" y="4621875"/>
            <a:ext cx="1334066" cy="1299953"/>
          </a:xfrm>
          <a:prstGeom prst="rect">
            <a:avLst/>
          </a:prstGeom>
          <a:ln w="50800">
            <a:noFill/>
          </a:ln>
        </p:spPr>
      </p:pic>
    </p:spTree>
    <p:extLst>
      <p:ext uri="{BB962C8B-B14F-4D97-AF65-F5344CB8AC3E}">
        <p14:creationId xmlns:p14="http://schemas.microsoft.com/office/powerpoint/2010/main" val="15182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llipse 23">
            <a:extLst>
              <a:ext uri="{FF2B5EF4-FFF2-40B4-BE49-F238E27FC236}">
                <a16:creationId xmlns:a16="http://schemas.microsoft.com/office/drawing/2014/main" id="{920D8E18-E794-CD6F-AD52-7E8788BE0612}"/>
              </a:ext>
            </a:extLst>
          </p:cNvPr>
          <p:cNvSpPr/>
          <p:nvPr/>
        </p:nvSpPr>
        <p:spPr>
          <a:xfrm>
            <a:off x="6997744" y="4379717"/>
            <a:ext cx="2015067" cy="19127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p>
        </p:txBody>
      </p:sp>
      <p:sp>
        <p:nvSpPr>
          <p:cNvPr id="25" name="Ellipse 24">
            <a:extLst>
              <a:ext uri="{FF2B5EF4-FFF2-40B4-BE49-F238E27FC236}">
                <a16:creationId xmlns:a16="http://schemas.microsoft.com/office/drawing/2014/main" id="{D6B484E3-640E-9569-9A38-A8E3D739F057}"/>
              </a:ext>
            </a:extLst>
          </p:cNvPr>
          <p:cNvSpPr/>
          <p:nvPr/>
        </p:nvSpPr>
        <p:spPr>
          <a:xfrm>
            <a:off x="2620093" y="4417541"/>
            <a:ext cx="2015067" cy="1912721"/>
          </a:xfrm>
          <a:prstGeom prst="ellipse">
            <a:avLst/>
          </a:prstGeom>
          <a:solidFill>
            <a:srgbClr val="FF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p>
        </p:txBody>
      </p:sp>
      <p:sp>
        <p:nvSpPr>
          <p:cNvPr id="26" name="Ellipse 25">
            <a:extLst>
              <a:ext uri="{FF2B5EF4-FFF2-40B4-BE49-F238E27FC236}">
                <a16:creationId xmlns:a16="http://schemas.microsoft.com/office/drawing/2014/main" id="{738E329B-E8D8-2399-7879-E85629E91200}"/>
              </a:ext>
            </a:extLst>
          </p:cNvPr>
          <p:cNvSpPr/>
          <p:nvPr/>
        </p:nvSpPr>
        <p:spPr>
          <a:xfrm>
            <a:off x="497420" y="4489809"/>
            <a:ext cx="2015067" cy="191272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p>
        </p:txBody>
      </p:sp>
      <p:sp>
        <p:nvSpPr>
          <p:cNvPr id="27" name="Ellipse 26">
            <a:extLst>
              <a:ext uri="{FF2B5EF4-FFF2-40B4-BE49-F238E27FC236}">
                <a16:creationId xmlns:a16="http://schemas.microsoft.com/office/drawing/2014/main" id="{C4E3FA02-51B8-1BB0-DA48-D1CE7900EC79}"/>
              </a:ext>
            </a:extLst>
          </p:cNvPr>
          <p:cNvSpPr/>
          <p:nvPr/>
        </p:nvSpPr>
        <p:spPr>
          <a:xfrm>
            <a:off x="4786654" y="4414652"/>
            <a:ext cx="2015067" cy="1912721"/>
          </a:xfrm>
          <a:prstGeom prst="ellipse">
            <a:avLst/>
          </a:prstGeom>
          <a:solidFill>
            <a:srgbClr val="4DA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p>
        </p:txBody>
      </p:sp>
      <p:sp>
        <p:nvSpPr>
          <p:cNvPr id="28" name="Ellipse 27">
            <a:extLst>
              <a:ext uri="{FF2B5EF4-FFF2-40B4-BE49-F238E27FC236}">
                <a16:creationId xmlns:a16="http://schemas.microsoft.com/office/drawing/2014/main" id="{76700872-5EEC-1387-794F-87C2C46D2787}"/>
              </a:ext>
            </a:extLst>
          </p:cNvPr>
          <p:cNvSpPr/>
          <p:nvPr/>
        </p:nvSpPr>
        <p:spPr>
          <a:xfrm>
            <a:off x="5052360" y="1796994"/>
            <a:ext cx="2015067" cy="1912721"/>
          </a:xfrm>
          <a:prstGeom prst="ellipse">
            <a:avLst/>
          </a:prstGeom>
          <a:solidFill>
            <a:srgbClr val="FF8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solidFill>
                <a:srgbClr val="7030A0"/>
              </a:solidFill>
            </a:endParaRPr>
          </a:p>
        </p:txBody>
      </p:sp>
      <p:sp>
        <p:nvSpPr>
          <p:cNvPr id="31" name="ZoneTexte 30">
            <a:extLst>
              <a:ext uri="{FF2B5EF4-FFF2-40B4-BE49-F238E27FC236}">
                <a16:creationId xmlns:a16="http://schemas.microsoft.com/office/drawing/2014/main" id="{A622510F-F4A8-6382-545C-AF85A0D0011B}"/>
              </a:ext>
            </a:extLst>
          </p:cNvPr>
          <p:cNvSpPr txBox="1"/>
          <p:nvPr/>
        </p:nvSpPr>
        <p:spPr>
          <a:xfrm>
            <a:off x="580252" y="4810219"/>
            <a:ext cx="1738195" cy="1200329"/>
          </a:xfrm>
          <a:prstGeom prst="rect">
            <a:avLst/>
          </a:prstGeom>
          <a:noFill/>
        </p:spPr>
        <p:txBody>
          <a:bodyPr wrap="square" rtlCol="0">
            <a:spAutoFit/>
          </a:bodyPr>
          <a:lstStyle/>
          <a:p>
            <a:pPr algn="ctr"/>
            <a:r>
              <a:rPr lang="fr-FR" sz="2400" b="1" dirty="0">
                <a:solidFill>
                  <a:schemeClr val="bg1"/>
                </a:solidFill>
                <a:latin typeface="Source Sans Pro" panose="020B0503030403020204" pitchFamily="34" charset="0"/>
              </a:rPr>
              <a:t>Santé mentale/</a:t>
            </a:r>
          </a:p>
          <a:p>
            <a:pPr algn="ctr"/>
            <a:r>
              <a:rPr lang="fr-FR" sz="2400" b="1" dirty="0">
                <a:solidFill>
                  <a:schemeClr val="bg1"/>
                </a:solidFill>
                <a:latin typeface="Source Sans Pro" panose="020B0503030403020204" pitchFamily="34" charset="0"/>
              </a:rPr>
              <a:t>Anxiété</a:t>
            </a:r>
          </a:p>
        </p:txBody>
      </p:sp>
      <p:sp>
        <p:nvSpPr>
          <p:cNvPr id="32" name="ZoneTexte 31">
            <a:extLst>
              <a:ext uri="{FF2B5EF4-FFF2-40B4-BE49-F238E27FC236}">
                <a16:creationId xmlns:a16="http://schemas.microsoft.com/office/drawing/2014/main" id="{C24B72B7-D8B8-B0FE-E1A6-1DB1B0EE2312}"/>
              </a:ext>
            </a:extLst>
          </p:cNvPr>
          <p:cNvSpPr txBox="1"/>
          <p:nvPr/>
        </p:nvSpPr>
        <p:spPr>
          <a:xfrm>
            <a:off x="7044847" y="4920770"/>
            <a:ext cx="1928947" cy="830997"/>
          </a:xfrm>
          <a:prstGeom prst="rect">
            <a:avLst/>
          </a:prstGeom>
          <a:noFill/>
        </p:spPr>
        <p:txBody>
          <a:bodyPr wrap="square" rtlCol="0">
            <a:spAutoFit/>
          </a:bodyPr>
          <a:lstStyle/>
          <a:p>
            <a:pPr algn="ctr"/>
            <a:r>
              <a:rPr lang="fr-FR" sz="2400" b="1" dirty="0">
                <a:solidFill>
                  <a:schemeClr val="bg1"/>
                </a:solidFill>
                <a:latin typeface="Source Sans Pro" panose="020B0503030403020204" pitchFamily="34" charset="0"/>
              </a:rPr>
              <a:t>Exigences de la tâche</a:t>
            </a:r>
          </a:p>
        </p:txBody>
      </p:sp>
      <p:sp>
        <p:nvSpPr>
          <p:cNvPr id="34" name="ZoneTexte 33">
            <a:extLst>
              <a:ext uri="{FF2B5EF4-FFF2-40B4-BE49-F238E27FC236}">
                <a16:creationId xmlns:a16="http://schemas.microsoft.com/office/drawing/2014/main" id="{E69ED2C2-E79C-A060-58E9-A39D450F9C88}"/>
              </a:ext>
            </a:extLst>
          </p:cNvPr>
          <p:cNvSpPr txBox="1"/>
          <p:nvPr/>
        </p:nvSpPr>
        <p:spPr>
          <a:xfrm>
            <a:off x="4771656" y="4940152"/>
            <a:ext cx="2105948" cy="757130"/>
          </a:xfrm>
          <a:prstGeom prst="rect">
            <a:avLst/>
          </a:prstGeom>
          <a:noFill/>
        </p:spPr>
        <p:txBody>
          <a:bodyPr wrap="square" rtlCol="0">
            <a:spAutoFit/>
          </a:bodyPr>
          <a:lstStyle/>
          <a:p>
            <a:pPr algn="ctr">
              <a:lnSpc>
                <a:spcPct val="90000"/>
              </a:lnSpc>
            </a:pPr>
            <a:r>
              <a:rPr lang="fr-FR" sz="2400" b="1" dirty="0">
                <a:solidFill>
                  <a:schemeClr val="bg1"/>
                </a:solidFill>
                <a:latin typeface="Source Sans Pro" panose="020B0503030403020204" pitchFamily="34" charset="0"/>
              </a:rPr>
              <a:t>Violence /</a:t>
            </a:r>
          </a:p>
          <a:p>
            <a:pPr algn="ctr">
              <a:lnSpc>
                <a:spcPct val="90000"/>
              </a:lnSpc>
            </a:pPr>
            <a:r>
              <a:rPr lang="fr-FR" sz="2400" b="1" dirty="0">
                <a:solidFill>
                  <a:schemeClr val="bg1"/>
                </a:solidFill>
                <a:latin typeface="Source Sans Pro" panose="020B0503030403020204" pitchFamily="34" charset="0"/>
              </a:rPr>
              <a:t>intimidation</a:t>
            </a:r>
          </a:p>
        </p:txBody>
      </p:sp>
      <p:sp>
        <p:nvSpPr>
          <p:cNvPr id="35" name="ZoneTexte 34">
            <a:extLst>
              <a:ext uri="{FF2B5EF4-FFF2-40B4-BE49-F238E27FC236}">
                <a16:creationId xmlns:a16="http://schemas.microsoft.com/office/drawing/2014/main" id="{950D422C-D0BB-A70B-C929-CAB29CEBB24F}"/>
              </a:ext>
            </a:extLst>
          </p:cNvPr>
          <p:cNvSpPr txBox="1"/>
          <p:nvPr/>
        </p:nvSpPr>
        <p:spPr>
          <a:xfrm>
            <a:off x="2706212" y="4848750"/>
            <a:ext cx="1928947" cy="1089529"/>
          </a:xfrm>
          <a:prstGeom prst="rect">
            <a:avLst/>
          </a:prstGeom>
          <a:noFill/>
        </p:spPr>
        <p:txBody>
          <a:bodyPr wrap="square" rtlCol="0">
            <a:spAutoFit/>
          </a:bodyPr>
          <a:lstStyle/>
          <a:p>
            <a:pPr algn="ctr">
              <a:lnSpc>
                <a:spcPct val="90000"/>
              </a:lnSpc>
            </a:pPr>
            <a:r>
              <a:rPr lang="fr-FR" sz="2400" b="1" dirty="0">
                <a:solidFill>
                  <a:schemeClr val="bg1"/>
                </a:solidFill>
                <a:latin typeface="Source Sans Pro" panose="020B0503030403020204" pitchFamily="34" charset="0"/>
              </a:rPr>
              <a:t>Difficultés d’adaptation scolaire</a:t>
            </a:r>
          </a:p>
        </p:txBody>
      </p:sp>
      <p:sp>
        <p:nvSpPr>
          <p:cNvPr id="7" name="Rectangle 6">
            <a:extLst>
              <a:ext uri="{FF2B5EF4-FFF2-40B4-BE49-F238E27FC236}">
                <a16:creationId xmlns:a16="http://schemas.microsoft.com/office/drawing/2014/main" id="{0D787EE7-3AB6-670D-33BF-77205743D45E}"/>
              </a:ext>
            </a:extLst>
          </p:cNvPr>
          <p:cNvSpPr/>
          <p:nvPr/>
        </p:nvSpPr>
        <p:spPr>
          <a:xfrm>
            <a:off x="0" y="-1"/>
            <a:ext cx="12192000" cy="1257852"/>
          </a:xfrm>
          <a:prstGeom prst="rect">
            <a:avLst/>
          </a:prstGeom>
          <a:solidFill>
            <a:srgbClr val="4DAA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91614DC-6F50-631D-49FD-08E4C73DF630}"/>
              </a:ext>
            </a:extLst>
          </p:cNvPr>
          <p:cNvSpPr txBox="1"/>
          <p:nvPr/>
        </p:nvSpPr>
        <p:spPr>
          <a:xfrm>
            <a:off x="410853" y="156300"/>
            <a:ext cx="11370293" cy="1006429"/>
          </a:xfrm>
          <a:prstGeom prst="rect">
            <a:avLst/>
          </a:prstGeom>
          <a:noFill/>
        </p:spPr>
        <p:txBody>
          <a:bodyPr wrap="square">
            <a:spAutoFit/>
          </a:bodyPr>
          <a:lstStyle/>
          <a:p>
            <a:pPr indent="11113">
              <a:lnSpc>
                <a:spcPct val="90000"/>
              </a:lnSpc>
            </a:pPr>
            <a:r>
              <a:rPr lang="fr-FR" sz="6600" dirty="0">
                <a:solidFill>
                  <a:schemeClr val="bg1"/>
                </a:solidFill>
                <a:latin typeface="Source Sans Pro Light" panose="020B0403030403020204" pitchFamily="34" charset="0"/>
              </a:rPr>
              <a:t>Défis de l’école d’aujourd’hui</a:t>
            </a:r>
            <a:endParaRPr lang="fr-CA" sz="66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89ECBC4A-8ADA-C384-796B-F9FECD4EED19}"/>
              </a:ext>
            </a:extLst>
          </p:cNvPr>
          <p:cNvSpPr txBox="1"/>
          <p:nvPr/>
        </p:nvSpPr>
        <p:spPr>
          <a:xfrm>
            <a:off x="5000475" y="2335430"/>
            <a:ext cx="2105948" cy="757130"/>
          </a:xfrm>
          <a:prstGeom prst="rect">
            <a:avLst/>
          </a:prstGeom>
          <a:noFill/>
        </p:spPr>
        <p:txBody>
          <a:bodyPr wrap="square" rtlCol="0">
            <a:spAutoFit/>
          </a:bodyPr>
          <a:lstStyle/>
          <a:p>
            <a:pPr algn="ctr">
              <a:lnSpc>
                <a:spcPct val="90000"/>
              </a:lnSpc>
            </a:pPr>
            <a:r>
              <a:rPr lang="fr-FR" sz="2400" b="1" dirty="0">
                <a:solidFill>
                  <a:schemeClr val="bg1"/>
                </a:solidFill>
                <a:latin typeface="Source Sans Pro" panose="020B0503030403020204" pitchFamily="34" charset="0"/>
              </a:rPr>
              <a:t>Réussite éducative</a:t>
            </a:r>
          </a:p>
        </p:txBody>
      </p:sp>
      <p:sp>
        <p:nvSpPr>
          <p:cNvPr id="3" name="Ellipse 2">
            <a:extLst>
              <a:ext uri="{FF2B5EF4-FFF2-40B4-BE49-F238E27FC236}">
                <a16:creationId xmlns:a16="http://schemas.microsoft.com/office/drawing/2014/main" id="{8D5597DE-0307-08E9-9BB3-EBDFDE521AC3}"/>
              </a:ext>
            </a:extLst>
          </p:cNvPr>
          <p:cNvSpPr/>
          <p:nvPr/>
        </p:nvSpPr>
        <p:spPr>
          <a:xfrm>
            <a:off x="9148719" y="4363850"/>
            <a:ext cx="2015067" cy="19127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a:p>
        </p:txBody>
      </p:sp>
      <p:sp>
        <p:nvSpPr>
          <p:cNvPr id="6" name="ZoneTexte 5">
            <a:extLst>
              <a:ext uri="{FF2B5EF4-FFF2-40B4-BE49-F238E27FC236}">
                <a16:creationId xmlns:a16="http://schemas.microsoft.com/office/drawing/2014/main" id="{5DF2D916-728C-69F2-AE0F-2C792F3407BA}"/>
              </a:ext>
            </a:extLst>
          </p:cNvPr>
          <p:cNvSpPr txBox="1"/>
          <p:nvPr/>
        </p:nvSpPr>
        <p:spPr>
          <a:xfrm>
            <a:off x="9187715" y="4916805"/>
            <a:ext cx="1928947" cy="830997"/>
          </a:xfrm>
          <a:prstGeom prst="rect">
            <a:avLst/>
          </a:prstGeom>
          <a:noFill/>
        </p:spPr>
        <p:txBody>
          <a:bodyPr wrap="square" rtlCol="0">
            <a:spAutoFit/>
          </a:bodyPr>
          <a:lstStyle/>
          <a:p>
            <a:pPr algn="ctr"/>
            <a:r>
              <a:rPr lang="fr-FR" sz="2400" b="1" dirty="0">
                <a:solidFill>
                  <a:schemeClr val="bg1"/>
                </a:solidFill>
                <a:latin typeface="Source Sans Pro" panose="020B0503030403020204" pitchFamily="34" charset="0"/>
              </a:rPr>
              <a:t>Pénurie de personnel</a:t>
            </a:r>
          </a:p>
        </p:txBody>
      </p:sp>
      <p:sp>
        <p:nvSpPr>
          <p:cNvPr id="9" name="ZoneTexte 8">
            <a:extLst>
              <a:ext uri="{FF2B5EF4-FFF2-40B4-BE49-F238E27FC236}">
                <a16:creationId xmlns:a16="http://schemas.microsoft.com/office/drawing/2014/main" id="{8113526D-12B1-E7E9-14B9-3599A49A3563}"/>
              </a:ext>
            </a:extLst>
          </p:cNvPr>
          <p:cNvSpPr txBox="1"/>
          <p:nvPr/>
        </p:nvSpPr>
        <p:spPr>
          <a:xfrm>
            <a:off x="11299694" y="6091905"/>
            <a:ext cx="768626" cy="369332"/>
          </a:xfrm>
          <a:prstGeom prst="rect">
            <a:avLst/>
          </a:prstGeom>
          <a:noFill/>
        </p:spPr>
        <p:txBody>
          <a:bodyPr wrap="square" rtlCol="0">
            <a:spAutoFit/>
          </a:bodyPr>
          <a:lstStyle/>
          <a:p>
            <a:r>
              <a:rPr lang="fr-FR" dirty="0"/>
              <a:t>etc.</a:t>
            </a:r>
          </a:p>
        </p:txBody>
      </p:sp>
      <p:grpSp>
        <p:nvGrpSpPr>
          <p:cNvPr id="19" name="Groupe 18">
            <a:extLst>
              <a:ext uri="{FF2B5EF4-FFF2-40B4-BE49-F238E27FC236}">
                <a16:creationId xmlns:a16="http://schemas.microsoft.com/office/drawing/2014/main" id="{6D9FA8C5-6116-F2C3-2B46-D587F92901C0}"/>
              </a:ext>
            </a:extLst>
          </p:cNvPr>
          <p:cNvGrpSpPr/>
          <p:nvPr/>
        </p:nvGrpSpPr>
        <p:grpSpPr>
          <a:xfrm>
            <a:off x="4739965" y="3747398"/>
            <a:ext cx="2712069" cy="621849"/>
            <a:chOff x="4667009" y="3580968"/>
            <a:chExt cx="2712069" cy="621849"/>
          </a:xfrm>
        </p:grpSpPr>
        <p:pic>
          <p:nvPicPr>
            <p:cNvPr id="15" name="Graphique 14" descr="Wave contour">
              <a:extLst>
                <a:ext uri="{FF2B5EF4-FFF2-40B4-BE49-F238E27FC236}">
                  <a16:creationId xmlns:a16="http://schemas.microsoft.com/office/drawing/2014/main" id="{0873BA78-4382-7BA8-4D40-02BDDE6DED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7009" y="3580968"/>
              <a:ext cx="914400" cy="603682"/>
            </a:xfrm>
            <a:prstGeom prst="rect">
              <a:avLst/>
            </a:prstGeom>
          </p:spPr>
        </p:pic>
        <p:pic>
          <p:nvPicPr>
            <p:cNvPr id="17" name="Graphique 16" descr="Wave contour">
              <a:extLst>
                <a:ext uri="{FF2B5EF4-FFF2-40B4-BE49-F238E27FC236}">
                  <a16:creationId xmlns:a16="http://schemas.microsoft.com/office/drawing/2014/main" id="{DE768DAF-AE93-0192-735F-BB8C26AFFC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1032" y="3599135"/>
              <a:ext cx="914400" cy="603682"/>
            </a:xfrm>
            <a:prstGeom prst="rect">
              <a:avLst/>
            </a:prstGeom>
          </p:spPr>
        </p:pic>
        <p:pic>
          <p:nvPicPr>
            <p:cNvPr id="18" name="Graphique 17" descr="Wave contour">
              <a:extLst>
                <a:ext uri="{FF2B5EF4-FFF2-40B4-BE49-F238E27FC236}">
                  <a16:creationId xmlns:a16="http://schemas.microsoft.com/office/drawing/2014/main" id="{BA8DFCAA-CE01-BCE2-F453-C68912ED20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4678" y="3593738"/>
              <a:ext cx="914400" cy="603682"/>
            </a:xfrm>
            <a:prstGeom prst="rect">
              <a:avLst/>
            </a:prstGeom>
          </p:spPr>
        </p:pic>
      </p:grpSp>
    </p:spTree>
    <p:extLst>
      <p:ext uri="{BB962C8B-B14F-4D97-AF65-F5344CB8AC3E}">
        <p14:creationId xmlns:p14="http://schemas.microsoft.com/office/powerpoint/2010/main" val="3885015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1" grpId="0"/>
      <p:bldP spid="32" grpId="0"/>
      <p:bldP spid="34" grpId="0"/>
      <p:bldP spid="35" grpId="0"/>
      <p:bldP spid="2" grpId="0"/>
      <p:bldP spid="3" grpId="0" animBg="1"/>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4F8464D-D5BF-4BF1-A8D0-2AC4D6C12AF4}"/>
              </a:ext>
            </a:extLst>
          </p:cNvPr>
          <p:cNvPicPr>
            <a:picLocks noChangeAspect="1"/>
          </p:cNvPicPr>
          <p:nvPr/>
        </p:nvPicPr>
        <p:blipFill>
          <a:blip r:embed="rId3"/>
          <a:stretch>
            <a:fillRect/>
          </a:stretch>
        </p:blipFill>
        <p:spPr>
          <a:xfrm>
            <a:off x="4097226" y="1345890"/>
            <a:ext cx="2804412" cy="4341965"/>
          </a:xfrm>
          <a:prstGeom prst="rect">
            <a:avLst/>
          </a:prstGeom>
        </p:spPr>
      </p:pic>
      <p:pic>
        <p:nvPicPr>
          <p:cNvPr id="5" name="Image 4">
            <a:extLst>
              <a:ext uri="{FF2B5EF4-FFF2-40B4-BE49-F238E27FC236}">
                <a16:creationId xmlns:a16="http://schemas.microsoft.com/office/drawing/2014/main" id="{31E08D07-E44E-3F74-8221-BDAF3F27F1DD}"/>
              </a:ext>
            </a:extLst>
          </p:cNvPr>
          <p:cNvPicPr>
            <a:picLocks noChangeAspect="1"/>
          </p:cNvPicPr>
          <p:nvPr/>
        </p:nvPicPr>
        <p:blipFill>
          <a:blip r:embed="rId4"/>
          <a:stretch>
            <a:fillRect/>
          </a:stretch>
        </p:blipFill>
        <p:spPr>
          <a:xfrm>
            <a:off x="6920146" y="1345890"/>
            <a:ext cx="2511552" cy="4087047"/>
          </a:xfrm>
          <a:prstGeom prst="rect">
            <a:avLst/>
          </a:prstGeom>
        </p:spPr>
      </p:pic>
      <p:sp>
        <p:nvSpPr>
          <p:cNvPr id="7" name="ZoneTexte 6">
            <a:extLst>
              <a:ext uri="{FF2B5EF4-FFF2-40B4-BE49-F238E27FC236}">
                <a16:creationId xmlns:a16="http://schemas.microsoft.com/office/drawing/2014/main" id="{9080B433-3A25-2B18-05CA-3B7A18FF14A4}"/>
              </a:ext>
            </a:extLst>
          </p:cNvPr>
          <p:cNvSpPr txBox="1"/>
          <p:nvPr/>
        </p:nvSpPr>
        <p:spPr>
          <a:xfrm>
            <a:off x="1704463" y="6232896"/>
            <a:ext cx="4515973" cy="461665"/>
          </a:xfrm>
          <a:prstGeom prst="rect">
            <a:avLst/>
          </a:prstGeom>
          <a:noFill/>
        </p:spPr>
        <p:txBody>
          <a:bodyPr wrap="square">
            <a:spAutoFit/>
          </a:bodyPr>
          <a:lstStyle/>
          <a:p>
            <a:r>
              <a:rPr lang="fr-FR" sz="1200" dirty="0">
                <a:latin typeface="Source Sans Pro Light" panose="020B0403030403020204" pitchFamily="34" charset="0"/>
                <a:hlinkClick r:id="rId5"/>
              </a:rPr>
              <a:t>https://www.violence-ecole.ulaval.ca/materiel-sp/</a:t>
            </a:r>
            <a:r>
              <a:rPr lang="fr-FR" sz="1200" dirty="0">
                <a:latin typeface="Source Sans Pro Light" panose="020B0403030403020204" pitchFamily="34" charset="0"/>
              </a:rPr>
              <a:t>ou à </a:t>
            </a:r>
            <a:r>
              <a:rPr lang="fr-FR" sz="1200" dirty="0">
                <a:latin typeface="Source Sans Pro Light" panose="020B0403030403020204" pitchFamily="34" charset="0"/>
                <a:hlinkClick r:id="rId6"/>
              </a:rPr>
              <a:t>www.cqjdc.org</a:t>
            </a:r>
            <a:endParaRPr lang="fr-FR" sz="1200" dirty="0">
              <a:latin typeface="Source Sans Pro Light" panose="020B0403030403020204" pitchFamily="34" charset="0"/>
            </a:endParaRPr>
          </a:p>
          <a:p>
            <a:endParaRPr lang="fr-FR" sz="1200" dirty="0">
              <a:latin typeface="Source Sans Pro Light" panose="020B0403030403020204" pitchFamily="34" charset="0"/>
            </a:endParaRPr>
          </a:p>
        </p:txBody>
      </p:sp>
      <p:sp>
        <p:nvSpPr>
          <p:cNvPr id="6" name="Google Shape;234;p37">
            <a:extLst>
              <a:ext uri="{FF2B5EF4-FFF2-40B4-BE49-F238E27FC236}">
                <a16:creationId xmlns:a16="http://schemas.microsoft.com/office/drawing/2014/main" id="{B09CC907-C1D0-9EF4-02DC-2FBC81B0D253}"/>
              </a:ext>
            </a:extLst>
          </p:cNvPr>
          <p:cNvSpPr txBox="1">
            <a:spLocks/>
          </p:cNvSpPr>
          <p:nvPr/>
        </p:nvSpPr>
        <p:spPr>
          <a:xfrm>
            <a:off x="0" y="0"/>
            <a:ext cx="12192000" cy="973933"/>
          </a:xfrm>
          <a:prstGeom prst="rect">
            <a:avLst/>
          </a:prstGeom>
          <a:solidFill>
            <a:srgbClr val="4DAAC6"/>
          </a:solidFill>
          <a:ln>
            <a:noFill/>
          </a:ln>
        </p:spPr>
        <p:txBody>
          <a:bodyPr spcFirstLastPara="1" vert="horz" wrap="square" lIns="121900" tIns="121900" rIns="121900" bIns="121900" rtlCol="0" anchor="b" anchorCtr="0">
            <a:noAutofit/>
          </a:bodyPr>
          <a:lstStyle>
            <a:lvl1pPr marL="228600" lvl="0" indent="-228600" algn="l" defTabSz="914400" rtl="0" eaLnBrk="1" latinLnBrk="0" hangingPunct="1">
              <a:lnSpc>
                <a:spcPct val="100000"/>
              </a:lnSpc>
              <a:spcBef>
                <a:spcPts val="0"/>
              </a:spcBef>
              <a:spcAft>
                <a:spcPts val="0"/>
              </a:spcAft>
              <a:buClr>
                <a:schemeClr val="dk1"/>
              </a:buClr>
              <a:buSzPts val="2400"/>
              <a:buFont typeface="Bebas Neue"/>
              <a:buNone/>
              <a:defRPr sz="2933" kern="1200">
                <a:solidFill>
                  <a:schemeClr val="dk1"/>
                </a:solidFill>
                <a:latin typeface="Barlow Condensed Medium"/>
                <a:ea typeface="Barlow Condensed Medium"/>
                <a:cs typeface="Barlow Condensed Medium"/>
                <a:sym typeface="Barlow Condensed Medium"/>
              </a:defRPr>
            </a:lvl1pPr>
            <a:lvl2pPr marL="685800" lvl="1" indent="-228600" algn="l" defTabSz="914400" rtl="0" eaLnBrk="1" latinLnBrk="0" hangingPunct="1">
              <a:lnSpc>
                <a:spcPct val="100000"/>
              </a:lnSpc>
              <a:spcBef>
                <a:spcPts val="0"/>
              </a:spcBef>
              <a:spcAft>
                <a:spcPts val="0"/>
              </a:spcAft>
              <a:buClr>
                <a:schemeClr val="dk1"/>
              </a:buClr>
              <a:buSzPts val="2400"/>
              <a:buFont typeface="Bebas Neue"/>
              <a:buNone/>
              <a:defRPr sz="3200" kern="1200">
                <a:solidFill>
                  <a:schemeClr val="dk1"/>
                </a:solidFill>
                <a:latin typeface="Bebas Neue"/>
                <a:ea typeface="Bebas Neue"/>
                <a:cs typeface="Bebas Neue"/>
                <a:sym typeface="Bebas Neue"/>
              </a:defRPr>
            </a:lvl2pPr>
            <a:lvl3pPr marL="1143000" lvl="2" indent="-228600" algn="l" defTabSz="914400" rtl="0" eaLnBrk="1" latinLnBrk="0" hangingPunct="1">
              <a:lnSpc>
                <a:spcPct val="100000"/>
              </a:lnSpc>
              <a:spcBef>
                <a:spcPts val="0"/>
              </a:spcBef>
              <a:spcAft>
                <a:spcPts val="0"/>
              </a:spcAft>
              <a:buClr>
                <a:schemeClr val="dk1"/>
              </a:buClr>
              <a:buSzPts val="2400"/>
              <a:buFont typeface="Bebas Neue"/>
              <a:buNone/>
              <a:defRPr sz="3200" kern="1200">
                <a:solidFill>
                  <a:schemeClr val="dk1"/>
                </a:solidFill>
                <a:latin typeface="Bebas Neue"/>
                <a:ea typeface="Bebas Neue"/>
                <a:cs typeface="Bebas Neue"/>
                <a:sym typeface="Bebas Neue"/>
              </a:defRPr>
            </a:lvl3pPr>
            <a:lvl4pPr marL="1600200" lvl="3" indent="-228600" algn="l" defTabSz="914400" rtl="0" eaLnBrk="1" latinLnBrk="0" hangingPunct="1">
              <a:lnSpc>
                <a:spcPct val="100000"/>
              </a:lnSpc>
              <a:spcBef>
                <a:spcPts val="0"/>
              </a:spcBef>
              <a:spcAft>
                <a:spcPts val="0"/>
              </a:spcAft>
              <a:buClr>
                <a:schemeClr val="dk1"/>
              </a:buClr>
              <a:buSzPts val="2400"/>
              <a:buFont typeface="Bebas Neue"/>
              <a:buNone/>
              <a:defRPr sz="3200" kern="1200">
                <a:solidFill>
                  <a:schemeClr val="dk1"/>
                </a:solidFill>
                <a:latin typeface="Bebas Neue"/>
                <a:ea typeface="Bebas Neue"/>
                <a:cs typeface="Bebas Neue"/>
                <a:sym typeface="Bebas Neue"/>
              </a:defRPr>
            </a:lvl4pPr>
            <a:lvl5pPr marL="2057400" lvl="4" indent="-228600" algn="l" defTabSz="914400" rtl="0" eaLnBrk="1" latinLnBrk="0" hangingPunct="1">
              <a:lnSpc>
                <a:spcPct val="100000"/>
              </a:lnSpc>
              <a:spcBef>
                <a:spcPts val="0"/>
              </a:spcBef>
              <a:spcAft>
                <a:spcPts val="0"/>
              </a:spcAft>
              <a:buClr>
                <a:schemeClr val="dk1"/>
              </a:buClr>
              <a:buSzPts val="2400"/>
              <a:buFont typeface="Bebas Neue"/>
              <a:buNone/>
              <a:defRPr sz="3200" kern="1200">
                <a:solidFill>
                  <a:schemeClr val="dk1"/>
                </a:solidFill>
                <a:latin typeface="Bebas Neue"/>
                <a:ea typeface="Bebas Neue"/>
                <a:cs typeface="Bebas Neue"/>
                <a:sym typeface="Bebas Neue"/>
              </a:defRPr>
            </a:lvl5pPr>
            <a:lvl6pPr marL="2514600" lvl="5" indent="-228600" algn="l" defTabSz="914400" rtl="0" eaLnBrk="1" latinLnBrk="0" hangingPunct="1">
              <a:lnSpc>
                <a:spcPct val="100000"/>
              </a:lnSpc>
              <a:spcBef>
                <a:spcPts val="0"/>
              </a:spcBef>
              <a:spcAft>
                <a:spcPts val="0"/>
              </a:spcAft>
              <a:buClr>
                <a:schemeClr val="dk1"/>
              </a:buClr>
              <a:buSzPts val="2400"/>
              <a:buFont typeface="Bebas Neue"/>
              <a:buNone/>
              <a:defRPr sz="3200" kern="1200">
                <a:solidFill>
                  <a:schemeClr val="dk1"/>
                </a:solidFill>
                <a:latin typeface="Bebas Neue"/>
                <a:ea typeface="Bebas Neue"/>
                <a:cs typeface="Bebas Neue"/>
                <a:sym typeface="Bebas Neue"/>
              </a:defRPr>
            </a:lvl6pPr>
            <a:lvl7pPr marL="2971800" lvl="6" indent="-228600" algn="l" defTabSz="914400" rtl="0" eaLnBrk="1" latinLnBrk="0" hangingPunct="1">
              <a:lnSpc>
                <a:spcPct val="100000"/>
              </a:lnSpc>
              <a:spcBef>
                <a:spcPts val="0"/>
              </a:spcBef>
              <a:spcAft>
                <a:spcPts val="0"/>
              </a:spcAft>
              <a:buClr>
                <a:schemeClr val="dk1"/>
              </a:buClr>
              <a:buSzPts val="2400"/>
              <a:buFont typeface="Bebas Neue"/>
              <a:buNone/>
              <a:defRPr sz="3200" kern="1200">
                <a:solidFill>
                  <a:schemeClr val="dk1"/>
                </a:solidFill>
                <a:latin typeface="Bebas Neue"/>
                <a:ea typeface="Bebas Neue"/>
                <a:cs typeface="Bebas Neue"/>
                <a:sym typeface="Bebas Neue"/>
              </a:defRPr>
            </a:lvl7pPr>
            <a:lvl8pPr marL="3429000" lvl="7" indent="-228600" algn="l" defTabSz="914400" rtl="0" eaLnBrk="1" latinLnBrk="0" hangingPunct="1">
              <a:lnSpc>
                <a:spcPct val="100000"/>
              </a:lnSpc>
              <a:spcBef>
                <a:spcPts val="0"/>
              </a:spcBef>
              <a:spcAft>
                <a:spcPts val="0"/>
              </a:spcAft>
              <a:buClr>
                <a:schemeClr val="dk1"/>
              </a:buClr>
              <a:buSzPts val="2400"/>
              <a:buFont typeface="Bebas Neue"/>
              <a:buNone/>
              <a:defRPr sz="3200" kern="1200">
                <a:solidFill>
                  <a:schemeClr val="dk1"/>
                </a:solidFill>
                <a:latin typeface="Bebas Neue"/>
                <a:ea typeface="Bebas Neue"/>
                <a:cs typeface="Bebas Neue"/>
                <a:sym typeface="Bebas Neue"/>
              </a:defRPr>
            </a:lvl8pPr>
            <a:lvl9pPr marL="3886200" lvl="8" indent="-228600" algn="l" defTabSz="914400" rtl="0" eaLnBrk="1" latinLnBrk="0" hangingPunct="1">
              <a:lnSpc>
                <a:spcPct val="100000"/>
              </a:lnSpc>
              <a:spcBef>
                <a:spcPts val="0"/>
              </a:spcBef>
              <a:spcAft>
                <a:spcPts val="0"/>
              </a:spcAft>
              <a:buClr>
                <a:schemeClr val="dk1"/>
              </a:buClr>
              <a:buSzPts val="2400"/>
              <a:buFont typeface="Bebas Neue"/>
              <a:buNone/>
              <a:defRPr sz="3200" kern="1200">
                <a:solidFill>
                  <a:schemeClr val="dk1"/>
                </a:solidFill>
                <a:latin typeface="Bebas Neue"/>
                <a:ea typeface="Bebas Neue"/>
                <a:cs typeface="Bebas Neue"/>
                <a:sym typeface="Bebas Neue"/>
              </a:defRPr>
            </a:lvl9pPr>
          </a:lstStyle>
          <a:p>
            <a:pPr marL="0" indent="0"/>
            <a:endParaRPr lang="fr-CA" sz="4800" dirty="0">
              <a:solidFill>
                <a:schemeClr val="bg1"/>
              </a:solidFill>
              <a:latin typeface="Source Sans Pro Light" panose="020B0403030403020204" pitchFamily="34" charset="0"/>
            </a:endParaRPr>
          </a:p>
          <a:p>
            <a:pPr marL="0" indent="0"/>
            <a:endParaRPr lang="fr-CA" sz="4800" dirty="0">
              <a:solidFill>
                <a:schemeClr val="bg1"/>
              </a:solidFill>
              <a:latin typeface="Source Sans Pro Light" panose="020B0403030403020204" pitchFamily="34" charset="0"/>
            </a:endParaRPr>
          </a:p>
          <a:p>
            <a:pPr marL="0" indent="0"/>
            <a:r>
              <a:rPr lang="fr-CA" sz="6000" dirty="0">
                <a:solidFill>
                  <a:schemeClr val="bg1"/>
                </a:solidFill>
                <a:latin typeface="Source Sans Pro Light" panose="020B0403030403020204" pitchFamily="34" charset="0"/>
              </a:rPr>
              <a:t>  Pour en savoir davantage</a:t>
            </a:r>
            <a:r>
              <a:rPr lang="fr-CA" sz="2400" dirty="0">
                <a:solidFill>
                  <a:schemeClr val="bg1"/>
                </a:solidFill>
                <a:latin typeface="Source Sans Pro Light" panose="020B0403030403020204" pitchFamily="34" charset="0"/>
              </a:rPr>
              <a:t>...(ressources en ligne)</a:t>
            </a:r>
          </a:p>
        </p:txBody>
      </p:sp>
      <p:pic>
        <p:nvPicPr>
          <p:cNvPr id="8" name="Image 7">
            <a:extLst>
              <a:ext uri="{FF2B5EF4-FFF2-40B4-BE49-F238E27FC236}">
                <a16:creationId xmlns:a16="http://schemas.microsoft.com/office/drawing/2014/main" id="{4F438E94-B1C8-2598-1AA5-35369A9D31ED}"/>
              </a:ext>
            </a:extLst>
          </p:cNvPr>
          <p:cNvPicPr>
            <a:picLocks noChangeAspect="1"/>
          </p:cNvPicPr>
          <p:nvPr/>
        </p:nvPicPr>
        <p:blipFill>
          <a:blip r:embed="rId7"/>
          <a:stretch>
            <a:fillRect/>
          </a:stretch>
        </p:blipFill>
        <p:spPr>
          <a:xfrm>
            <a:off x="9450206" y="1334627"/>
            <a:ext cx="2687968" cy="4087047"/>
          </a:xfrm>
          <a:prstGeom prst="rect">
            <a:avLst/>
          </a:prstGeom>
        </p:spPr>
      </p:pic>
      <p:sp>
        <p:nvSpPr>
          <p:cNvPr id="9" name="ZoneTexte 8">
            <a:extLst>
              <a:ext uri="{FF2B5EF4-FFF2-40B4-BE49-F238E27FC236}">
                <a16:creationId xmlns:a16="http://schemas.microsoft.com/office/drawing/2014/main" id="{83F3185F-3B37-E15D-127B-A5046D482FA3}"/>
              </a:ext>
            </a:extLst>
          </p:cNvPr>
          <p:cNvSpPr txBox="1"/>
          <p:nvPr/>
        </p:nvSpPr>
        <p:spPr>
          <a:xfrm>
            <a:off x="10346776" y="5854714"/>
            <a:ext cx="2930870" cy="276999"/>
          </a:xfrm>
          <a:prstGeom prst="rect">
            <a:avLst/>
          </a:prstGeom>
          <a:noFill/>
        </p:spPr>
        <p:txBody>
          <a:bodyPr wrap="square">
            <a:spAutoFit/>
          </a:bodyPr>
          <a:lstStyle/>
          <a:p>
            <a:r>
              <a:rPr lang="fr-FR" sz="1200" dirty="0">
                <a:latin typeface="Source Sans Pro Light" panose="020B0403030403020204" pitchFamily="34" charset="0"/>
              </a:rPr>
              <a:t>À venir</a:t>
            </a:r>
          </a:p>
        </p:txBody>
      </p:sp>
      <p:sp>
        <p:nvSpPr>
          <p:cNvPr id="12" name="ZoneTexte 11">
            <a:extLst>
              <a:ext uri="{FF2B5EF4-FFF2-40B4-BE49-F238E27FC236}">
                <a16:creationId xmlns:a16="http://schemas.microsoft.com/office/drawing/2014/main" id="{6CAA1107-1341-6A16-28A7-55885E29A707}"/>
              </a:ext>
            </a:extLst>
          </p:cNvPr>
          <p:cNvSpPr txBox="1"/>
          <p:nvPr/>
        </p:nvSpPr>
        <p:spPr>
          <a:xfrm>
            <a:off x="10114779" y="5444642"/>
            <a:ext cx="1240971" cy="369332"/>
          </a:xfrm>
          <a:prstGeom prst="rect">
            <a:avLst/>
          </a:prstGeom>
          <a:solidFill>
            <a:srgbClr val="FFFF00"/>
          </a:solidFill>
        </p:spPr>
        <p:txBody>
          <a:bodyPr wrap="square" rtlCol="0">
            <a:spAutoFit/>
          </a:bodyPr>
          <a:lstStyle/>
          <a:p>
            <a:r>
              <a:rPr lang="fr-FR" dirty="0"/>
              <a:t>NOUVEAU</a:t>
            </a:r>
          </a:p>
        </p:txBody>
      </p:sp>
      <p:sp>
        <p:nvSpPr>
          <p:cNvPr id="4" name="ZoneTexte 3">
            <a:extLst>
              <a:ext uri="{FF2B5EF4-FFF2-40B4-BE49-F238E27FC236}">
                <a16:creationId xmlns:a16="http://schemas.microsoft.com/office/drawing/2014/main" id="{4F9B9E88-AF67-EBBA-4FFE-22C2742306C6}"/>
              </a:ext>
            </a:extLst>
          </p:cNvPr>
          <p:cNvSpPr txBox="1"/>
          <p:nvPr/>
        </p:nvSpPr>
        <p:spPr>
          <a:xfrm>
            <a:off x="9481457" y="6232895"/>
            <a:ext cx="2710543" cy="461665"/>
          </a:xfrm>
          <a:prstGeom prst="rect">
            <a:avLst/>
          </a:prstGeom>
          <a:noFill/>
        </p:spPr>
        <p:txBody>
          <a:bodyPr wrap="square" rtlCol="0">
            <a:spAutoFit/>
          </a:bodyPr>
          <a:lstStyle/>
          <a:p>
            <a:r>
              <a:rPr lang="fr-FR" sz="1200" dirty="0">
                <a:hlinkClick r:id="rId8"/>
              </a:rPr>
              <a:t>https://www.violence-ecole.ulaval.ca/</a:t>
            </a:r>
            <a:endParaRPr lang="fr-FR" sz="1200" dirty="0"/>
          </a:p>
          <a:p>
            <a:endParaRPr lang="fr-FR" sz="1200" dirty="0"/>
          </a:p>
        </p:txBody>
      </p:sp>
      <p:pic>
        <p:nvPicPr>
          <p:cNvPr id="2" name="Image 1">
            <a:extLst>
              <a:ext uri="{FF2B5EF4-FFF2-40B4-BE49-F238E27FC236}">
                <a16:creationId xmlns:a16="http://schemas.microsoft.com/office/drawing/2014/main" id="{C282823C-FBAB-D0BF-B03F-31ECB291C298}"/>
              </a:ext>
            </a:extLst>
          </p:cNvPr>
          <p:cNvPicPr>
            <a:picLocks noChangeAspect="1"/>
          </p:cNvPicPr>
          <p:nvPr/>
        </p:nvPicPr>
        <p:blipFill rotWithShape="1">
          <a:blip r:embed="rId9"/>
          <a:srcRect l="2006"/>
          <a:stretch/>
        </p:blipFill>
        <p:spPr>
          <a:xfrm>
            <a:off x="0" y="973933"/>
            <a:ext cx="2436477" cy="3487091"/>
          </a:xfrm>
          <a:prstGeom prst="rect">
            <a:avLst/>
          </a:prstGeom>
        </p:spPr>
      </p:pic>
      <p:pic>
        <p:nvPicPr>
          <p:cNvPr id="10" name="Image 9">
            <a:extLst>
              <a:ext uri="{FF2B5EF4-FFF2-40B4-BE49-F238E27FC236}">
                <a16:creationId xmlns:a16="http://schemas.microsoft.com/office/drawing/2014/main" id="{48BE6B01-D126-61ED-A48B-42958EBA5A0F}"/>
              </a:ext>
            </a:extLst>
          </p:cNvPr>
          <p:cNvPicPr>
            <a:picLocks noChangeAspect="1"/>
          </p:cNvPicPr>
          <p:nvPr/>
        </p:nvPicPr>
        <p:blipFill>
          <a:blip r:embed="rId10"/>
          <a:stretch>
            <a:fillRect/>
          </a:stretch>
        </p:blipFill>
        <p:spPr>
          <a:xfrm rot="653035">
            <a:off x="1057439" y="2548004"/>
            <a:ext cx="2427323" cy="3487091"/>
          </a:xfrm>
          <a:prstGeom prst="rect">
            <a:avLst/>
          </a:prstGeom>
        </p:spPr>
      </p:pic>
    </p:spTree>
    <p:extLst>
      <p:ext uri="{BB962C8B-B14F-4D97-AF65-F5344CB8AC3E}">
        <p14:creationId xmlns:p14="http://schemas.microsoft.com/office/powerpoint/2010/main" val="69376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4" name="Image 13">
            <a:extLst>
              <a:ext uri="{FF2B5EF4-FFF2-40B4-BE49-F238E27FC236}">
                <a16:creationId xmlns:a16="http://schemas.microsoft.com/office/drawing/2014/main" id="{C1FC519D-E367-4D60-BB6F-159283A7CE35}"/>
              </a:ext>
            </a:extLst>
          </p:cNvPr>
          <p:cNvPicPr>
            <a:picLocks noChangeAspect="1"/>
          </p:cNvPicPr>
          <p:nvPr/>
        </p:nvPicPr>
        <p:blipFill>
          <a:blip r:embed="rId3"/>
          <a:stretch>
            <a:fillRect/>
          </a:stretch>
        </p:blipFill>
        <p:spPr>
          <a:xfrm>
            <a:off x="3054135" y="3505335"/>
            <a:ext cx="9137864" cy="3017449"/>
          </a:xfrm>
          <a:prstGeom prst="rect">
            <a:avLst/>
          </a:prstGeom>
        </p:spPr>
      </p:pic>
      <p:pic>
        <p:nvPicPr>
          <p:cNvPr id="91" name="Graphique 90" descr="Cloud avec un remplissage uni">
            <a:extLst>
              <a:ext uri="{FF2B5EF4-FFF2-40B4-BE49-F238E27FC236}">
                <a16:creationId xmlns:a16="http://schemas.microsoft.com/office/drawing/2014/main" id="{B1B566D4-CB5D-8E8A-1B0E-4D7240ECA4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7772" y="-216698"/>
            <a:ext cx="12386991" cy="9829165"/>
          </a:xfrm>
          <a:prstGeom prst="rect">
            <a:avLst/>
          </a:prstGeom>
        </p:spPr>
      </p:pic>
      <p:sp>
        <p:nvSpPr>
          <p:cNvPr id="8" name="ZoneTexte 7">
            <a:extLst>
              <a:ext uri="{FF2B5EF4-FFF2-40B4-BE49-F238E27FC236}">
                <a16:creationId xmlns:a16="http://schemas.microsoft.com/office/drawing/2014/main" id="{216840ED-FA54-CF79-7455-BA0341AD585D}"/>
              </a:ext>
            </a:extLst>
          </p:cNvPr>
          <p:cNvSpPr txBox="1"/>
          <p:nvPr/>
        </p:nvSpPr>
        <p:spPr>
          <a:xfrm>
            <a:off x="199029" y="466983"/>
            <a:ext cx="11793941" cy="1709715"/>
          </a:xfrm>
          <a:prstGeom prst="rect">
            <a:avLst/>
          </a:prstGeom>
          <a:noFill/>
        </p:spPr>
        <p:txBody>
          <a:bodyPr vert="horz" lIns="91440" tIns="45720" rIns="91440" bIns="45720" rtlCol="0" anchor="t">
            <a:noAutofit/>
          </a:bodyPr>
          <a:lstStyle/>
          <a:p>
            <a:pPr>
              <a:spcBef>
                <a:spcPct val="0"/>
              </a:spcBef>
              <a:spcAft>
                <a:spcPts val="600"/>
              </a:spcAft>
            </a:pPr>
            <a:r>
              <a:rPr lang="en-US" sz="4800" b="1" dirty="0" err="1">
                <a:solidFill>
                  <a:srgbClr val="4DAAC6"/>
                </a:solidFill>
                <a:latin typeface="Source Sans Pro Light" panose="020B0403030403020204" pitchFamily="34" charset="0"/>
                <a:ea typeface="+mj-ea"/>
                <a:cs typeface="+mj-cs"/>
              </a:rPr>
              <a:t>Contribuer</a:t>
            </a:r>
            <a:r>
              <a:rPr lang="en-US" sz="4800" b="1" dirty="0">
                <a:solidFill>
                  <a:srgbClr val="4DAAC6"/>
                </a:solidFill>
                <a:latin typeface="Source Sans Pro Light" panose="020B0403030403020204" pitchFamily="34" charset="0"/>
                <a:ea typeface="+mj-ea"/>
                <a:cs typeface="+mj-cs"/>
              </a:rPr>
              <a:t> </a:t>
            </a:r>
            <a:r>
              <a:rPr lang="en-US" sz="4800" b="1" dirty="0" err="1">
                <a:solidFill>
                  <a:srgbClr val="4DAAC6"/>
                </a:solidFill>
                <a:latin typeface="Source Sans Pro Light" panose="020B0403030403020204" pitchFamily="34" charset="0"/>
                <a:ea typeface="+mj-ea"/>
                <a:cs typeface="+mj-cs"/>
              </a:rPr>
              <a:t>à</a:t>
            </a:r>
            <a:r>
              <a:rPr lang="en-US" sz="4800" b="1" dirty="0">
                <a:solidFill>
                  <a:srgbClr val="4DAAC6"/>
                </a:solidFill>
                <a:latin typeface="Source Sans Pro Light" panose="020B0403030403020204" pitchFamily="34" charset="0"/>
                <a:ea typeface="+mj-ea"/>
                <a:cs typeface="+mj-cs"/>
              </a:rPr>
              <a:t> son </a:t>
            </a:r>
            <a:r>
              <a:rPr lang="en-US" sz="4800" b="1" dirty="0" err="1">
                <a:solidFill>
                  <a:srgbClr val="4DAAC6"/>
                </a:solidFill>
                <a:latin typeface="Source Sans Pro Light" panose="020B0403030403020204" pitchFamily="34" charset="0"/>
                <a:ea typeface="+mj-ea"/>
                <a:cs typeface="+mj-cs"/>
              </a:rPr>
              <a:t>climat</a:t>
            </a:r>
            <a:r>
              <a:rPr lang="en-US" sz="4800" b="1" dirty="0">
                <a:solidFill>
                  <a:srgbClr val="4DAAC6"/>
                </a:solidFill>
                <a:latin typeface="Source Sans Pro Light" panose="020B0403030403020204" pitchFamily="34" charset="0"/>
                <a:ea typeface="+mj-ea"/>
                <a:cs typeface="+mj-cs"/>
              </a:rPr>
              <a:t> </a:t>
            </a:r>
            <a:r>
              <a:rPr lang="en-US" sz="4800" b="1" dirty="0" err="1">
                <a:solidFill>
                  <a:srgbClr val="4DAAC6"/>
                </a:solidFill>
                <a:latin typeface="Source Sans Pro Light" panose="020B0403030403020204" pitchFamily="34" charset="0"/>
                <a:ea typeface="+mj-ea"/>
                <a:cs typeface="+mj-cs"/>
              </a:rPr>
              <a:t>scolaire</a:t>
            </a:r>
            <a:r>
              <a:rPr lang="en-US" sz="4800" b="1" dirty="0">
                <a:solidFill>
                  <a:srgbClr val="4DAAC6"/>
                </a:solidFill>
                <a:latin typeface="Source Sans Pro Light" panose="020B0403030403020204" pitchFamily="34" charset="0"/>
                <a:ea typeface="+mj-ea"/>
                <a:cs typeface="+mj-cs"/>
              </a:rPr>
              <a:t> </a:t>
            </a:r>
            <a:r>
              <a:rPr lang="fr-CA" sz="4800" b="1" dirty="0">
                <a:solidFill>
                  <a:srgbClr val="4DAAC6"/>
                </a:solidFill>
                <a:latin typeface="Source Sans Pro Light" panose="020B0403030403020204" pitchFamily="34" charset="0"/>
                <a:ea typeface="+mj-ea"/>
                <a:cs typeface="+mj-cs"/>
              </a:rPr>
              <a:t>un geste à la fois,</a:t>
            </a:r>
            <a:r>
              <a:rPr lang="fr-CA" sz="4800" b="1" i="1" dirty="0">
                <a:solidFill>
                  <a:srgbClr val="4DAAC6"/>
                </a:solidFill>
                <a:latin typeface="Source Sans Pro Light" panose="020B0403030403020204" pitchFamily="34" charset="0"/>
              </a:rPr>
              <a:t> </a:t>
            </a:r>
            <a:r>
              <a:rPr lang="en-US" sz="4800" b="1" dirty="0" err="1">
                <a:solidFill>
                  <a:srgbClr val="4DAAC6"/>
                </a:solidFill>
                <a:latin typeface="Source Sans Pro Light" panose="020B0403030403020204" pitchFamily="34" charset="0"/>
                <a:ea typeface="+mj-ea"/>
                <a:cs typeface="+mj-cs"/>
              </a:rPr>
              <a:t>c’est</a:t>
            </a:r>
            <a:r>
              <a:rPr lang="en-US" sz="4800" b="1" dirty="0">
                <a:solidFill>
                  <a:srgbClr val="4DAAC6"/>
                </a:solidFill>
                <a:latin typeface="Source Sans Pro Light" panose="020B0403030403020204" pitchFamily="34" charset="0"/>
                <a:ea typeface="+mj-ea"/>
                <a:cs typeface="+mj-cs"/>
              </a:rPr>
              <a:t> </a:t>
            </a:r>
            <a:r>
              <a:rPr lang="en-US" sz="4800" b="1" dirty="0" err="1">
                <a:solidFill>
                  <a:srgbClr val="4DAAC6"/>
                </a:solidFill>
                <a:latin typeface="Source Sans Pro Light" panose="020B0403030403020204" pitchFamily="34" charset="0"/>
                <a:ea typeface="+mj-ea"/>
                <a:cs typeface="+mj-cs"/>
              </a:rPr>
              <a:t>participer</a:t>
            </a:r>
            <a:r>
              <a:rPr lang="en-US" sz="4800" b="1" dirty="0">
                <a:solidFill>
                  <a:srgbClr val="4DAAC6"/>
                </a:solidFill>
                <a:latin typeface="Source Sans Pro Light" panose="020B0403030403020204" pitchFamily="34" charset="0"/>
                <a:ea typeface="+mj-ea"/>
                <a:cs typeface="+mj-cs"/>
              </a:rPr>
              <a:t> </a:t>
            </a:r>
            <a:r>
              <a:rPr lang="fr-CA" sz="4800" b="1" u="none" strike="noStrike" kern="1200" dirty="0">
                <a:solidFill>
                  <a:srgbClr val="4DAAC6"/>
                </a:solidFill>
                <a:effectLst/>
                <a:latin typeface="Source Sans Pro Light" panose="020B0403030403020204" pitchFamily="34" charset="0"/>
                <a:ea typeface="+mj-ea"/>
                <a:cs typeface="+mj-cs"/>
              </a:rPr>
              <a:t>au bien-être individuel et collectif! </a:t>
            </a:r>
            <a:endParaRPr lang="en-US" sz="4800" b="1" u="none" strike="noStrike" kern="1200" dirty="0">
              <a:solidFill>
                <a:srgbClr val="4DAAC6"/>
              </a:solidFill>
              <a:effectLst/>
              <a:latin typeface="Source Sans Pro Light" panose="020B0403030403020204" pitchFamily="34" charset="0"/>
              <a:ea typeface="+mj-ea"/>
              <a:cs typeface="+mj-cs"/>
            </a:endParaRPr>
          </a:p>
        </p:txBody>
      </p:sp>
      <p:sp>
        <p:nvSpPr>
          <p:cNvPr id="2" name="ZoneTexte 1">
            <a:extLst>
              <a:ext uri="{FF2B5EF4-FFF2-40B4-BE49-F238E27FC236}">
                <a16:creationId xmlns:a16="http://schemas.microsoft.com/office/drawing/2014/main" id="{5BF1E1A5-0E29-2FF0-773C-E8C3C688DB7F}"/>
              </a:ext>
            </a:extLst>
          </p:cNvPr>
          <p:cNvSpPr txBox="1"/>
          <p:nvPr/>
        </p:nvSpPr>
        <p:spPr>
          <a:xfrm>
            <a:off x="398058" y="5938009"/>
            <a:ext cx="2483196" cy="584775"/>
          </a:xfrm>
          <a:prstGeom prst="rect">
            <a:avLst/>
          </a:prstGeom>
          <a:noFill/>
        </p:spPr>
        <p:txBody>
          <a:bodyPr wrap="square" rtlCol="0">
            <a:spAutoFit/>
          </a:bodyPr>
          <a:lstStyle/>
          <a:p>
            <a:r>
              <a:rPr lang="fr-FR" dirty="0">
                <a:latin typeface="Source Sans Pro Light" panose="020B0403030403020204" pitchFamily="34" charset="0"/>
              </a:rPr>
              <a:t>Claire Beaumont</a:t>
            </a:r>
          </a:p>
          <a:p>
            <a:r>
              <a:rPr lang="fr-FR" sz="1400" dirty="0" err="1">
                <a:latin typeface="Source Sans Pro Light" panose="020B0403030403020204" pitchFamily="34" charset="0"/>
              </a:rPr>
              <a:t>Claire.beaumont@fse.ulaval.ca</a:t>
            </a:r>
            <a:endParaRPr lang="fr-FR" sz="1400" dirty="0">
              <a:latin typeface="Source Sans Pro Light" panose="020B0403030403020204" pitchFamily="34" charset="0"/>
            </a:endParaRPr>
          </a:p>
        </p:txBody>
      </p:sp>
      <p:sp>
        <p:nvSpPr>
          <p:cNvPr id="4" name="ZoneTexte 3">
            <a:extLst>
              <a:ext uri="{FF2B5EF4-FFF2-40B4-BE49-F238E27FC236}">
                <a16:creationId xmlns:a16="http://schemas.microsoft.com/office/drawing/2014/main" id="{47C0F4EC-ECB6-0A63-47D8-54444C18B7A6}"/>
              </a:ext>
            </a:extLst>
          </p:cNvPr>
          <p:cNvSpPr txBox="1"/>
          <p:nvPr/>
        </p:nvSpPr>
        <p:spPr>
          <a:xfrm>
            <a:off x="199029" y="3059820"/>
            <a:ext cx="3725842" cy="1323439"/>
          </a:xfrm>
          <a:prstGeom prst="rect">
            <a:avLst/>
          </a:prstGeom>
          <a:noFill/>
        </p:spPr>
        <p:txBody>
          <a:bodyPr wrap="square" rtlCol="0">
            <a:spAutoFit/>
          </a:bodyPr>
          <a:lstStyle/>
          <a:p>
            <a:r>
              <a:rPr lang="fr-FR" sz="4000" dirty="0">
                <a:latin typeface="Source Sans Pro Light" panose="020B0403030403020204" pitchFamily="34" charset="0"/>
              </a:rPr>
              <a:t>Bonne continuation!</a:t>
            </a:r>
          </a:p>
        </p:txBody>
      </p:sp>
    </p:spTree>
    <p:extLst>
      <p:ext uri="{BB962C8B-B14F-4D97-AF65-F5344CB8AC3E}">
        <p14:creationId xmlns:p14="http://schemas.microsoft.com/office/powerpoint/2010/main" val="3431899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DF78F-D457-AF4F-81B5-41784FB72AF8}"/>
              </a:ext>
            </a:extLst>
          </p:cNvPr>
          <p:cNvSpPr/>
          <p:nvPr/>
        </p:nvSpPr>
        <p:spPr>
          <a:xfrm>
            <a:off x="7679753" y="5850927"/>
            <a:ext cx="4455758" cy="923330"/>
          </a:xfrm>
          <a:prstGeom prst="rect">
            <a:avLst/>
          </a:prstGeom>
        </p:spPr>
        <p:txBody>
          <a:bodyPr wrap="square">
            <a:spAutoFit/>
          </a:bodyPr>
          <a:lstStyle/>
          <a:p>
            <a:pPr algn="r"/>
            <a:r>
              <a:rPr lang="fr-CA" dirty="0">
                <a:latin typeface="Source Sans Pro" panose="020B0503030403020204" pitchFamily="34" charset="0"/>
                <a:ea typeface="Calibri" panose="020F0502020204030204" pitchFamily="34" charset="0"/>
              </a:rPr>
              <a:t>...plus efficace pour apprendre aux jeunes à autogérer leurs émotions/comportements pour un mieux vivre ensemble</a:t>
            </a:r>
          </a:p>
        </p:txBody>
      </p:sp>
      <p:cxnSp>
        <p:nvCxnSpPr>
          <p:cNvPr id="5" name="Connecteur droit 4">
            <a:extLst>
              <a:ext uri="{FF2B5EF4-FFF2-40B4-BE49-F238E27FC236}">
                <a16:creationId xmlns:a16="http://schemas.microsoft.com/office/drawing/2014/main" id="{7F2CB2E3-10BE-B347-84C4-8DBEFAD60168}"/>
              </a:ext>
            </a:extLst>
          </p:cNvPr>
          <p:cNvCxnSpPr>
            <a:cxnSpLocks/>
          </p:cNvCxnSpPr>
          <p:nvPr/>
        </p:nvCxnSpPr>
        <p:spPr>
          <a:xfrm>
            <a:off x="10888099" y="2548923"/>
            <a:ext cx="0" cy="152772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Accolade fermante 8">
            <a:extLst>
              <a:ext uri="{FF2B5EF4-FFF2-40B4-BE49-F238E27FC236}">
                <a16:creationId xmlns:a16="http://schemas.microsoft.com/office/drawing/2014/main" id="{848EA019-35C7-7848-BAA4-5270FB69884D}"/>
              </a:ext>
            </a:extLst>
          </p:cNvPr>
          <p:cNvSpPr/>
          <p:nvPr/>
        </p:nvSpPr>
        <p:spPr>
          <a:xfrm rot="5400000">
            <a:off x="10760143" y="3332272"/>
            <a:ext cx="321878" cy="2320505"/>
          </a:xfrm>
          <a:prstGeom prst="rightBrace">
            <a:avLst>
              <a:gd name="adj1" fmla="val 19688"/>
              <a:gd name="adj2" fmla="val 5150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a:p>
        </p:txBody>
      </p:sp>
      <p:sp>
        <p:nvSpPr>
          <p:cNvPr id="10" name="Rectangle 9">
            <a:extLst>
              <a:ext uri="{FF2B5EF4-FFF2-40B4-BE49-F238E27FC236}">
                <a16:creationId xmlns:a16="http://schemas.microsoft.com/office/drawing/2014/main" id="{04225C98-D080-FC43-95DF-28F5916FDF52}"/>
              </a:ext>
            </a:extLst>
          </p:cNvPr>
          <p:cNvSpPr/>
          <p:nvPr/>
        </p:nvSpPr>
        <p:spPr>
          <a:xfrm>
            <a:off x="9576682" y="4692481"/>
            <a:ext cx="2622834" cy="646331"/>
          </a:xfrm>
          <a:prstGeom prst="rect">
            <a:avLst/>
          </a:prstGeom>
          <a:ln>
            <a:noFill/>
          </a:ln>
        </p:spPr>
        <p:txBody>
          <a:bodyPr wrap="none">
            <a:spAutoFit/>
          </a:bodyPr>
          <a:lstStyle/>
          <a:p>
            <a:pPr algn="ctr"/>
            <a:r>
              <a:rPr lang="fr-FR" dirty="0">
                <a:latin typeface="Source Sans Pro" panose="020B0503030403020204" pitchFamily="34" charset="0"/>
              </a:rPr>
              <a:t>Avec ses composantes</a:t>
            </a:r>
          </a:p>
          <a:p>
            <a:pPr algn="ctr"/>
            <a:r>
              <a:rPr lang="fr-FR" dirty="0">
                <a:latin typeface="Source Sans Pro" panose="020B0503030403020204" pitchFamily="34" charset="0"/>
              </a:rPr>
              <a:t>intra et interpersonnelles</a:t>
            </a:r>
          </a:p>
        </p:txBody>
      </p:sp>
      <p:sp>
        <p:nvSpPr>
          <p:cNvPr id="15" name="Rectangle 14">
            <a:extLst>
              <a:ext uri="{FF2B5EF4-FFF2-40B4-BE49-F238E27FC236}">
                <a16:creationId xmlns:a16="http://schemas.microsoft.com/office/drawing/2014/main" id="{157C77A5-D55B-8E77-41DB-1590B5D7D3C9}"/>
              </a:ext>
            </a:extLst>
          </p:cNvPr>
          <p:cNvSpPr/>
          <p:nvPr/>
        </p:nvSpPr>
        <p:spPr>
          <a:xfrm rot="19917522">
            <a:off x="4244730" y="2201748"/>
            <a:ext cx="2571538" cy="748988"/>
          </a:xfrm>
          <a:prstGeom prst="rect">
            <a:avLst/>
          </a:prstGeom>
          <a:noFill/>
        </p:spPr>
        <p:txBody>
          <a:bodyPr wrap="none" lIns="91440" tIns="45720" rIns="91440" bIns="45720">
            <a:spAutoFit/>
          </a:bodyPr>
          <a:lstStyle/>
          <a:p>
            <a:pPr algn="ctr"/>
            <a:r>
              <a:rPr lang="fr-CA" sz="4267" dirty="0">
                <a:ln w="0"/>
                <a:effectLst>
                  <a:outerShdw blurRad="38100" dist="19050" dir="2700000" algn="tl" rotWithShape="0">
                    <a:schemeClr val="dk1">
                      <a:alpha val="40000"/>
                    </a:schemeClr>
                  </a:outerShdw>
                </a:effectLst>
              </a:rPr>
              <a:t>1990-2023</a:t>
            </a:r>
          </a:p>
        </p:txBody>
      </p:sp>
      <p:grpSp>
        <p:nvGrpSpPr>
          <p:cNvPr id="14" name="Groupe 13">
            <a:extLst>
              <a:ext uri="{FF2B5EF4-FFF2-40B4-BE49-F238E27FC236}">
                <a16:creationId xmlns:a16="http://schemas.microsoft.com/office/drawing/2014/main" id="{289FE95A-067D-ACEB-8289-97197E194831}"/>
              </a:ext>
            </a:extLst>
          </p:cNvPr>
          <p:cNvGrpSpPr/>
          <p:nvPr/>
        </p:nvGrpSpPr>
        <p:grpSpPr>
          <a:xfrm>
            <a:off x="511440" y="4530100"/>
            <a:ext cx="2434852" cy="2320123"/>
            <a:chOff x="6539006" y="564520"/>
            <a:chExt cx="1714218" cy="1500997"/>
          </a:xfrm>
          <a:solidFill>
            <a:srgbClr val="00B050"/>
          </a:solidFill>
        </p:grpSpPr>
        <p:sp>
          <p:nvSpPr>
            <p:cNvPr id="16" name="Ellipse 15">
              <a:extLst>
                <a:ext uri="{FF2B5EF4-FFF2-40B4-BE49-F238E27FC236}">
                  <a16:creationId xmlns:a16="http://schemas.microsoft.com/office/drawing/2014/main" id="{9260FC20-C46E-53FF-4FD8-63EF4EFB26D4}"/>
                </a:ext>
              </a:extLst>
            </p:cNvPr>
            <p:cNvSpPr/>
            <p:nvPr/>
          </p:nvSpPr>
          <p:spPr>
            <a:xfrm>
              <a:off x="6562447" y="564520"/>
              <a:ext cx="1690777" cy="1500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fr-FR" sz="1400" dirty="0">
                <a:solidFill>
                  <a:schemeClr val="bg1"/>
                </a:solidFill>
              </a:endParaRPr>
            </a:p>
          </p:txBody>
        </p:sp>
        <p:sp>
          <p:nvSpPr>
            <p:cNvPr id="17" name="ZoneTexte 16">
              <a:extLst>
                <a:ext uri="{FF2B5EF4-FFF2-40B4-BE49-F238E27FC236}">
                  <a16:creationId xmlns:a16="http://schemas.microsoft.com/office/drawing/2014/main" id="{52D29929-A5BA-1989-D8A0-01DC8B096DCE}"/>
                </a:ext>
              </a:extLst>
            </p:cNvPr>
            <p:cNvSpPr txBox="1"/>
            <p:nvPr/>
          </p:nvSpPr>
          <p:spPr>
            <a:xfrm>
              <a:off x="6539006" y="969210"/>
              <a:ext cx="1625599" cy="829107"/>
            </a:xfrm>
            <a:prstGeom prst="rect">
              <a:avLst/>
            </a:prstGeom>
            <a:noFill/>
            <a:ln>
              <a:noFill/>
            </a:ln>
          </p:spPr>
          <p:txBody>
            <a:bodyPr wrap="square" rtlCol="0">
              <a:spAutoFit/>
            </a:bodyPr>
            <a:lstStyle/>
            <a:p>
              <a:pPr algn="ctr">
                <a:lnSpc>
                  <a:spcPct val="80000"/>
                </a:lnSpc>
              </a:pPr>
              <a:r>
                <a:rPr lang="fr-FR" sz="2400" dirty="0">
                  <a:solidFill>
                    <a:schemeClr val="bg1"/>
                  </a:solidFill>
                  <a:cs typeface="Arial" panose="020B0604020202020204" pitchFamily="34" charset="0"/>
                </a:rPr>
                <a:t>Tolérance </a:t>
              </a:r>
            </a:p>
            <a:p>
              <a:pPr algn="ctr">
                <a:lnSpc>
                  <a:spcPct val="80000"/>
                </a:lnSpc>
              </a:pPr>
              <a:r>
                <a:rPr lang="fr-FR" sz="2400" dirty="0">
                  <a:solidFill>
                    <a:schemeClr val="bg1"/>
                  </a:solidFill>
                  <a:cs typeface="Arial" panose="020B0604020202020204" pitchFamily="34" charset="0"/>
                </a:rPr>
                <a:t>   Zéro: approches punitives</a:t>
              </a:r>
            </a:p>
          </p:txBody>
        </p:sp>
      </p:grpSp>
      <p:grpSp>
        <p:nvGrpSpPr>
          <p:cNvPr id="18" name="Groupe 17">
            <a:extLst>
              <a:ext uri="{FF2B5EF4-FFF2-40B4-BE49-F238E27FC236}">
                <a16:creationId xmlns:a16="http://schemas.microsoft.com/office/drawing/2014/main" id="{32C594BB-C071-5DC9-E221-DC9CA92951C1}"/>
              </a:ext>
            </a:extLst>
          </p:cNvPr>
          <p:cNvGrpSpPr/>
          <p:nvPr/>
        </p:nvGrpSpPr>
        <p:grpSpPr>
          <a:xfrm>
            <a:off x="9492092" y="87466"/>
            <a:ext cx="2815292" cy="2320123"/>
            <a:chOff x="6435433" y="564520"/>
            <a:chExt cx="1982062" cy="1500997"/>
          </a:xfrm>
          <a:solidFill>
            <a:schemeClr val="accent5">
              <a:lumMod val="75000"/>
            </a:schemeClr>
          </a:solidFill>
        </p:grpSpPr>
        <p:sp>
          <p:nvSpPr>
            <p:cNvPr id="19" name="Ellipse 18">
              <a:extLst>
                <a:ext uri="{FF2B5EF4-FFF2-40B4-BE49-F238E27FC236}">
                  <a16:creationId xmlns:a16="http://schemas.microsoft.com/office/drawing/2014/main" id="{1C832F5F-73B6-FFB5-1BC4-C806FC4D6040}"/>
                </a:ext>
              </a:extLst>
            </p:cNvPr>
            <p:cNvSpPr/>
            <p:nvPr/>
          </p:nvSpPr>
          <p:spPr>
            <a:xfrm>
              <a:off x="6562447" y="564520"/>
              <a:ext cx="1690777" cy="1500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fr-FR" sz="1400" dirty="0">
                <a:solidFill>
                  <a:schemeClr val="bg1"/>
                </a:solidFill>
              </a:endParaRPr>
            </a:p>
          </p:txBody>
        </p:sp>
        <p:sp>
          <p:nvSpPr>
            <p:cNvPr id="20" name="ZoneTexte 19">
              <a:extLst>
                <a:ext uri="{FF2B5EF4-FFF2-40B4-BE49-F238E27FC236}">
                  <a16:creationId xmlns:a16="http://schemas.microsoft.com/office/drawing/2014/main" id="{2F807A80-E958-CDEA-EC46-7247C61E0584}"/>
                </a:ext>
              </a:extLst>
            </p:cNvPr>
            <p:cNvSpPr txBox="1"/>
            <p:nvPr/>
          </p:nvSpPr>
          <p:spPr>
            <a:xfrm>
              <a:off x="6435433" y="1017613"/>
              <a:ext cx="1982062" cy="907550"/>
            </a:xfrm>
            <a:prstGeom prst="rect">
              <a:avLst/>
            </a:prstGeom>
            <a:noFill/>
            <a:ln>
              <a:noFill/>
            </a:ln>
          </p:spPr>
          <p:txBody>
            <a:bodyPr wrap="square" rtlCol="0">
              <a:spAutoFit/>
            </a:bodyPr>
            <a:lstStyle/>
            <a:p>
              <a:pPr algn="ctr">
                <a:lnSpc>
                  <a:spcPct val="80000"/>
                </a:lnSpc>
              </a:pPr>
              <a:r>
                <a:rPr lang="fr-FR" sz="2200" dirty="0">
                  <a:solidFill>
                    <a:schemeClr val="bg1"/>
                  </a:solidFill>
                  <a:latin typeface="Calibri" panose="020F0502020204030204" pitchFamily="34" charset="0"/>
                  <a:cs typeface="Calibri" panose="020F0502020204030204" pitchFamily="34" charset="0"/>
                </a:rPr>
                <a:t>Développement </a:t>
              </a:r>
            </a:p>
            <a:p>
              <a:pPr algn="ctr">
                <a:lnSpc>
                  <a:spcPct val="80000"/>
                </a:lnSpc>
              </a:pPr>
              <a:r>
                <a:rPr lang="fr-FR" sz="2200" dirty="0">
                  <a:solidFill>
                    <a:schemeClr val="bg1"/>
                  </a:solidFill>
                  <a:latin typeface="Calibri" panose="020F0502020204030204" pitchFamily="34" charset="0"/>
                  <a:cs typeface="Calibri" panose="020F0502020204030204" pitchFamily="34" charset="0"/>
                </a:rPr>
                <a:t>des compétences socio-</a:t>
              </a:r>
            </a:p>
            <a:p>
              <a:pPr algn="ctr">
                <a:lnSpc>
                  <a:spcPct val="80000"/>
                </a:lnSpc>
              </a:pPr>
              <a:r>
                <a:rPr lang="fr-FR" sz="2200" dirty="0">
                  <a:solidFill>
                    <a:schemeClr val="bg1"/>
                  </a:solidFill>
                  <a:latin typeface="Calibri" panose="020F0502020204030204" pitchFamily="34" charset="0"/>
                  <a:cs typeface="Calibri" panose="020F0502020204030204" pitchFamily="34" charset="0"/>
                </a:rPr>
                <a:t>émotionnelles</a:t>
              </a:r>
            </a:p>
            <a:p>
              <a:pPr algn="ctr">
                <a:lnSpc>
                  <a:spcPct val="80000"/>
                </a:lnSpc>
              </a:pPr>
              <a:r>
                <a:rPr lang="fr-FR" dirty="0">
                  <a:solidFill>
                    <a:schemeClr val="bg1"/>
                  </a:solidFill>
                  <a:latin typeface="Calibri" panose="020F0502020204030204" pitchFamily="34" charset="0"/>
                  <a:cs typeface="Calibri" panose="020F0502020204030204" pitchFamily="34" charset="0"/>
                </a:rPr>
                <a:t>élèves/adultes</a:t>
              </a:r>
            </a:p>
          </p:txBody>
        </p:sp>
      </p:grpSp>
      <p:cxnSp>
        <p:nvCxnSpPr>
          <p:cNvPr id="36" name="Connecteur droit 35">
            <a:extLst>
              <a:ext uri="{FF2B5EF4-FFF2-40B4-BE49-F238E27FC236}">
                <a16:creationId xmlns:a16="http://schemas.microsoft.com/office/drawing/2014/main" id="{606D40AD-8BEB-55ED-CD55-B1DD1F8BC25B}"/>
              </a:ext>
            </a:extLst>
          </p:cNvPr>
          <p:cNvCxnSpPr>
            <a:cxnSpLocks/>
          </p:cNvCxnSpPr>
          <p:nvPr/>
        </p:nvCxnSpPr>
        <p:spPr>
          <a:xfrm flipV="1">
            <a:off x="2892754" y="1907680"/>
            <a:ext cx="7005917" cy="3610445"/>
          </a:xfrm>
          <a:prstGeom prst="line">
            <a:avLst/>
          </a:prstGeom>
          <a:ln w="28575">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591C8C2-1254-FBD7-2D02-AF62400EB294}"/>
              </a:ext>
            </a:extLst>
          </p:cNvPr>
          <p:cNvCxnSpPr>
            <a:cxnSpLocks/>
          </p:cNvCxnSpPr>
          <p:nvPr/>
        </p:nvCxnSpPr>
        <p:spPr>
          <a:xfrm>
            <a:off x="10888099" y="5478804"/>
            <a:ext cx="0" cy="35106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id="{960DB4AA-2EF4-7BF3-18E2-50C5D9E63A7A}"/>
              </a:ext>
            </a:extLst>
          </p:cNvPr>
          <p:cNvGrpSpPr/>
          <p:nvPr/>
        </p:nvGrpSpPr>
        <p:grpSpPr>
          <a:xfrm>
            <a:off x="2915743" y="3700551"/>
            <a:ext cx="2401556" cy="2320122"/>
            <a:chOff x="6562447" y="564520"/>
            <a:chExt cx="1690777" cy="1500997"/>
          </a:xfrm>
          <a:solidFill>
            <a:srgbClr val="FF2600"/>
          </a:solidFill>
        </p:grpSpPr>
        <p:sp>
          <p:nvSpPr>
            <p:cNvPr id="31" name="Ellipse 30">
              <a:extLst>
                <a:ext uri="{FF2B5EF4-FFF2-40B4-BE49-F238E27FC236}">
                  <a16:creationId xmlns:a16="http://schemas.microsoft.com/office/drawing/2014/main" id="{2D5A7E43-F84D-FE71-7B2C-A5F92BC6D1DD}"/>
                </a:ext>
              </a:extLst>
            </p:cNvPr>
            <p:cNvSpPr/>
            <p:nvPr/>
          </p:nvSpPr>
          <p:spPr>
            <a:xfrm>
              <a:off x="6562447" y="564520"/>
              <a:ext cx="1690777" cy="1500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fr-FR" sz="1400" dirty="0">
                <a:solidFill>
                  <a:schemeClr val="bg1"/>
                </a:solidFill>
              </a:endParaRPr>
            </a:p>
          </p:txBody>
        </p:sp>
        <p:sp>
          <p:nvSpPr>
            <p:cNvPr id="32" name="ZoneTexte 31">
              <a:extLst>
                <a:ext uri="{FF2B5EF4-FFF2-40B4-BE49-F238E27FC236}">
                  <a16:creationId xmlns:a16="http://schemas.microsoft.com/office/drawing/2014/main" id="{E1B43595-2EF1-1EF1-F6D7-C5AE0B213B05}"/>
                </a:ext>
              </a:extLst>
            </p:cNvPr>
            <p:cNvSpPr txBox="1"/>
            <p:nvPr/>
          </p:nvSpPr>
          <p:spPr>
            <a:xfrm>
              <a:off x="6691449" y="905188"/>
              <a:ext cx="1448259" cy="1020259"/>
            </a:xfrm>
            <a:prstGeom prst="rect">
              <a:avLst/>
            </a:prstGeom>
            <a:noFill/>
            <a:ln>
              <a:noFill/>
            </a:ln>
          </p:spPr>
          <p:txBody>
            <a:bodyPr wrap="square" rtlCol="0">
              <a:spAutoFit/>
            </a:bodyPr>
            <a:lstStyle/>
            <a:p>
              <a:pPr algn="ctr">
                <a:lnSpc>
                  <a:spcPct val="80000"/>
                </a:lnSpc>
              </a:pPr>
              <a:r>
                <a:rPr lang="fr-FR" sz="2400" dirty="0">
                  <a:solidFill>
                    <a:schemeClr val="bg1"/>
                  </a:solidFill>
                  <a:cs typeface="Arial" panose="020B0604020202020204" pitchFamily="34" charset="0"/>
                </a:rPr>
                <a:t>Lutte spécifique </a:t>
              </a:r>
            </a:p>
            <a:p>
              <a:pPr algn="ctr">
                <a:lnSpc>
                  <a:spcPct val="80000"/>
                </a:lnSpc>
              </a:pPr>
              <a:r>
                <a:rPr lang="fr-FR" sz="2400" dirty="0">
                  <a:solidFill>
                    <a:schemeClr val="bg1"/>
                  </a:solidFill>
                  <a:cs typeface="Arial" panose="020B0604020202020204" pitchFamily="34" charset="0"/>
                </a:rPr>
                <a:t>contre la  violence et </a:t>
              </a:r>
            </a:p>
            <a:p>
              <a:pPr algn="ctr">
                <a:lnSpc>
                  <a:spcPct val="80000"/>
                </a:lnSpc>
              </a:pPr>
              <a:r>
                <a:rPr lang="fr-FR" sz="2400" dirty="0">
                  <a:solidFill>
                    <a:schemeClr val="bg1"/>
                  </a:solidFill>
                  <a:cs typeface="Arial" panose="020B0604020202020204" pitchFamily="34" charset="0"/>
                </a:rPr>
                <a:t>l’intimidation</a:t>
              </a:r>
            </a:p>
          </p:txBody>
        </p:sp>
      </p:grpSp>
      <p:grpSp>
        <p:nvGrpSpPr>
          <p:cNvPr id="27" name="Groupe 26">
            <a:extLst>
              <a:ext uri="{FF2B5EF4-FFF2-40B4-BE49-F238E27FC236}">
                <a16:creationId xmlns:a16="http://schemas.microsoft.com/office/drawing/2014/main" id="{558C21FC-0485-50FA-4AF2-55388EC3730A}"/>
              </a:ext>
            </a:extLst>
          </p:cNvPr>
          <p:cNvGrpSpPr/>
          <p:nvPr/>
        </p:nvGrpSpPr>
        <p:grpSpPr>
          <a:xfrm>
            <a:off x="4853946" y="2647247"/>
            <a:ext cx="3241782" cy="2320123"/>
            <a:chOff x="6263759" y="564520"/>
            <a:chExt cx="2282326" cy="1500997"/>
          </a:xfrm>
          <a:solidFill>
            <a:srgbClr val="4DAAC6"/>
          </a:solidFill>
        </p:grpSpPr>
        <p:sp>
          <p:nvSpPr>
            <p:cNvPr id="28" name="Ellipse 27">
              <a:extLst>
                <a:ext uri="{FF2B5EF4-FFF2-40B4-BE49-F238E27FC236}">
                  <a16:creationId xmlns:a16="http://schemas.microsoft.com/office/drawing/2014/main" id="{6CBF458B-77A6-2155-39DE-44ECEA3133DC}"/>
                </a:ext>
              </a:extLst>
            </p:cNvPr>
            <p:cNvSpPr/>
            <p:nvPr/>
          </p:nvSpPr>
          <p:spPr>
            <a:xfrm>
              <a:off x="6562447" y="564520"/>
              <a:ext cx="1690777" cy="1500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fr-FR" sz="1400" dirty="0">
                <a:solidFill>
                  <a:schemeClr val="bg1"/>
                </a:solidFill>
              </a:endParaRPr>
            </a:p>
          </p:txBody>
        </p:sp>
        <p:sp>
          <p:nvSpPr>
            <p:cNvPr id="29" name="ZoneTexte 28">
              <a:extLst>
                <a:ext uri="{FF2B5EF4-FFF2-40B4-BE49-F238E27FC236}">
                  <a16:creationId xmlns:a16="http://schemas.microsoft.com/office/drawing/2014/main" id="{2CE096F6-1254-39AB-193F-598F1ECC1B10}"/>
                </a:ext>
              </a:extLst>
            </p:cNvPr>
            <p:cNvSpPr txBox="1"/>
            <p:nvPr/>
          </p:nvSpPr>
          <p:spPr>
            <a:xfrm>
              <a:off x="6263759" y="999791"/>
              <a:ext cx="2282326" cy="685745"/>
            </a:xfrm>
            <a:prstGeom prst="rect">
              <a:avLst/>
            </a:prstGeom>
            <a:noFill/>
            <a:ln>
              <a:noFill/>
            </a:ln>
          </p:spPr>
          <p:txBody>
            <a:bodyPr wrap="square" rtlCol="0">
              <a:spAutoFit/>
            </a:bodyPr>
            <a:lstStyle/>
            <a:p>
              <a:pPr algn="ctr">
                <a:lnSpc>
                  <a:spcPct val="80000"/>
                </a:lnSpc>
              </a:pPr>
              <a:r>
                <a:rPr lang="fr-FR" dirty="0">
                  <a:cs typeface="Arial" panose="020B0604020202020204" pitchFamily="34" charset="0"/>
                </a:rPr>
                <a:t>Approche globale</a:t>
              </a:r>
            </a:p>
            <a:p>
              <a:pPr algn="ctr">
                <a:lnSpc>
                  <a:spcPct val="80000"/>
                </a:lnSpc>
              </a:pPr>
              <a:endParaRPr lang="fr-FR" sz="1200" dirty="0">
                <a:cs typeface="Arial" panose="020B0604020202020204" pitchFamily="34" charset="0"/>
              </a:endParaRPr>
            </a:p>
            <a:p>
              <a:pPr algn="ctr">
                <a:lnSpc>
                  <a:spcPct val="80000"/>
                </a:lnSpc>
              </a:pPr>
              <a:r>
                <a:rPr lang="fr-FR" sz="2400" dirty="0">
                  <a:solidFill>
                    <a:schemeClr val="bg1"/>
                  </a:solidFill>
                  <a:cs typeface="Arial" panose="020B0604020202020204" pitchFamily="34" charset="0"/>
                </a:rPr>
                <a:t>Amélioration du</a:t>
              </a:r>
            </a:p>
            <a:p>
              <a:pPr algn="ctr">
                <a:lnSpc>
                  <a:spcPct val="80000"/>
                </a:lnSpc>
              </a:pPr>
              <a:r>
                <a:rPr lang="fr-FR" sz="2400" dirty="0">
                  <a:solidFill>
                    <a:schemeClr val="bg1"/>
                  </a:solidFill>
                  <a:cs typeface="Arial" panose="020B0604020202020204" pitchFamily="34" charset="0"/>
                </a:rPr>
                <a:t>climat scolaire </a:t>
              </a:r>
            </a:p>
          </p:txBody>
        </p:sp>
      </p:grpSp>
      <p:grpSp>
        <p:nvGrpSpPr>
          <p:cNvPr id="35" name="Groupe 34">
            <a:extLst>
              <a:ext uri="{FF2B5EF4-FFF2-40B4-BE49-F238E27FC236}">
                <a16:creationId xmlns:a16="http://schemas.microsoft.com/office/drawing/2014/main" id="{09433F02-16D9-4DF9-270F-AF7F9AE6CE93}"/>
              </a:ext>
            </a:extLst>
          </p:cNvPr>
          <p:cNvGrpSpPr/>
          <p:nvPr/>
        </p:nvGrpSpPr>
        <p:grpSpPr>
          <a:xfrm>
            <a:off x="7467430" y="1326114"/>
            <a:ext cx="2401556" cy="2320123"/>
            <a:chOff x="5321659" y="2356737"/>
            <a:chExt cx="1801167" cy="1740092"/>
          </a:xfrm>
          <a:solidFill>
            <a:srgbClr val="FF85FF"/>
          </a:solidFill>
        </p:grpSpPr>
        <p:grpSp>
          <p:nvGrpSpPr>
            <p:cNvPr id="21" name="Groupe 20">
              <a:extLst>
                <a:ext uri="{FF2B5EF4-FFF2-40B4-BE49-F238E27FC236}">
                  <a16:creationId xmlns:a16="http://schemas.microsoft.com/office/drawing/2014/main" id="{9D2C7BEA-3A54-D13F-86F5-D5DC232A9C29}"/>
                </a:ext>
              </a:extLst>
            </p:cNvPr>
            <p:cNvGrpSpPr/>
            <p:nvPr/>
          </p:nvGrpSpPr>
          <p:grpSpPr>
            <a:xfrm>
              <a:off x="5321659" y="2356737"/>
              <a:ext cx="1801167" cy="1740092"/>
              <a:chOff x="6562447" y="564520"/>
              <a:chExt cx="1690777" cy="1500997"/>
            </a:xfrm>
            <a:grpFill/>
          </p:grpSpPr>
          <p:sp>
            <p:nvSpPr>
              <p:cNvPr id="22" name="Ellipse 21">
                <a:extLst>
                  <a:ext uri="{FF2B5EF4-FFF2-40B4-BE49-F238E27FC236}">
                    <a16:creationId xmlns:a16="http://schemas.microsoft.com/office/drawing/2014/main" id="{EAA9CC96-7549-D51E-A506-9139EEE167C3}"/>
                  </a:ext>
                </a:extLst>
              </p:cNvPr>
              <p:cNvSpPr/>
              <p:nvPr/>
            </p:nvSpPr>
            <p:spPr>
              <a:xfrm>
                <a:off x="6562447" y="564520"/>
                <a:ext cx="1690777" cy="15009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fr-FR" sz="1400" dirty="0">
                  <a:solidFill>
                    <a:schemeClr val="bg1"/>
                  </a:solidFill>
                </a:endParaRPr>
              </a:p>
            </p:txBody>
          </p:sp>
          <p:sp>
            <p:nvSpPr>
              <p:cNvPr id="26" name="ZoneTexte 25">
                <a:extLst>
                  <a:ext uri="{FF2B5EF4-FFF2-40B4-BE49-F238E27FC236}">
                    <a16:creationId xmlns:a16="http://schemas.microsoft.com/office/drawing/2014/main" id="{4359D0AE-8C49-249C-9E90-1592581A2FE6}"/>
                  </a:ext>
                </a:extLst>
              </p:cNvPr>
              <p:cNvSpPr txBox="1"/>
              <p:nvPr/>
            </p:nvSpPr>
            <p:spPr>
              <a:xfrm>
                <a:off x="6609997" y="804319"/>
                <a:ext cx="1625599" cy="542382"/>
              </a:xfrm>
              <a:prstGeom prst="rect">
                <a:avLst/>
              </a:prstGeom>
              <a:noFill/>
              <a:ln>
                <a:noFill/>
              </a:ln>
            </p:spPr>
            <p:txBody>
              <a:bodyPr wrap="square" rtlCol="0">
                <a:spAutoFit/>
              </a:bodyPr>
              <a:lstStyle/>
              <a:p>
                <a:pPr algn="ctr">
                  <a:lnSpc>
                    <a:spcPct val="80000"/>
                  </a:lnSpc>
                </a:pPr>
                <a:r>
                  <a:rPr lang="fr-FR" dirty="0">
                    <a:cs typeface="Arial" panose="020B0604020202020204" pitchFamily="34" charset="0"/>
                  </a:rPr>
                  <a:t>Approche globale</a:t>
                </a:r>
              </a:p>
              <a:p>
                <a:pPr algn="ctr">
                  <a:lnSpc>
                    <a:spcPct val="80000"/>
                  </a:lnSpc>
                </a:pPr>
                <a:endParaRPr lang="fr-FR" dirty="0">
                  <a:cs typeface="Arial" panose="020B0604020202020204" pitchFamily="34" charset="0"/>
                </a:endParaRPr>
              </a:p>
              <a:p>
                <a:pPr algn="ctr">
                  <a:lnSpc>
                    <a:spcPct val="80000"/>
                  </a:lnSpc>
                </a:pPr>
                <a:r>
                  <a:rPr lang="fr-FR" sz="2400" dirty="0">
                    <a:solidFill>
                      <a:schemeClr val="bg1"/>
                    </a:solidFill>
                    <a:cs typeface="Arial" panose="020B0604020202020204" pitchFamily="34" charset="0"/>
                  </a:rPr>
                  <a:t>Bien-être </a:t>
                </a:r>
              </a:p>
            </p:txBody>
          </p:sp>
        </p:grpSp>
        <p:sp>
          <p:nvSpPr>
            <p:cNvPr id="34" name="ZoneTexte 33">
              <a:extLst>
                <a:ext uri="{FF2B5EF4-FFF2-40B4-BE49-F238E27FC236}">
                  <a16:creationId xmlns:a16="http://schemas.microsoft.com/office/drawing/2014/main" id="{C229FB9E-92AC-9C32-1D25-996EAF763AD7}"/>
                </a:ext>
              </a:extLst>
            </p:cNvPr>
            <p:cNvSpPr txBox="1"/>
            <p:nvPr/>
          </p:nvSpPr>
          <p:spPr>
            <a:xfrm>
              <a:off x="5377608" y="3223494"/>
              <a:ext cx="1636910" cy="623248"/>
            </a:xfrm>
            <a:prstGeom prst="rect">
              <a:avLst/>
            </a:prstGeom>
            <a:noFill/>
            <a:ln>
              <a:noFill/>
            </a:ln>
          </p:spPr>
          <p:txBody>
            <a:bodyPr wrap="square">
              <a:spAutoFit/>
            </a:bodyPr>
            <a:lstStyle/>
            <a:p>
              <a:pPr algn="ctr">
                <a:lnSpc>
                  <a:spcPct val="80000"/>
                </a:lnSpc>
              </a:pPr>
              <a:r>
                <a:rPr lang="fr-FR" sz="2000" dirty="0">
                  <a:solidFill>
                    <a:schemeClr val="bg1"/>
                  </a:solidFill>
                  <a:latin typeface="Arial MT Condensed Normal" pitchFamily="2" charset="0"/>
                </a:rPr>
                <a:t>personnel, social et scolaire des élèves</a:t>
              </a:r>
            </a:p>
          </p:txBody>
        </p:sp>
      </p:grpSp>
      <p:sp>
        <p:nvSpPr>
          <p:cNvPr id="4" name="ZoneTexte 3">
            <a:extLst>
              <a:ext uri="{FF2B5EF4-FFF2-40B4-BE49-F238E27FC236}">
                <a16:creationId xmlns:a16="http://schemas.microsoft.com/office/drawing/2014/main" id="{AECD184F-E48E-2D2A-223B-EC20141013FA}"/>
              </a:ext>
            </a:extLst>
          </p:cNvPr>
          <p:cNvSpPr txBox="1"/>
          <p:nvPr/>
        </p:nvSpPr>
        <p:spPr>
          <a:xfrm>
            <a:off x="9624497" y="467748"/>
            <a:ext cx="2401557" cy="541046"/>
          </a:xfrm>
          <a:prstGeom prst="rect">
            <a:avLst/>
          </a:prstGeom>
          <a:noFill/>
        </p:spPr>
        <p:txBody>
          <a:bodyPr wrap="square">
            <a:spAutoFit/>
          </a:bodyPr>
          <a:lstStyle/>
          <a:p>
            <a:pPr algn="ctr">
              <a:lnSpc>
                <a:spcPct val="80000"/>
              </a:lnSpc>
            </a:pPr>
            <a:r>
              <a:rPr lang="fr-FR" dirty="0">
                <a:cs typeface="Arial" panose="020B0604020202020204" pitchFamily="34" charset="0"/>
              </a:rPr>
              <a:t>Approche globale</a:t>
            </a:r>
          </a:p>
          <a:p>
            <a:pPr algn="ctr">
              <a:lnSpc>
                <a:spcPct val="80000"/>
              </a:lnSpc>
            </a:pPr>
            <a:endParaRPr lang="fr-FR" dirty="0">
              <a:cs typeface="Arial" panose="020B0604020202020204" pitchFamily="34" charset="0"/>
            </a:endParaRPr>
          </a:p>
        </p:txBody>
      </p:sp>
      <p:sp>
        <p:nvSpPr>
          <p:cNvPr id="3" name="Parallélogramme 2">
            <a:extLst>
              <a:ext uri="{FF2B5EF4-FFF2-40B4-BE49-F238E27FC236}">
                <a16:creationId xmlns:a16="http://schemas.microsoft.com/office/drawing/2014/main" id="{0C11F5B6-164D-58EF-C730-956A0488D7E3}"/>
              </a:ext>
            </a:extLst>
          </p:cNvPr>
          <p:cNvSpPr/>
          <p:nvPr/>
        </p:nvSpPr>
        <p:spPr>
          <a:xfrm>
            <a:off x="-2609385" y="0"/>
            <a:ext cx="12077475" cy="1752782"/>
          </a:xfrm>
          <a:prstGeom prst="parallelogram">
            <a:avLst>
              <a:gd name="adj" fmla="val 143163"/>
            </a:avLst>
          </a:prstGeom>
          <a:solidFill>
            <a:srgbClr val="4DAA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1858D358-4D08-8051-9AB7-66545D9A4338}"/>
              </a:ext>
            </a:extLst>
          </p:cNvPr>
          <p:cNvSpPr txBox="1"/>
          <p:nvPr/>
        </p:nvSpPr>
        <p:spPr>
          <a:xfrm>
            <a:off x="165946" y="303516"/>
            <a:ext cx="10495024" cy="674031"/>
          </a:xfrm>
          <a:prstGeom prst="rect">
            <a:avLst/>
          </a:prstGeom>
          <a:noFill/>
        </p:spPr>
        <p:txBody>
          <a:bodyPr wrap="square">
            <a:spAutoFit/>
          </a:bodyPr>
          <a:lstStyle/>
          <a:p>
            <a:pPr marL="233363" indent="-233363">
              <a:lnSpc>
                <a:spcPct val="90000"/>
              </a:lnSpc>
              <a:buFont typeface="Wingdings" pitchFamily="2" charset="2"/>
              <a:buChar char="§"/>
            </a:pPr>
            <a:r>
              <a:rPr lang="fr-FR" sz="2400" dirty="0">
                <a:solidFill>
                  <a:schemeClr val="bg1"/>
                </a:solidFill>
                <a:latin typeface="Source Sans Pro" panose="020B0503030403020204" pitchFamily="34" charset="0"/>
              </a:rPr>
              <a:t>La mission de socialisation de l’école a été mise à l’épreuve.</a:t>
            </a:r>
          </a:p>
          <a:p>
            <a:pPr>
              <a:lnSpc>
                <a:spcPct val="90000"/>
              </a:lnSpc>
            </a:pPr>
            <a:endParaRPr lang="fr-FR" sz="1800" dirty="0">
              <a:latin typeface="Source Sans Pro Light" panose="020B0403030403020204" pitchFamily="34" charset="0"/>
            </a:endParaRPr>
          </a:p>
        </p:txBody>
      </p:sp>
      <p:sp>
        <p:nvSpPr>
          <p:cNvPr id="38" name="ZoneTexte 37">
            <a:extLst>
              <a:ext uri="{FF2B5EF4-FFF2-40B4-BE49-F238E27FC236}">
                <a16:creationId xmlns:a16="http://schemas.microsoft.com/office/drawing/2014/main" id="{4B762C12-007B-5E21-9D84-C1FB257C6837}"/>
              </a:ext>
            </a:extLst>
          </p:cNvPr>
          <p:cNvSpPr txBox="1"/>
          <p:nvPr/>
        </p:nvSpPr>
        <p:spPr>
          <a:xfrm>
            <a:off x="184725" y="847877"/>
            <a:ext cx="7942284" cy="757130"/>
          </a:xfrm>
          <a:prstGeom prst="rect">
            <a:avLst/>
          </a:prstGeom>
          <a:noFill/>
        </p:spPr>
        <p:txBody>
          <a:bodyPr wrap="square">
            <a:spAutoFit/>
          </a:bodyPr>
          <a:lstStyle/>
          <a:p>
            <a:pPr marL="233363" indent="-233363">
              <a:lnSpc>
                <a:spcPct val="90000"/>
              </a:lnSpc>
              <a:buFont typeface="Wingdings" pitchFamily="2" charset="2"/>
              <a:buChar char="§"/>
            </a:pPr>
            <a:r>
              <a:rPr lang="fr-FR" sz="2400" dirty="0">
                <a:solidFill>
                  <a:schemeClr val="bg1"/>
                </a:solidFill>
                <a:latin typeface="Source Sans Pro" panose="020B0503030403020204" pitchFamily="34" charset="0"/>
              </a:rPr>
              <a:t>Les approches efficaces violence / intimidation en évolution constante depuis les 30  dernières  années.</a:t>
            </a:r>
          </a:p>
        </p:txBody>
      </p:sp>
      <p:sp>
        <p:nvSpPr>
          <p:cNvPr id="6" name="ZoneTexte 5">
            <a:extLst>
              <a:ext uri="{FF2B5EF4-FFF2-40B4-BE49-F238E27FC236}">
                <a16:creationId xmlns:a16="http://schemas.microsoft.com/office/drawing/2014/main" id="{11A9242C-8F29-17AB-CA18-0C0B190FD9EE}"/>
              </a:ext>
            </a:extLst>
          </p:cNvPr>
          <p:cNvSpPr txBox="1"/>
          <p:nvPr/>
        </p:nvSpPr>
        <p:spPr>
          <a:xfrm rot="19948745">
            <a:off x="3715811" y="4440161"/>
            <a:ext cx="9258938" cy="369332"/>
          </a:xfrm>
          <a:prstGeom prst="rect">
            <a:avLst/>
          </a:prstGeom>
          <a:noFill/>
        </p:spPr>
        <p:txBody>
          <a:bodyPr wrap="square" rtlCol="0">
            <a:spAutoFit/>
          </a:bodyPr>
          <a:lstStyle/>
          <a:p>
            <a:pPr algn="ctr"/>
            <a:r>
              <a:rPr lang="fr-FR" dirty="0">
                <a:latin typeface="Source Sans Pro Light" panose="020B0403030403020204" pitchFamily="34" charset="0"/>
              </a:rPr>
              <a:t>.................................Réussite scolaire  ..................................réussite éducative?...........................................</a:t>
            </a:r>
          </a:p>
        </p:txBody>
      </p:sp>
      <p:sp>
        <p:nvSpPr>
          <p:cNvPr id="7" name="ZoneTexte 6">
            <a:extLst>
              <a:ext uri="{FF2B5EF4-FFF2-40B4-BE49-F238E27FC236}">
                <a16:creationId xmlns:a16="http://schemas.microsoft.com/office/drawing/2014/main" id="{684AC044-3E66-B959-94B2-07DA09B6B4A0}"/>
              </a:ext>
            </a:extLst>
          </p:cNvPr>
          <p:cNvSpPr txBox="1"/>
          <p:nvPr/>
        </p:nvSpPr>
        <p:spPr>
          <a:xfrm>
            <a:off x="3233375" y="3955219"/>
            <a:ext cx="2228843" cy="338554"/>
          </a:xfrm>
          <a:prstGeom prst="rect">
            <a:avLst/>
          </a:prstGeom>
          <a:noFill/>
        </p:spPr>
        <p:txBody>
          <a:bodyPr wrap="square" rtlCol="0">
            <a:spAutoFit/>
          </a:bodyPr>
          <a:lstStyle/>
          <a:p>
            <a:r>
              <a:rPr lang="fr-FR" sz="1600" dirty="0"/>
              <a:t>Ligne dure, punitive</a:t>
            </a:r>
          </a:p>
        </p:txBody>
      </p:sp>
    </p:spTree>
    <p:extLst>
      <p:ext uri="{BB962C8B-B14F-4D97-AF65-F5344CB8AC3E}">
        <p14:creationId xmlns:p14="http://schemas.microsoft.com/office/powerpoint/2010/main" val="1591768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P spid="15" grpId="0"/>
      <p:bldP spid="15" grpId="1"/>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59" name="ZoneTexte 158">
            <a:extLst>
              <a:ext uri="{FF2B5EF4-FFF2-40B4-BE49-F238E27FC236}">
                <a16:creationId xmlns:a16="http://schemas.microsoft.com/office/drawing/2014/main" id="{46A4B1AC-26B8-EFDB-579F-68941E99B0E7}"/>
              </a:ext>
            </a:extLst>
          </p:cNvPr>
          <p:cNvSpPr txBox="1"/>
          <p:nvPr/>
        </p:nvSpPr>
        <p:spPr>
          <a:xfrm>
            <a:off x="9504370" y="1907092"/>
            <a:ext cx="1398490" cy="646331"/>
          </a:xfrm>
          <a:prstGeom prst="rect">
            <a:avLst/>
          </a:prstGeom>
          <a:noFill/>
        </p:spPr>
        <p:txBody>
          <a:bodyPr wrap="square">
            <a:spAutoFit/>
          </a:bodyPr>
          <a:lstStyle/>
          <a:p>
            <a:pPr algn="ctr">
              <a:lnSpc>
                <a:spcPct val="90000"/>
              </a:lnSpc>
            </a:pPr>
            <a:r>
              <a:rPr lang="fr-FR" sz="2000" dirty="0">
                <a:solidFill>
                  <a:srgbClr val="4DAAC6"/>
                </a:solidFill>
                <a:cs typeface="Arial Narrow" panose="020B0604020202020204" pitchFamily="34" charset="0"/>
              </a:rPr>
              <a:t>L’ASÉ au quotidien</a:t>
            </a:r>
          </a:p>
        </p:txBody>
      </p:sp>
      <p:pic>
        <p:nvPicPr>
          <p:cNvPr id="32" name="Image 31">
            <a:extLst>
              <a:ext uri="{FF2B5EF4-FFF2-40B4-BE49-F238E27FC236}">
                <a16:creationId xmlns:a16="http://schemas.microsoft.com/office/drawing/2014/main" id="{4BD34CEF-F3EA-1F15-173F-5F117DE66240}"/>
              </a:ext>
            </a:extLst>
          </p:cNvPr>
          <p:cNvPicPr>
            <a:picLocks noChangeAspect="1"/>
          </p:cNvPicPr>
          <p:nvPr/>
        </p:nvPicPr>
        <p:blipFill rotWithShape="1">
          <a:blip r:embed="rId3"/>
          <a:srcRect l="4996" r="7448"/>
          <a:stretch/>
        </p:blipFill>
        <p:spPr>
          <a:xfrm>
            <a:off x="160291" y="3569124"/>
            <a:ext cx="2338627" cy="2416803"/>
          </a:xfrm>
          <a:prstGeom prst="rect">
            <a:avLst/>
          </a:prstGeom>
          <a:ln w="76200">
            <a:solidFill>
              <a:srgbClr val="FFFFFF"/>
            </a:solidFill>
          </a:ln>
        </p:spPr>
      </p:pic>
      <p:sp>
        <p:nvSpPr>
          <p:cNvPr id="2" name="Google Shape;195;p38">
            <a:extLst>
              <a:ext uri="{FF2B5EF4-FFF2-40B4-BE49-F238E27FC236}">
                <a16:creationId xmlns:a16="http://schemas.microsoft.com/office/drawing/2014/main" id="{EF4CFB04-1A5D-EFCF-4608-AF88A4CAFF3F}"/>
              </a:ext>
            </a:extLst>
          </p:cNvPr>
          <p:cNvSpPr txBox="1">
            <a:spLocks/>
          </p:cNvSpPr>
          <p:nvPr/>
        </p:nvSpPr>
        <p:spPr>
          <a:xfrm>
            <a:off x="0" y="-12966"/>
            <a:ext cx="12192000" cy="1457367"/>
          </a:xfrm>
          <a:prstGeom prst="rect">
            <a:avLst/>
          </a:prstGeom>
          <a:solidFill>
            <a:srgbClr val="4DAA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Italiana"/>
              <a:buNone/>
              <a:defRPr sz="2000" b="1" i="0" u="none" strike="noStrike" cap="none">
                <a:solidFill>
                  <a:schemeClr val="dk1"/>
                </a:solidFill>
                <a:latin typeface="Italiana"/>
                <a:ea typeface="Italiana"/>
                <a:cs typeface="Italiana"/>
                <a:sym typeface="Italiana"/>
              </a:defRPr>
            </a:lvl1pPr>
            <a:lvl2pPr marR="0" lvl="1"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2pPr>
            <a:lvl3pPr marR="0" lvl="2"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3pPr>
            <a:lvl4pPr marR="0" lvl="3"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4pPr>
            <a:lvl5pPr marR="0" lvl="4"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5pPr>
            <a:lvl6pPr marR="0" lvl="5"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6pPr>
            <a:lvl7pPr marR="0" lvl="6"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7pPr>
            <a:lvl8pPr marR="0" lvl="7"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8pPr>
            <a:lvl9pPr marR="0" lvl="8"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9pPr>
          </a:lstStyle>
          <a:p>
            <a:pPr indent="12700" algn="l"/>
            <a:r>
              <a:rPr lang="fr-CA" sz="3200" b="0" dirty="0">
                <a:solidFill>
                  <a:schemeClr val="bg1"/>
                </a:solidFill>
                <a:latin typeface="Source Sans Pro Light" panose="020B0403030403020204" pitchFamily="34" charset="0"/>
              </a:rPr>
              <a:t> </a:t>
            </a:r>
            <a:endParaRPr lang="fr-CA" sz="4400" b="0" dirty="0">
              <a:solidFill>
                <a:schemeClr val="bg1"/>
              </a:solidFill>
              <a:latin typeface="Source Sans Pro Light" panose="020B0403030403020204" pitchFamily="34" charset="0"/>
            </a:endParaRPr>
          </a:p>
        </p:txBody>
      </p:sp>
      <p:sp>
        <p:nvSpPr>
          <p:cNvPr id="3" name="ZoneTexte 2">
            <a:extLst>
              <a:ext uri="{FF2B5EF4-FFF2-40B4-BE49-F238E27FC236}">
                <a16:creationId xmlns:a16="http://schemas.microsoft.com/office/drawing/2014/main" id="{12C40C5C-2919-F912-710C-EA5D822B21E5}"/>
              </a:ext>
            </a:extLst>
          </p:cNvPr>
          <p:cNvSpPr txBox="1"/>
          <p:nvPr/>
        </p:nvSpPr>
        <p:spPr>
          <a:xfrm>
            <a:off x="545517" y="87667"/>
            <a:ext cx="10428164" cy="1286827"/>
          </a:xfrm>
          <a:prstGeom prst="rect">
            <a:avLst/>
          </a:prstGeom>
          <a:noFill/>
        </p:spPr>
        <p:txBody>
          <a:bodyPr wrap="square" rtlCol="0">
            <a:spAutoFit/>
          </a:bodyPr>
          <a:lstStyle/>
          <a:p>
            <a:pPr>
              <a:lnSpc>
                <a:spcPct val="80000"/>
              </a:lnSpc>
            </a:pPr>
            <a:r>
              <a:rPr lang="fr-FR" sz="4800" dirty="0">
                <a:solidFill>
                  <a:schemeClr val="bg1"/>
                </a:solidFill>
                <a:latin typeface="Source Sans Pro Light" panose="020B0403030403020204" pitchFamily="34" charset="0"/>
              </a:rPr>
              <a:t>Différentes approches sont proposées pour répondre à ces défis éducatifs</a:t>
            </a:r>
            <a:endParaRPr lang="fr-CA" sz="48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endParaRPr>
          </a:p>
        </p:txBody>
      </p:sp>
      <p:cxnSp>
        <p:nvCxnSpPr>
          <p:cNvPr id="5" name="Connecteur droit avec flèche 4">
            <a:extLst>
              <a:ext uri="{FF2B5EF4-FFF2-40B4-BE49-F238E27FC236}">
                <a16:creationId xmlns:a16="http://schemas.microsoft.com/office/drawing/2014/main" id="{D42B1CD7-8D30-6CC2-21D5-AF683B0E11B3}"/>
              </a:ext>
            </a:extLst>
          </p:cNvPr>
          <p:cNvCxnSpPr>
            <a:cxnSpLocks/>
          </p:cNvCxnSpPr>
          <p:nvPr/>
        </p:nvCxnSpPr>
        <p:spPr>
          <a:xfrm>
            <a:off x="2069135" y="2080474"/>
            <a:ext cx="488806" cy="0"/>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9534D3B-B4DD-BDDE-B482-E5DC5975261D}"/>
              </a:ext>
            </a:extLst>
          </p:cNvPr>
          <p:cNvCxnSpPr>
            <a:cxnSpLocks/>
          </p:cNvCxnSpPr>
          <p:nvPr/>
        </p:nvCxnSpPr>
        <p:spPr>
          <a:xfrm>
            <a:off x="5111266" y="2080474"/>
            <a:ext cx="488806" cy="0"/>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47E248D4-50C9-4789-4859-6C78FBF8B835}"/>
              </a:ext>
            </a:extLst>
          </p:cNvPr>
          <p:cNvCxnSpPr>
            <a:cxnSpLocks/>
          </p:cNvCxnSpPr>
          <p:nvPr/>
        </p:nvCxnSpPr>
        <p:spPr>
          <a:xfrm>
            <a:off x="8196903" y="2182499"/>
            <a:ext cx="488806" cy="0"/>
          </a:xfrm>
          <a:prstGeom prst="straightConnector1">
            <a:avLst/>
          </a:prstGeom>
          <a:ln w="190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921060A0-17F3-1C45-9423-898EA1639D15}"/>
              </a:ext>
            </a:extLst>
          </p:cNvPr>
          <p:cNvSpPr txBox="1"/>
          <p:nvPr/>
        </p:nvSpPr>
        <p:spPr>
          <a:xfrm>
            <a:off x="574975" y="1900795"/>
            <a:ext cx="1339039" cy="646331"/>
          </a:xfrm>
          <a:prstGeom prst="rect">
            <a:avLst/>
          </a:prstGeom>
          <a:noFill/>
        </p:spPr>
        <p:txBody>
          <a:bodyPr wrap="square" rtlCol="0">
            <a:spAutoFit/>
          </a:bodyPr>
          <a:lstStyle/>
          <a:p>
            <a:pPr algn="ctr">
              <a:lnSpc>
                <a:spcPct val="90000"/>
              </a:lnSpc>
            </a:pPr>
            <a:r>
              <a:rPr lang="fr-FR" sz="2000" dirty="0">
                <a:solidFill>
                  <a:srgbClr val="4DAAC6"/>
                </a:solidFill>
              </a:rPr>
              <a:t>Santé mentale</a:t>
            </a:r>
          </a:p>
        </p:txBody>
      </p:sp>
      <p:sp>
        <p:nvSpPr>
          <p:cNvPr id="13" name="ZoneTexte 12">
            <a:extLst>
              <a:ext uri="{FF2B5EF4-FFF2-40B4-BE49-F238E27FC236}">
                <a16:creationId xmlns:a16="http://schemas.microsoft.com/office/drawing/2014/main" id="{E9F11F6A-B727-4874-DE58-3EDA44C0FFE9}"/>
              </a:ext>
            </a:extLst>
          </p:cNvPr>
          <p:cNvSpPr txBox="1"/>
          <p:nvPr/>
        </p:nvSpPr>
        <p:spPr>
          <a:xfrm>
            <a:off x="3019750" y="1909546"/>
            <a:ext cx="1781274" cy="646331"/>
          </a:xfrm>
          <a:prstGeom prst="rect">
            <a:avLst/>
          </a:prstGeom>
          <a:noFill/>
        </p:spPr>
        <p:txBody>
          <a:bodyPr wrap="square" rtlCol="0">
            <a:spAutoFit/>
          </a:bodyPr>
          <a:lstStyle/>
          <a:p>
            <a:pPr algn="ctr">
              <a:lnSpc>
                <a:spcPct val="90000"/>
              </a:lnSpc>
            </a:pPr>
            <a:r>
              <a:rPr lang="fr-FR" sz="2000" dirty="0">
                <a:solidFill>
                  <a:srgbClr val="4DAAC6"/>
                </a:solidFill>
              </a:rPr>
              <a:t>Bien-être individuel</a:t>
            </a:r>
          </a:p>
        </p:txBody>
      </p:sp>
      <p:sp>
        <p:nvSpPr>
          <p:cNvPr id="14" name="ZoneTexte 13">
            <a:extLst>
              <a:ext uri="{FF2B5EF4-FFF2-40B4-BE49-F238E27FC236}">
                <a16:creationId xmlns:a16="http://schemas.microsoft.com/office/drawing/2014/main" id="{99D147C4-F2F8-5436-368A-72F07610C2EB}"/>
              </a:ext>
            </a:extLst>
          </p:cNvPr>
          <p:cNvSpPr txBox="1"/>
          <p:nvPr/>
        </p:nvSpPr>
        <p:spPr>
          <a:xfrm>
            <a:off x="5910314" y="1903427"/>
            <a:ext cx="1938550" cy="867930"/>
          </a:xfrm>
          <a:prstGeom prst="rect">
            <a:avLst/>
          </a:prstGeom>
          <a:noFill/>
        </p:spPr>
        <p:txBody>
          <a:bodyPr wrap="square" rtlCol="0">
            <a:spAutoFit/>
          </a:bodyPr>
          <a:lstStyle/>
          <a:p>
            <a:pPr algn="ctr">
              <a:lnSpc>
                <a:spcPct val="90000"/>
              </a:lnSpc>
            </a:pPr>
            <a:r>
              <a:rPr lang="fr-FR" sz="2000" dirty="0">
                <a:solidFill>
                  <a:srgbClr val="4DAAC6"/>
                </a:solidFill>
              </a:rPr>
              <a:t>Bien-être collectif</a:t>
            </a:r>
          </a:p>
          <a:p>
            <a:pPr algn="ctr">
              <a:lnSpc>
                <a:spcPct val="90000"/>
              </a:lnSpc>
            </a:pPr>
            <a:r>
              <a:rPr lang="fr-FR" sz="1600" dirty="0">
                <a:solidFill>
                  <a:srgbClr val="4DAAC6"/>
                </a:solidFill>
              </a:rPr>
              <a:t>(climat)</a:t>
            </a:r>
          </a:p>
        </p:txBody>
      </p:sp>
      <p:sp>
        <p:nvSpPr>
          <p:cNvPr id="16" name="Ellipse 15">
            <a:extLst>
              <a:ext uri="{FF2B5EF4-FFF2-40B4-BE49-F238E27FC236}">
                <a16:creationId xmlns:a16="http://schemas.microsoft.com/office/drawing/2014/main" id="{7CC8011F-C468-4DC8-BE60-63CD6CA7D35E}"/>
              </a:ext>
            </a:extLst>
          </p:cNvPr>
          <p:cNvSpPr/>
          <p:nvPr/>
        </p:nvSpPr>
        <p:spPr>
          <a:xfrm>
            <a:off x="10983924" y="3273555"/>
            <a:ext cx="720449" cy="72333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7F4EC24-655A-7749-E8E9-8211040600CD}"/>
              </a:ext>
            </a:extLst>
          </p:cNvPr>
          <p:cNvSpPr/>
          <p:nvPr/>
        </p:nvSpPr>
        <p:spPr>
          <a:xfrm>
            <a:off x="8165384" y="3456804"/>
            <a:ext cx="638971" cy="5939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CA80EAD9-5B0A-BEA7-899C-DE5273BD1D18}"/>
              </a:ext>
            </a:extLst>
          </p:cNvPr>
          <p:cNvSpPr/>
          <p:nvPr/>
        </p:nvSpPr>
        <p:spPr>
          <a:xfrm>
            <a:off x="7728927" y="5308457"/>
            <a:ext cx="720449" cy="72333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3" name="Image 52">
            <a:extLst>
              <a:ext uri="{FF2B5EF4-FFF2-40B4-BE49-F238E27FC236}">
                <a16:creationId xmlns:a16="http://schemas.microsoft.com/office/drawing/2014/main" id="{21CF5185-2217-F50F-3AD5-747BA1865811}"/>
              </a:ext>
            </a:extLst>
          </p:cNvPr>
          <p:cNvPicPr>
            <a:picLocks noChangeAspect="1"/>
          </p:cNvPicPr>
          <p:nvPr/>
        </p:nvPicPr>
        <p:blipFill>
          <a:blip r:embed="rId4"/>
          <a:stretch>
            <a:fillRect/>
          </a:stretch>
        </p:blipFill>
        <p:spPr>
          <a:xfrm>
            <a:off x="2487475" y="3178516"/>
            <a:ext cx="2811793" cy="2739893"/>
          </a:xfrm>
          <a:prstGeom prst="rect">
            <a:avLst/>
          </a:prstGeom>
          <a:ln w="50800">
            <a:noFill/>
          </a:ln>
        </p:spPr>
      </p:pic>
      <p:pic>
        <p:nvPicPr>
          <p:cNvPr id="153" name="Image 152">
            <a:extLst>
              <a:ext uri="{FF2B5EF4-FFF2-40B4-BE49-F238E27FC236}">
                <a16:creationId xmlns:a16="http://schemas.microsoft.com/office/drawing/2014/main" id="{E3F638A5-1F62-B3B2-D35B-66AD0C264104}"/>
              </a:ext>
            </a:extLst>
          </p:cNvPr>
          <p:cNvPicPr>
            <a:picLocks noChangeAspect="1"/>
          </p:cNvPicPr>
          <p:nvPr/>
        </p:nvPicPr>
        <p:blipFill rotWithShape="1">
          <a:blip r:embed="rId5"/>
          <a:srcRect l="756" t="4268" b="4392"/>
          <a:stretch/>
        </p:blipFill>
        <p:spPr>
          <a:xfrm>
            <a:off x="9098960" y="3163544"/>
            <a:ext cx="2736433" cy="2663174"/>
          </a:xfrm>
          <a:prstGeom prst="rect">
            <a:avLst/>
          </a:prstGeom>
        </p:spPr>
      </p:pic>
      <p:sp>
        <p:nvSpPr>
          <p:cNvPr id="24" name="Ellipse 23">
            <a:extLst>
              <a:ext uri="{FF2B5EF4-FFF2-40B4-BE49-F238E27FC236}">
                <a16:creationId xmlns:a16="http://schemas.microsoft.com/office/drawing/2014/main" id="{086B779E-B088-5935-A388-2EADADEC23F0}"/>
              </a:ext>
            </a:extLst>
          </p:cNvPr>
          <p:cNvSpPr/>
          <p:nvPr/>
        </p:nvSpPr>
        <p:spPr>
          <a:xfrm>
            <a:off x="8165384" y="3491398"/>
            <a:ext cx="552137" cy="58401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4AF7040-57F0-A38A-7BC1-3D3E77C85AB9}"/>
              </a:ext>
            </a:extLst>
          </p:cNvPr>
          <p:cNvSpPr/>
          <p:nvPr/>
        </p:nvSpPr>
        <p:spPr>
          <a:xfrm>
            <a:off x="8137875" y="5448672"/>
            <a:ext cx="552137" cy="58401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5" name="Groupe 134">
            <a:extLst>
              <a:ext uri="{FF2B5EF4-FFF2-40B4-BE49-F238E27FC236}">
                <a16:creationId xmlns:a16="http://schemas.microsoft.com/office/drawing/2014/main" id="{5F4B8971-15D4-E4B5-DCF7-27267D6ED70D}"/>
              </a:ext>
            </a:extLst>
          </p:cNvPr>
          <p:cNvGrpSpPr/>
          <p:nvPr/>
        </p:nvGrpSpPr>
        <p:grpSpPr>
          <a:xfrm>
            <a:off x="9606912" y="4570901"/>
            <a:ext cx="596703" cy="593899"/>
            <a:chOff x="5244636" y="1283211"/>
            <a:chExt cx="403161" cy="403161"/>
          </a:xfrm>
        </p:grpSpPr>
        <p:pic>
          <p:nvPicPr>
            <p:cNvPr id="133" name="Graphique 132" descr="Dim (Medium Sun) avec un remplissage uni">
              <a:extLst>
                <a:ext uri="{FF2B5EF4-FFF2-40B4-BE49-F238E27FC236}">
                  <a16:creationId xmlns:a16="http://schemas.microsoft.com/office/drawing/2014/main" id="{A150F19A-6F42-7270-3A8D-98EBCC1AAE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4636" y="1283211"/>
              <a:ext cx="403161" cy="403161"/>
            </a:xfrm>
            <a:prstGeom prst="rect">
              <a:avLst/>
            </a:prstGeom>
          </p:spPr>
        </p:pic>
        <p:sp>
          <p:nvSpPr>
            <p:cNvPr id="134" name="ZoneTexte 133">
              <a:extLst>
                <a:ext uri="{FF2B5EF4-FFF2-40B4-BE49-F238E27FC236}">
                  <a16:creationId xmlns:a16="http://schemas.microsoft.com/office/drawing/2014/main" id="{5B6D5B3B-D40F-7C27-9F10-A3AA89F87BC5}"/>
                </a:ext>
              </a:extLst>
            </p:cNvPr>
            <p:cNvSpPr txBox="1"/>
            <p:nvPr/>
          </p:nvSpPr>
          <p:spPr>
            <a:xfrm>
              <a:off x="5244636" y="1400153"/>
              <a:ext cx="403161" cy="132367"/>
            </a:xfrm>
            <a:prstGeom prst="rect">
              <a:avLst/>
            </a:prstGeom>
            <a:noFill/>
          </p:spPr>
          <p:txBody>
            <a:bodyPr wrap="square" rtlCol="0">
              <a:spAutoFit/>
            </a:bodyPr>
            <a:lstStyle/>
            <a:p>
              <a:pPr indent="6351" algn="ctr"/>
              <a:r>
                <a:rPr lang="fr-FR" sz="667" dirty="0">
                  <a:latin typeface="Arial Narrow" panose="020B0604020202020204" pitchFamily="34" charset="0"/>
                  <a:cs typeface="Arial Narrow" panose="020B0604020202020204" pitchFamily="34" charset="0"/>
                </a:rPr>
                <a:t>Climat</a:t>
              </a:r>
            </a:p>
          </p:txBody>
        </p:sp>
      </p:grpSp>
      <p:grpSp>
        <p:nvGrpSpPr>
          <p:cNvPr id="10" name="Groupe 9">
            <a:extLst>
              <a:ext uri="{FF2B5EF4-FFF2-40B4-BE49-F238E27FC236}">
                <a16:creationId xmlns:a16="http://schemas.microsoft.com/office/drawing/2014/main" id="{470141C4-702F-360E-B3F1-2A228ADF1E8F}"/>
              </a:ext>
            </a:extLst>
          </p:cNvPr>
          <p:cNvGrpSpPr/>
          <p:nvPr/>
        </p:nvGrpSpPr>
        <p:grpSpPr>
          <a:xfrm>
            <a:off x="5217602" y="2682242"/>
            <a:ext cx="3586753" cy="3144476"/>
            <a:chOff x="4917101" y="2734134"/>
            <a:chExt cx="3269415" cy="3005950"/>
          </a:xfrm>
        </p:grpSpPr>
        <p:grpSp>
          <p:nvGrpSpPr>
            <p:cNvPr id="21" name="Groupe 20">
              <a:extLst>
                <a:ext uri="{FF2B5EF4-FFF2-40B4-BE49-F238E27FC236}">
                  <a16:creationId xmlns:a16="http://schemas.microsoft.com/office/drawing/2014/main" id="{BFFB8977-3D57-12C2-EC3A-82D49D090A01}"/>
                </a:ext>
              </a:extLst>
            </p:cNvPr>
            <p:cNvGrpSpPr/>
            <p:nvPr/>
          </p:nvGrpSpPr>
          <p:grpSpPr>
            <a:xfrm>
              <a:off x="4917101" y="2734134"/>
              <a:ext cx="3269415" cy="3005950"/>
              <a:chOff x="9035516" y="5001764"/>
              <a:chExt cx="2513494" cy="1774398"/>
            </a:xfrm>
          </p:grpSpPr>
          <p:pic>
            <p:nvPicPr>
              <p:cNvPr id="22" name="Image 21">
                <a:extLst>
                  <a:ext uri="{FF2B5EF4-FFF2-40B4-BE49-F238E27FC236}">
                    <a16:creationId xmlns:a16="http://schemas.microsoft.com/office/drawing/2014/main" id="{CB213E98-97EC-2972-299F-A321F67D09D1}"/>
                  </a:ext>
                </a:extLst>
              </p:cNvPr>
              <p:cNvPicPr>
                <a:picLocks noChangeAspect="1"/>
              </p:cNvPicPr>
              <p:nvPr/>
            </p:nvPicPr>
            <p:blipFill rotWithShape="1">
              <a:blip r:embed="rId8"/>
              <a:srcRect l="3633" t="-13513" b="-1"/>
              <a:stretch/>
            </p:blipFill>
            <p:spPr>
              <a:xfrm>
                <a:off x="9172576" y="5001764"/>
                <a:ext cx="2376434" cy="1774398"/>
              </a:xfrm>
              <a:prstGeom prst="rect">
                <a:avLst/>
              </a:prstGeom>
            </p:spPr>
          </p:pic>
          <p:sp>
            <p:nvSpPr>
              <p:cNvPr id="23" name="Rectangle 22">
                <a:extLst>
                  <a:ext uri="{FF2B5EF4-FFF2-40B4-BE49-F238E27FC236}">
                    <a16:creationId xmlns:a16="http://schemas.microsoft.com/office/drawing/2014/main" id="{F8F829BA-0361-ADC0-DFDA-2CEE5506EEB7}"/>
                  </a:ext>
                </a:extLst>
              </p:cNvPr>
              <p:cNvSpPr/>
              <p:nvPr/>
            </p:nvSpPr>
            <p:spPr>
              <a:xfrm>
                <a:off x="9035516" y="5016613"/>
                <a:ext cx="536049" cy="571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8">
              <a:extLst>
                <a:ext uri="{FF2B5EF4-FFF2-40B4-BE49-F238E27FC236}">
                  <a16:creationId xmlns:a16="http://schemas.microsoft.com/office/drawing/2014/main" id="{3EEEF57D-E297-B7A0-67D1-EB2112DABA3E}"/>
                </a:ext>
              </a:extLst>
            </p:cNvPr>
            <p:cNvSpPr/>
            <p:nvPr/>
          </p:nvSpPr>
          <p:spPr>
            <a:xfrm>
              <a:off x="7385366" y="5092972"/>
              <a:ext cx="801149" cy="572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accent1"/>
                  </a:solidFill>
                  <a:latin typeface="Arial Narrow" panose="020B0604020202020204" pitchFamily="34" charset="0"/>
                  <a:cs typeface="Arial Narrow" panose="020B0604020202020204" pitchFamily="34" charset="0"/>
                </a:rPr>
                <a:t>CSÉ</a:t>
              </a:r>
            </a:p>
            <a:p>
              <a:pPr algn="ctr"/>
              <a:r>
                <a:rPr lang="fr-FR" sz="900" b="1" dirty="0">
                  <a:solidFill>
                    <a:schemeClr val="accent1"/>
                  </a:solidFill>
                  <a:latin typeface="Arial Narrow" panose="020B0604020202020204" pitchFamily="34" charset="0"/>
                  <a:cs typeface="Arial Narrow" panose="020B0604020202020204" pitchFamily="34" charset="0"/>
                </a:rPr>
                <a:t>Adultes</a:t>
              </a:r>
            </a:p>
            <a:p>
              <a:pPr algn="ctr"/>
              <a:r>
                <a:rPr lang="fr-FR" sz="900" b="1" dirty="0">
                  <a:solidFill>
                    <a:schemeClr val="accent1"/>
                  </a:solidFill>
                  <a:latin typeface="Arial Narrow" panose="020B0604020202020204" pitchFamily="34" charset="0"/>
                  <a:cs typeface="Arial Narrow" panose="020B0604020202020204" pitchFamily="34" charset="0"/>
                </a:rPr>
                <a:t>/ élèves</a:t>
              </a:r>
            </a:p>
          </p:txBody>
        </p:sp>
      </p:grpSp>
      <p:sp>
        <p:nvSpPr>
          <p:cNvPr id="4" name="ZoneTexte 3">
            <a:extLst>
              <a:ext uri="{FF2B5EF4-FFF2-40B4-BE49-F238E27FC236}">
                <a16:creationId xmlns:a16="http://schemas.microsoft.com/office/drawing/2014/main" id="{23433FDC-33A4-F695-F224-93D15F3138EC}"/>
              </a:ext>
            </a:extLst>
          </p:cNvPr>
          <p:cNvSpPr txBox="1"/>
          <p:nvPr/>
        </p:nvSpPr>
        <p:spPr>
          <a:xfrm>
            <a:off x="0" y="6296678"/>
            <a:ext cx="12192000" cy="369332"/>
          </a:xfrm>
          <a:prstGeom prst="rect">
            <a:avLst/>
          </a:prstGeom>
          <a:solidFill>
            <a:srgbClr val="4DAAC6"/>
          </a:solidFill>
        </p:spPr>
        <p:txBody>
          <a:bodyPr wrap="square" rtlCol="0">
            <a:spAutoFit/>
          </a:bodyPr>
          <a:lstStyle/>
          <a:p>
            <a:pPr indent="666750"/>
            <a:r>
              <a:rPr lang="fr-FR" dirty="0">
                <a:solidFill>
                  <a:schemeClr val="bg1"/>
                </a:solidFill>
              </a:rPr>
              <a:t>Travailler en silo, ou développer une approche globale et positive pour le bien-être individuel et collectif à l’école? </a:t>
            </a:r>
          </a:p>
        </p:txBody>
      </p:sp>
    </p:spTree>
    <p:extLst>
      <p:ext uri="{BB962C8B-B14F-4D97-AF65-F5344CB8AC3E}">
        <p14:creationId xmlns:p14="http://schemas.microsoft.com/office/powerpoint/2010/main" val="378262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additive="base">
                                        <p:cTn id="31" dur="500" fill="hold"/>
                                        <p:tgtEl>
                                          <p:spTgt spid="135"/>
                                        </p:tgtEl>
                                        <p:attrNameLst>
                                          <p:attrName>ppt_x</p:attrName>
                                        </p:attrNameLst>
                                      </p:cBhvr>
                                      <p:tavLst>
                                        <p:tav tm="0">
                                          <p:val>
                                            <p:strVal val="#ppt_x"/>
                                          </p:val>
                                        </p:tav>
                                        <p:tav tm="100000">
                                          <p:val>
                                            <p:strVal val="#ppt_x"/>
                                          </p:val>
                                        </p:tav>
                                      </p:tavLst>
                                    </p:anim>
                                    <p:anim calcmode="lin" valueType="num">
                                      <p:cBhvr additive="base">
                                        <p:cTn id="32"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13" grpId="0"/>
      <p:bldP spid="14"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48E0F7D-CF15-6B2B-3FF3-348338A66904}"/>
              </a:ext>
            </a:extLst>
          </p:cNvPr>
          <p:cNvSpPr txBox="1"/>
          <p:nvPr/>
        </p:nvSpPr>
        <p:spPr>
          <a:xfrm>
            <a:off x="157269" y="2622462"/>
            <a:ext cx="6982775" cy="707886"/>
          </a:xfrm>
          <a:prstGeom prst="rect">
            <a:avLst/>
          </a:prstGeom>
          <a:noFill/>
        </p:spPr>
        <p:txBody>
          <a:bodyPr wrap="square">
            <a:spAutoFit/>
          </a:bodyPr>
          <a:lstStyle/>
          <a:p>
            <a:pPr marL="134938" indent="7938" algn="just"/>
            <a:r>
              <a:rPr lang="fr-CA" sz="2000" dirty="0">
                <a:effectLst/>
                <a:latin typeface="Source Sans Pro Light" panose="020B0403030403020204" pitchFamily="34" charset="0"/>
                <a:ea typeface="Times New Roman" panose="02020603050405020304" pitchFamily="18" charset="0"/>
                <a:cs typeface="Calibri" panose="020F0502020204030204" pitchFamily="34" charset="0"/>
              </a:rPr>
              <a:t>L’ambiance générale ressentie dans un établissement selon la perception des élèves et des adultes de l’école. </a:t>
            </a:r>
          </a:p>
        </p:txBody>
      </p:sp>
      <p:sp>
        <p:nvSpPr>
          <p:cNvPr id="10" name="ZoneTexte 9">
            <a:extLst>
              <a:ext uri="{FF2B5EF4-FFF2-40B4-BE49-F238E27FC236}">
                <a16:creationId xmlns:a16="http://schemas.microsoft.com/office/drawing/2014/main" id="{334A38D6-3E72-DC49-3308-C5DD7F52A71C}"/>
              </a:ext>
            </a:extLst>
          </p:cNvPr>
          <p:cNvSpPr txBox="1"/>
          <p:nvPr/>
        </p:nvSpPr>
        <p:spPr>
          <a:xfrm>
            <a:off x="10202906" y="7129883"/>
            <a:ext cx="1684294" cy="307777"/>
          </a:xfrm>
          <a:prstGeom prst="rect">
            <a:avLst/>
          </a:prstGeom>
          <a:noFill/>
        </p:spPr>
        <p:txBody>
          <a:bodyPr wrap="square" rtlCol="0">
            <a:spAutoFit/>
          </a:bodyPr>
          <a:lstStyle/>
          <a:p>
            <a:r>
              <a:rPr lang="fr-FR" sz="1200" dirty="0">
                <a:latin typeface="Source Sans Pro Light" panose="020B0403030403020204" pitchFamily="34" charset="0"/>
              </a:rPr>
              <a:t>(</a:t>
            </a:r>
            <a:r>
              <a:rPr lang="fr-FR" sz="1400" dirty="0">
                <a:latin typeface="Source Sans Pro Light" panose="020B0403030403020204" pitchFamily="34" charset="0"/>
              </a:rPr>
              <a:t>Cohen et al., 2015).</a:t>
            </a:r>
          </a:p>
        </p:txBody>
      </p:sp>
      <p:sp>
        <p:nvSpPr>
          <p:cNvPr id="2" name="ZoneTexte 1">
            <a:extLst>
              <a:ext uri="{FF2B5EF4-FFF2-40B4-BE49-F238E27FC236}">
                <a16:creationId xmlns:a16="http://schemas.microsoft.com/office/drawing/2014/main" id="{10735666-CEC8-85C6-2393-343C55363D13}"/>
              </a:ext>
            </a:extLst>
          </p:cNvPr>
          <p:cNvSpPr txBox="1"/>
          <p:nvPr/>
        </p:nvSpPr>
        <p:spPr>
          <a:xfrm>
            <a:off x="371698" y="4398066"/>
            <a:ext cx="3439064" cy="1421928"/>
          </a:xfrm>
          <a:prstGeom prst="rect">
            <a:avLst/>
          </a:prstGeom>
          <a:noFill/>
        </p:spPr>
        <p:txBody>
          <a:bodyPr wrap="square" rtlCol="0">
            <a:spAutoFit/>
          </a:bodyPr>
          <a:lstStyle/>
          <a:p>
            <a:pPr>
              <a:lnSpc>
                <a:spcPct val="90000"/>
              </a:lnSpc>
            </a:pPr>
            <a:r>
              <a:rPr lang="fr-FR" sz="2400" dirty="0">
                <a:solidFill>
                  <a:srgbClr val="4DAAC6"/>
                </a:solidFill>
                <a:latin typeface="Source Sans Pro" panose="020B0503030403020204" pitchFamily="34" charset="0"/>
              </a:rPr>
              <a:t>Chacun* y contribue par sa façon d’être ou d’agir dans le quotidien de la vie scolaire.</a:t>
            </a:r>
          </a:p>
        </p:txBody>
      </p:sp>
      <p:sp>
        <p:nvSpPr>
          <p:cNvPr id="6" name="Rectangle 5">
            <a:extLst>
              <a:ext uri="{FF2B5EF4-FFF2-40B4-BE49-F238E27FC236}">
                <a16:creationId xmlns:a16="http://schemas.microsoft.com/office/drawing/2014/main" id="{FAE7F828-2713-8D94-8CA1-7D889506ABB3}"/>
              </a:ext>
            </a:extLst>
          </p:cNvPr>
          <p:cNvSpPr/>
          <p:nvPr/>
        </p:nvSpPr>
        <p:spPr>
          <a:xfrm>
            <a:off x="-1" y="0"/>
            <a:ext cx="12192001" cy="148878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ZoneTexte 6">
            <a:extLst>
              <a:ext uri="{FF2B5EF4-FFF2-40B4-BE49-F238E27FC236}">
                <a16:creationId xmlns:a16="http://schemas.microsoft.com/office/drawing/2014/main" id="{2724C680-0D44-732C-F137-06053D6BF2B1}"/>
              </a:ext>
            </a:extLst>
          </p:cNvPr>
          <p:cNvSpPr txBox="1"/>
          <p:nvPr/>
        </p:nvSpPr>
        <p:spPr>
          <a:xfrm>
            <a:off x="0" y="-40440"/>
            <a:ext cx="12192000" cy="1938992"/>
          </a:xfrm>
          <a:prstGeom prst="rect">
            <a:avLst/>
          </a:prstGeom>
          <a:solidFill>
            <a:srgbClr val="4DAAC6"/>
          </a:solidFill>
        </p:spPr>
        <p:txBody>
          <a:bodyPr wrap="square">
            <a:spAutoFit/>
          </a:bodyPr>
          <a:lstStyle/>
          <a:p>
            <a:pPr marL="225425" indent="-214313"/>
            <a:r>
              <a:rPr lang="fr-CA" sz="4800" b="1"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rPr>
              <a:t>  </a:t>
            </a:r>
            <a:r>
              <a:rPr lang="fr-CA" sz="60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rPr>
              <a:t>Le climat scolaire: une approche globale et positive</a:t>
            </a:r>
            <a:endParaRPr lang="fr-CA" sz="6000" dirty="0">
              <a:solidFill>
                <a:schemeClr val="bg1"/>
              </a:solidFill>
              <a:latin typeface="Source Sans Pro" panose="020B050303040302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33171B34-AC6B-85F1-EDD2-64E14821E3AA}"/>
              </a:ext>
            </a:extLst>
          </p:cNvPr>
          <p:cNvSpPr txBox="1"/>
          <p:nvPr/>
        </p:nvSpPr>
        <p:spPr>
          <a:xfrm>
            <a:off x="319374" y="2021541"/>
            <a:ext cx="6982775" cy="523220"/>
          </a:xfrm>
          <a:prstGeom prst="rect">
            <a:avLst/>
          </a:prstGeom>
          <a:noFill/>
        </p:spPr>
        <p:txBody>
          <a:bodyPr wrap="square">
            <a:spAutoFit/>
          </a:bodyPr>
          <a:lstStyle/>
          <a:p>
            <a:r>
              <a:rPr lang="fr-CA" sz="2800" b="1" dirty="0">
                <a:solidFill>
                  <a:srgbClr val="4DAAC6"/>
                </a:solidFill>
                <a:latin typeface="Source Sans Pro" panose="020B0503030403020204" pitchFamily="34" charset="0"/>
              </a:rPr>
              <a:t>Climat scolaire </a:t>
            </a:r>
            <a:r>
              <a:rPr lang="fr-CA" sz="1600" dirty="0">
                <a:solidFill>
                  <a:srgbClr val="4DAAC6"/>
                </a:solidFill>
                <a:latin typeface="Source Sans Pro" panose="020B0503030403020204" pitchFamily="34" charset="0"/>
              </a:rPr>
              <a:t>(bien-être collectif)</a:t>
            </a:r>
            <a:endParaRPr lang="fr-FR" sz="1600" dirty="0">
              <a:solidFill>
                <a:srgbClr val="4DAAC6"/>
              </a:solidFill>
            </a:endParaRPr>
          </a:p>
        </p:txBody>
      </p:sp>
      <p:pic>
        <p:nvPicPr>
          <p:cNvPr id="12" name="Graphique 11">
            <a:extLst>
              <a:ext uri="{FF2B5EF4-FFF2-40B4-BE49-F238E27FC236}">
                <a16:creationId xmlns:a16="http://schemas.microsoft.com/office/drawing/2014/main" id="{7E4E5E19-6AC8-FF5F-8391-101EEBBC1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6987" y="1731327"/>
            <a:ext cx="4995421" cy="4995421"/>
          </a:xfrm>
          <a:prstGeom prst="rect">
            <a:avLst/>
          </a:prstGeom>
        </p:spPr>
      </p:pic>
      <p:cxnSp>
        <p:nvCxnSpPr>
          <p:cNvPr id="15" name="Connecteur droit avec flèche 14">
            <a:extLst>
              <a:ext uri="{FF2B5EF4-FFF2-40B4-BE49-F238E27FC236}">
                <a16:creationId xmlns:a16="http://schemas.microsoft.com/office/drawing/2014/main" id="{D607A21D-FE47-44ED-DE08-3AD7DB4BAD9E}"/>
              </a:ext>
            </a:extLst>
          </p:cNvPr>
          <p:cNvCxnSpPr>
            <a:cxnSpLocks/>
          </p:cNvCxnSpPr>
          <p:nvPr/>
        </p:nvCxnSpPr>
        <p:spPr>
          <a:xfrm>
            <a:off x="2293556" y="3400149"/>
            <a:ext cx="0" cy="828889"/>
          </a:xfrm>
          <a:prstGeom prst="straightConnector1">
            <a:avLst/>
          </a:prstGeom>
          <a:ln w="28575">
            <a:solidFill>
              <a:srgbClr val="4DAAC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F3D22AE9-92E1-482C-AE6E-926ED69C40E0}"/>
              </a:ext>
            </a:extLst>
          </p:cNvPr>
          <p:cNvCxnSpPr>
            <a:cxnSpLocks/>
          </p:cNvCxnSpPr>
          <p:nvPr/>
        </p:nvCxnSpPr>
        <p:spPr>
          <a:xfrm>
            <a:off x="3993263" y="4916414"/>
            <a:ext cx="682392" cy="0"/>
          </a:xfrm>
          <a:prstGeom prst="straightConnector1">
            <a:avLst/>
          </a:prstGeom>
          <a:ln w="28575">
            <a:solidFill>
              <a:srgbClr val="4DAAC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F0F2E275-3C66-37A8-CE5C-395CA7892657}"/>
              </a:ext>
            </a:extLst>
          </p:cNvPr>
          <p:cNvSpPr txBox="1"/>
          <p:nvPr/>
        </p:nvSpPr>
        <p:spPr>
          <a:xfrm>
            <a:off x="4675655" y="4599980"/>
            <a:ext cx="2324309" cy="461665"/>
          </a:xfrm>
          <a:prstGeom prst="rect">
            <a:avLst/>
          </a:prstGeom>
          <a:noFill/>
        </p:spPr>
        <p:txBody>
          <a:bodyPr wrap="square" rtlCol="0">
            <a:spAutoFit/>
          </a:bodyPr>
          <a:lstStyle/>
          <a:p>
            <a:r>
              <a:rPr lang="fr-FR" sz="2000" dirty="0">
                <a:solidFill>
                  <a:srgbClr val="4DAAC6"/>
                </a:solidFill>
                <a:latin typeface="Source Sans Pro" panose="020B0503030403020204" pitchFamily="34" charset="0"/>
              </a:rPr>
              <a:t>Un </a:t>
            </a:r>
            <a:r>
              <a:rPr lang="fr-FR" sz="2400" dirty="0">
                <a:solidFill>
                  <a:srgbClr val="4DAAC6"/>
                </a:solidFill>
                <a:latin typeface="Source Sans Pro" panose="020B0503030403020204" pitchFamily="34" charset="0"/>
              </a:rPr>
              <a:t>geste</a:t>
            </a:r>
            <a:r>
              <a:rPr lang="fr-FR" sz="2000" dirty="0">
                <a:solidFill>
                  <a:srgbClr val="4DAAC6"/>
                </a:solidFill>
                <a:latin typeface="Source Sans Pro" panose="020B0503030403020204" pitchFamily="34" charset="0"/>
              </a:rPr>
              <a:t> à la fois!</a:t>
            </a:r>
          </a:p>
        </p:txBody>
      </p:sp>
    </p:spTree>
    <p:extLst>
      <p:ext uri="{BB962C8B-B14F-4D97-AF65-F5344CB8AC3E}">
        <p14:creationId xmlns:p14="http://schemas.microsoft.com/office/powerpoint/2010/main" val="3860097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4" name="Google Shape;195;p38">
            <a:extLst>
              <a:ext uri="{FF2B5EF4-FFF2-40B4-BE49-F238E27FC236}">
                <a16:creationId xmlns:a16="http://schemas.microsoft.com/office/drawing/2014/main" id="{31DD6192-65B7-CD0A-94C2-1F0F68DC392A}"/>
              </a:ext>
            </a:extLst>
          </p:cNvPr>
          <p:cNvSpPr txBox="1">
            <a:spLocks/>
          </p:cNvSpPr>
          <p:nvPr/>
        </p:nvSpPr>
        <p:spPr>
          <a:xfrm>
            <a:off x="0" y="-62234"/>
            <a:ext cx="12192000" cy="1715850"/>
          </a:xfrm>
          <a:prstGeom prst="rect">
            <a:avLst/>
          </a:prstGeom>
          <a:solidFill>
            <a:srgbClr val="4DAAC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Italiana"/>
              <a:buNone/>
              <a:defRPr sz="2000" b="1" i="0" u="none" strike="noStrike" cap="none">
                <a:solidFill>
                  <a:schemeClr val="dk1"/>
                </a:solidFill>
                <a:latin typeface="Italiana"/>
                <a:ea typeface="Italiana"/>
                <a:cs typeface="Italiana"/>
                <a:sym typeface="Italiana"/>
              </a:defRPr>
            </a:lvl1pPr>
            <a:lvl2pPr marR="0" lvl="1"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2pPr>
            <a:lvl3pPr marR="0" lvl="2"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3pPr>
            <a:lvl4pPr marR="0" lvl="3"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4pPr>
            <a:lvl5pPr marR="0" lvl="4"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5pPr>
            <a:lvl6pPr marR="0" lvl="5"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6pPr>
            <a:lvl7pPr marR="0" lvl="6"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7pPr>
            <a:lvl8pPr marR="0" lvl="7"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8pPr>
            <a:lvl9pPr marR="0" lvl="8" algn="r" rtl="0">
              <a:lnSpc>
                <a:spcPct val="100000"/>
              </a:lnSpc>
              <a:spcBef>
                <a:spcPts val="0"/>
              </a:spcBef>
              <a:spcAft>
                <a:spcPts val="0"/>
              </a:spcAft>
              <a:buClr>
                <a:schemeClr val="dk1"/>
              </a:buClr>
              <a:buSzPts val="2400"/>
              <a:buFont typeface="Italiana"/>
              <a:buNone/>
              <a:defRPr sz="2400" b="1" i="0" u="none" strike="noStrike" cap="none">
                <a:solidFill>
                  <a:schemeClr val="dk1"/>
                </a:solidFill>
                <a:latin typeface="Italiana"/>
                <a:ea typeface="Italiana"/>
                <a:cs typeface="Italiana"/>
                <a:sym typeface="Italiana"/>
              </a:defRPr>
            </a:lvl9pPr>
          </a:lstStyle>
          <a:p>
            <a:pPr marL="1385888" algn="l">
              <a:lnSpc>
                <a:spcPct val="80000"/>
              </a:lnSpc>
            </a:pPr>
            <a:endParaRPr lang="fr-CA" sz="1800" b="0" dirty="0">
              <a:solidFill>
                <a:schemeClr val="bg1"/>
              </a:solidFill>
              <a:latin typeface="Source Sans Pro" panose="020B0503030403020204" pitchFamily="34" charset="0"/>
            </a:endParaRPr>
          </a:p>
          <a:p>
            <a:pPr marL="365125" algn="l">
              <a:lnSpc>
                <a:spcPct val="80000"/>
              </a:lnSpc>
            </a:pPr>
            <a:r>
              <a:rPr lang="fr-CA" sz="5400" b="0" dirty="0">
                <a:solidFill>
                  <a:schemeClr val="bg1"/>
                </a:solidFill>
                <a:latin typeface="Source Sans Pro Light" panose="020B0403030403020204" pitchFamily="34" charset="0"/>
              </a:rPr>
              <a:t>Promouvoir le développement optimal de chaque personne</a:t>
            </a:r>
          </a:p>
        </p:txBody>
      </p:sp>
      <p:pic>
        <p:nvPicPr>
          <p:cNvPr id="26" name="Image 25">
            <a:extLst>
              <a:ext uri="{FF2B5EF4-FFF2-40B4-BE49-F238E27FC236}">
                <a16:creationId xmlns:a16="http://schemas.microsoft.com/office/drawing/2014/main" id="{B30F64A7-68F8-81E1-137F-77612415CD7E}"/>
              </a:ext>
            </a:extLst>
          </p:cNvPr>
          <p:cNvPicPr>
            <a:picLocks noChangeAspect="1"/>
          </p:cNvPicPr>
          <p:nvPr/>
        </p:nvPicPr>
        <p:blipFill>
          <a:blip r:embed="rId3">
            <a:biLevel thresh="75000"/>
          </a:blip>
          <a:stretch>
            <a:fillRect/>
          </a:stretch>
        </p:blipFill>
        <p:spPr>
          <a:xfrm>
            <a:off x="0" y="-991549"/>
            <a:ext cx="793458" cy="701513"/>
          </a:xfrm>
          <a:prstGeom prst="rect">
            <a:avLst/>
          </a:prstGeom>
          <a:ln>
            <a:solidFill>
              <a:schemeClr val="bg1">
                <a:lumMod val="75000"/>
              </a:schemeClr>
            </a:solidFill>
          </a:ln>
        </p:spPr>
      </p:pic>
      <p:sp>
        <p:nvSpPr>
          <p:cNvPr id="14" name="ZoneTexte 13">
            <a:extLst>
              <a:ext uri="{FF2B5EF4-FFF2-40B4-BE49-F238E27FC236}">
                <a16:creationId xmlns:a16="http://schemas.microsoft.com/office/drawing/2014/main" id="{8158DCC7-4485-AB16-03DA-1AED8AE0EC12}"/>
              </a:ext>
            </a:extLst>
          </p:cNvPr>
          <p:cNvSpPr txBox="1"/>
          <p:nvPr/>
        </p:nvSpPr>
        <p:spPr>
          <a:xfrm>
            <a:off x="575538" y="2279935"/>
            <a:ext cx="2997511" cy="707886"/>
          </a:xfrm>
          <a:prstGeom prst="rect">
            <a:avLst/>
          </a:prstGeom>
          <a:noFill/>
        </p:spPr>
        <p:txBody>
          <a:bodyPr wrap="square" rtlCol="0">
            <a:spAutoFit/>
          </a:bodyPr>
          <a:lstStyle/>
          <a:p>
            <a:pPr algn="ctr"/>
            <a:r>
              <a:rPr lang="fr-FR" sz="2000" dirty="0">
                <a:solidFill>
                  <a:srgbClr val="4DAAC6"/>
                </a:solidFill>
              </a:rPr>
              <a:t>Bien-être et réussite éducative</a:t>
            </a:r>
          </a:p>
        </p:txBody>
      </p:sp>
      <p:pic>
        <p:nvPicPr>
          <p:cNvPr id="12" name="Graphique 11" descr="School boy contour">
            <a:extLst>
              <a:ext uri="{FF2B5EF4-FFF2-40B4-BE49-F238E27FC236}">
                <a16:creationId xmlns:a16="http://schemas.microsoft.com/office/drawing/2014/main" id="{4F48D558-AEC0-EAC1-B0C6-A409753F34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8950" y="4016660"/>
            <a:ext cx="2775319" cy="2775319"/>
          </a:xfrm>
          <a:prstGeom prst="rect">
            <a:avLst/>
          </a:prstGeom>
        </p:spPr>
      </p:pic>
      <p:pic>
        <p:nvPicPr>
          <p:cNvPr id="15" name="Graphique 14" descr="School girl contour">
            <a:extLst>
              <a:ext uri="{FF2B5EF4-FFF2-40B4-BE49-F238E27FC236}">
                <a16:creationId xmlns:a16="http://schemas.microsoft.com/office/drawing/2014/main" id="{B910ACE8-4EFC-F7E3-5FC6-D2B814FA6B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100269"/>
            <a:ext cx="2775319" cy="2775319"/>
          </a:xfrm>
          <a:prstGeom prst="rect">
            <a:avLst/>
          </a:prstGeom>
        </p:spPr>
      </p:pic>
      <p:grpSp>
        <p:nvGrpSpPr>
          <p:cNvPr id="33" name="Groupe 32">
            <a:extLst>
              <a:ext uri="{FF2B5EF4-FFF2-40B4-BE49-F238E27FC236}">
                <a16:creationId xmlns:a16="http://schemas.microsoft.com/office/drawing/2014/main" id="{61572518-40D3-4172-9473-264C3AFFC19B}"/>
              </a:ext>
            </a:extLst>
          </p:cNvPr>
          <p:cNvGrpSpPr/>
          <p:nvPr/>
        </p:nvGrpSpPr>
        <p:grpSpPr>
          <a:xfrm>
            <a:off x="7483514" y="3353592"/>
            <a:ext cx="2087895" cy="3605580"/>
            <a:chOff x="9243628" y="3218206"/>
            <a:chExt cx="1696848" cy="2597321"/>
          </a:xfrm>
        </p:grpSpPr>
        <p:pic>
          <p:nvPicPr>
            <p:cNvPr id="9" name="Graphique 8" descr="Conductor female contour">
              <a:extLst>
                <a:ext uri="{FF2B5EF4-FFF2-40B4-BE49-F238E27FC236}">
                  <a16:creationId xmlns:a16="http://schemas.microsoft.com/office/drawing/2014/main" id="{C6B1D7B5-3248-612B-FCE6-287789A41EE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3826" r="15809"/>
            <a:stretch/>
          </p:blipFill>
          <p:spPr>
            <a:xfrm>
              <a:off x="9243628" y="3218206"/>
              <a:ext cx="1644668" cy="2597321"/>
            </a:xfrm>
            <a:prstGeom prst="rect">
              <a:avLst/>
            </a:prstGeom>
          </p:spPr>
        </p:pic>
        <p:sp>
          <p:nvSpPr>
            <p:cNvPr id="2" name="Rectangle 1">
              <a:extLst>
                <a:ext uri="{FF2B5EF4-FFF2-40B4-BE49-F238E27FC236}">
                  <a16:creationId xmlns:a16="http://schemas.microsoft.com/office/drawing/2014/main" id="{930E7DCD-A6B9-796F-0C9F-6728EC8F0652}"/>
                </a:ext>
              </a:extLst>
            </p:cNvPr>
            <p:cNvSpPr/>
            <p:nvPr/>
          </p:nvSpPr>
          <p:spPr>
            <a:xfrm rot="426529" flipH="1">
              <a:off x="10618891" y="3563074"/>
              <a:ext cx="321585" cy="9111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Graphique 2" descr="Professor male contour">
            <a:extLst>
              <a:ext uri="{FF2B5EF4-FFF2-40B4-BE49-F238E27FC236}">
                <a16:creationId xmlns:a16="http://schemas.microsoft.com/office/drawing/2014/main" id="{7AE98793-0AF0-340A-68F6-E5724C91F0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37693" y="3155227"/>
            <a:ext cx="3301429" cy="3587396"/>
          </a:xfrm>
          <a:prstGeom prst="rect">
            <a:avLst/>
          </a:prstGeom>
        </p:spPr>
      </p:pic>
      <mc:AlternateContent xmlns:mc="http://schemas.openxmlformats.org/markup-compatibility/2006" xmlns:p14="http://schemas.microsoft.com/office/powerpoint/2010/main">
        <mc:Choice Requires="p14">
          <p:contentPart p14:bwMode="auto" r:id="rId12">
            <p14:nvContentPartPr>
              <p14:cNvPr id="73" name="Encre 72">
                <a:extLst>
                  <a:ext uri="{FF2B5EF4-FFF2-40B4-BE49-F238E27FC236}">
                    <a16:creationId xmlns:a16="http://schemas.microsoft.com/office/drawing/2014/main" id="{1ABD3698-CCE0-1209-76C3-02F33EAA511B}"/>
                  </a:ext>
                </a:extLst>
              </p14:cNvPr>
              <p14:cNvContentPartPr/>
              <p14:nvPr/>
            </p14:nvContentPartPr>
            <p14:xfrm>
              <a:off x="9245354" y="5099616"/>
              <a:ext cx="196920" cy="339120"/>
            </p14:xfrm>
          </p:contentPart>
        </mc:Choice>
        <mc:Fallback xmlns="">
          <p:pic>
            <p:nvPicPr>
              <p:cNvPr id="73" name="Encre 72">
                <a:extLst>
                  <a:ext uri="{FF2B5EF4-FFF2-40B4-BE49-F238E27FC236}">
                    <a16:creationId xmlns:a16="http://schemas.microsoft.com/office/drawing/2014/main" id="{1ABD3698-CCE0-1209-76C3-02F33EAA511B}"/>
                  </a:ext>
                </a:extLst>
              </p:cNvPr>
              <p:cNvPicPr/>
              <p:nvPr/>
            </p:nvPicPr>
            <p:blipFill>
              <a:blip r:embed="rId13"/>
              <a:stretch>
                <a:fillRect/>
              </a:stretch>
            </p:blipFill>
            <p:spPr>
              <a:xfrm>
                <a:off x="9227714" y="5081976"/>
                <a:ext cx="23256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4" name="Encre 73">
                <a:extLst>
                  <a:ext uri="{FF2B5EF4-FFF2-40B4-BE49-F238E27FC236}">
                    <a16:creationId xmlns:a16="http://schemas.microsoft.com/office/drawing/2014/main" id="{E55E6135-71BA-C04C-E459-086A25716784}"/>
                  </a:ext>
                </a:extLst>
              </p14:cNvPr>
              <p14:cNvContentPartPr/>
              <p14:nvPr/>
            </p14:nvContentPartPr>
            <p14:xfrm>
              <a:off x="9262274" y="5125536"/>
              <a:ext cx="73080" cy="244080"/>
            </p14:xfrm>
          </p:contentPart>
        </mc:Choice>
        <mc:Fallback xmlns="">
          <p:pic>
            <p:nvPicPr>
              <p:cNvPr id="74" name="Encre 73">
                <a:extLst>
                  <a:ext uri="{FF2B5EF4-FFF2-40B4-BE49-F238E27FC236}">
                    <a16:creationId xmlns:a16="http://schemas.microsoft.com/office/drawing/2014/main" id="{E55E6135-71BA-C04C-E459-086A25716784}"/>
                  </a:ext>
                </a:extLst>
              </p:cNvPr>
              <p:cNvPicPr/>
              <p:nvPr/>
            </p:nvPicPr>
            <p:blipFill>
              <a:blip r:embed="rId15"/>
              <a:stretch>
                <a:fillRect/>
              </a:stretch>
            </p:blipFill>
            <p:spPr>
              <a:xfrm>
                <a:off x="9244274" y="5107896"/>
                <a:ext cx="10872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5" name="Encre 74">
                <a:extLst>
                  <a:ext uri="{FF2B5EF4-FFF2-40B4-BE49-F238E27FC236}">
                    <a16:creationId xmlns:a16="http://schemas.microsoft.com/office/drawing/2014/main" id="{AE0EF426-1EC1-64B1-8957-70164F78933C}"/>
                  </a:ext>
                </a:extLst>
              </p14:cNvPr>
              <p14:cNvContentPartPr/>
              <p14:nvPr/>
            </p14:nvContentPartPr>
            <p14:xfrm>
              <a:off x="9215834" y="5298696"/>
              <a:ext cx="116280" cy="156600"/>
            </p14:xfrm>
          </p:contentPart>
        </mc:Choice>
        <mc:Fallback xmlns="">
          <p:pic>
            <p:nvPicPr>
              <p:cNvPr id="75" name="Encre 74">
                <a:extLst>
                  <a:ext uri="{FF2B5EF4-FFF2-40B4-BE49-F238E27FC236}">
                    <a16:creationId xmlns:a16="http://schemas.microsoft.com/office/drawing/2014/main" id="{AE0EF426-1EC1-64B1-8957-70164F78933C}"/>
                  </a:ext>
                </a:extLst>
              </p:cNvPr>
              <p:cNvPicPr/>
              <p:nvPr/>
            </p:nvPicPr>
            <p:blipFill>
              <a:blip r:embed="rId17"/>
              <a:stretch>
                <a:fillRect/>
              </a:stretch>
            </p:blipFill>
            <p:spPr>
              <a:xfrm>
                <a:off x="9197834" y="5281056"/>
                <a:ext cx="151920" cy="192240"/>
              </a:xfrm>
              <a:prstGeom prst="rect">
                <a:avLst/>
              </a:prstGeom>
            </p:spPr>
          </p:pic>
        </mc:Fallback>
      </mc:AlternateContent>
      <p:sp>
        <p:nvSpPr>
          <p:cNvPr id="72" name="Rectangle 71">
            <a:extLst>
              <a:ext uri="{FF2B5EF4-FFF2-40B4-BE49-F238E27FC236}">
                <a16:creationId xmlns:a16="http://schemas.microsoft.com/office/drawing/2014/main" id="{21F08388-A844-A8AB-8461-A6F2404B3E3A}"/>
              </a:ext>
            </a:extLst>
          </p:cNvPr>
          <p:cNvSpPr/>
          <p:nvPr/>
        </p:nvSpPr>
        <p:spPr>
          <a:xfrm rot="3056248">
            <a:off x="9537881" y="4401043"/>
            <a:ext cx="179614" cy="960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019836AC-F8CF-3DA6-CF8D-2B91FCB211D1}"/>
              </a:ext>
            </a:extLst>
          </p:cNvPr>
          <p:cNvSpPr/>
          <p:nvPr/>
        </p:nvSpPr>
        <p:spPr>
          <a:xfrm>
            <a:off x="9217273" y="5138264"/>
            <a:ext cx="125189" cy="33150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Ellipse 123">
            <a:extLst>
              <a:ext uri="{FF2B5EF4-FFF2-40B4-BE49-F238E27FC236}">
                <a16:creationId xmlns:a16="http://schemas.microsoft.com/office/drawing/2014/main" id="{36F7E26B-D445-2DBF-1346-2044780447A0}"/>
              </a:ext>
            </a:extLst>
          </p:cNvPr>
          <p:cNvSpPr/>
          <p:nvPr/>
        </p:nvSpPr>
        <p:spPr>
          <a:xfrm>
            <a:off x="9186854" y="5140833"/>
            <a:ext cx="125189" cy="33150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Rectangle 125">
            <a:extLst>
              <a:ext uri="{FF2B5EF4-FFF2-40B4-BE49-F238E27FC236}">
                <a16:creationId xmlns:a16="http://schemas.microsoft.com/office/drawing/2014/main" id="{3743C7B5-5BD6-5768-692E-EE08E5142849}"/>
              </a:ext>
            </a:extLst>
          </p:cNvPr>
          <p:cNvSpPr/>
          <p:nvPr/>
        </p:nvSpPr>
        <p:spPr>
          <a:xfrm>
            <a:off x="7260444" y="6230967"/>
            <a:ext cx="352568" cy="2580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C910CAAF-0548-9033-80A1-B20FB76E7A31}"/>
              </a:ext>
            </a:extLst>
          </p:cNvPr>
          <p:cNvSpPr/>
          <p:nvPr/>
        </p:nvSpPr>
        <p:spPr>
          <a:xfrm>
            <a:off x="5581120" y="6230967"/>
            <a:ext cx="534312" cy="3179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96E7BD2-8083-A786-E2BA-61442547FE3D}"/>
              </a:ext>
            </a:extLst>
          </p:cNvPr>
          <p:cNvPicPr>
            <a:picLocks noChangeAspect="1"/>
          </p:cNvPicPr>
          <p:nvPr/>
        </p:nvPicPr>
        <p:blipFill>
          <a:blip r:embed="rId18"/>
          <a:stretch>
            <a:fillRect/>
          </a:stretch>
        </p:blipFill>
        <p:spPr>
          <a:xfrm>
            <a:off x="9492883" y="3045297"/>
            <a:ext cx="2654300" cy="3314700"/>
          </a:xfrm>
          <a:prstGeom prst="rect">
            <a:avLst/>
          </a:prstGeom>
        </p:spPr>
      </p:pic>
      <p:sp>
        <p:nvSpPr>
          <p:cNvPr id="41" name="ZoneTexte 40">
            <a:extLst>
              <a:ext uri="{FF2B5EF4-FFF2-40B4-BE49-F238E27FC236}">
                <a16:creationId xmlns:a16="http://schemas.microsoft.com/office/drawing/2014/main" id="{984D1AC6-D050-D8E1-8B36-1F527A109338}"/>
              </a:ext>
            </a:extLst>
          </p:cNvPr>
          <p:cNvSpPr txBox="1"/>
          <p:nvPr/>
        </p:nvSpPr>
        <p:spPr>
          <a:xfrm>
            <a:off x="7874540" y="2287420"/>
            <a:ext cx="3135467" cy="707886"/>
          </a:xfrm>
          <a:prstGeom prst="rect">
            <a:avLst/>
          </a:prstGeom>
          <a:noFill/>
        </p:spPr>
        <p:txBody>
          <a:bodyPr wrap="square" rtlCol="0">
            <a:spAutoFit/>
          </a:bodyPr>
          <a:lstStyle/>
          <a:p>
            <a:pPr algn="ctr"/>
            <a:r>
              <a:rPr lang="fr-FR" sz="2000" dirty="0">
                <a:solidFill>
                  <a:srgbClr val="4DAAC6"/>
                </a:solidFill>
              </a:rPr>
              <a:t>Bien-être du personnel et satisfaction professionnelle</a:t>
            </a:r>
          </a:p>
        </p:txBody>
      </p:sp>
      <p:sp>
        <p:nvSpPr>
          <p:cNvPr id="44" name="Rectangle 43">
            <a:extLst>
              <a:ext uri="{FF2B5EF4-FFF2-40B4-BE49-F238E27FC236}">
                <a16:creationId xmlns:a16="http://schemas.microsoft.com/office/drawing/2014/main" id="{C40DDA5C-F74B-D7C0-D580-8991B83EAEDE}"/>
              </a:ext>
            </a:extLst>
          </p:cNvPr>
          <p:cNvSpPr/>
          <p:nvPr/>
        </p:nvSpPr>
        <p:spPr>
          <a:xfrm>
            <a:off x="9507204" y="6132102"/>
            <a:ext cx="50609" cy="17348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4F0FA4BE-915B-B4F5-0691-0913769D197A}"/>
              </a:ext>
            </a:extLst>
          </p:cNvPr>
          <p:cNvSpPr/>
          <p:nvPr/>
        </p:nvSpPr>
        <p:spPr>
          <a:xfrm rot="5400000" flipH="1">
            <a:off x="9531550" y="6265910"/>
            <a:ext cx="45719" cy="457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0100A9A-1F4C-8A23-2F53-6197E42EF0BF}"/>
              </a:ext>
            </a:extLst>
          </p:cNvPr>
          <p:cNvSpPr/>
          <p:nvPr/>
        </p:nvSpPr>
        <p:spPr>
          <a:xfrm>
            <a:off x="474049" y="6301260"/>
            <a:ext cx="11282766" cy="512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0" name="Connecteur droit 59">
            <a:extLst>
              <a:ext uri="{FF2B5EF4-FFF2-40B4-BE49-F238E27FC236}">
                <a16:creationId xmlns:a16="http://schemas.microsoft.com/office/drawing/2014/main" id="{669D533F-D140-6688-F95C-69758C9836FE}"/>
              </a:ext>
            </a:extLst>
          </p:cNvPr>
          <p:cNvCxnSpPr/>
          <p:nvPr/>
        </p:nvCxnSpPr>
        <p:spPr>
          <a:xfrm>
            <a:off x="3875964" y="2483893"/>
            <a:ext cx="3835021" cy="0"/>
          </a:xfrm>
          <a:prstGeom prst="line">
            <a:avLst/>
          </a:prstGeom>
          <a:ln w="38100">
            <a:solidFill>
              <a:srgbClr val="4DAAC6"/>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171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F46EC70-331F-4641-BF94-9763B872CFC8}"/>
              </a:ext>
            </a:extLst>
          </p:cNvPr>
          <p:cNvSpPr txBox="1"/>
          <p:nvPr/>
        </p:nvSpPr>
        <p:spPr>
          <a:xfrm>
            <a:off x="1460" y="-6178"/>
            <a:ext cx="12244423" cy="769441"/>
          </a:xfrm>
          <a:prstGeom prst="rect">
            <a:avLst/>
          </a:prstGeom>
          <a:solidFill>
            <a:srgbClr val="4DAAC6"/>
          </a:solidFill>
          <a:ln>
            <a:noFill/>
          </a:ln>
        </p:spPr>
        <p:txBody>
          <a:bodyPr wrap="square" rtlCol="0">
            <a:spAutoFit/>
          </a:bodyPr>
          <a:lstStyle/>
          <a:p>
            <a:pPr indent="223838"/>
            <a:endParaRPr lang="fr-FR" sz="4400" b="1" cap="small" dirty="0">
              <a:solidFill>
                <a:schemeClr val="bg1"/>
              </a:solidFill>
              <a:latin typeface="Source Sans Pro Light" panose="020B0403030403020204" pitchFamily="34" charset="0"/>
            </a:endParaRPr>
          </a:p>
        </p:txBody>
      </p:sp>
      <p:sp>
        <p:nvSpPr>
          <p:cNvPr id="5" name="Rectangle 4">
            <a:extLst>
              <a:ext uri="{FF2B5EF4-FFF2-40B4-BE49-F238E27FC236}">
                <a16:creationId xmlns:a16="http://schemas.microsoft.com/office/drawing/2014/main" id="{E3E6C97C-D216-AE42-80DF-3675E8E7D9F1}"/>
              </a:ext>
            </a:extLst>
          </p:cNvPr>
          <p:cNvSpPr/>
          <p:nvPr/>
        </p:nvSpPr>
        <p:spPr>
          <a:xfrm>
            <a:off x="-8349369" y="4160567"/>
            <a:ext cx="11036488" cy="646331"/>
          </a:xfrm>
          <a:prstGeom prst="rect">
            <a:avLst/>
          </a:prstGeom>
        </p:spPr>
        <p:txBody>
          <a:bodyPr wrap="square">
            <a:spAutoFit/>
          </a:bodyPr>
          <a:lstStyle/>
          <a:p>
            <a:pPr marL="285750" indent="-285750">
              <a:buFont typeface="Arial" panose="020B0604020202020204" pitchFamily="34" charset="0"/>
              <a:buChar char="•"/>
            </a:pPr>
            <a:endParaRPr lang="fr-FR" dirty="0"/>
          </a:p>
          <a:p>
            <a:endParaRPr lang="fr-FR" dirty="0"/>
          </a:p>
        </p:txBody>
      </p:sp>
      <p:sp>
        <p:nvSpPr>
          <p:cNvPr id="16" name="Rectangle 15">
            <a:extLst>
              <a:ext uri="{FF2B5EF4-FFF2-40B4-BE49-F238E27FC236}">
                <a16:creationId xmlns:a16="http://schemas.microsoft.com/office/drawing/2014/main" id="{BA3BD5BA-4796-B94F-879B-5BAACAD2DD56}"/>
              </a:ext>
            </a:extLst>
          </p:cNvPr>
          <p:cNvSpPr/>
          <p:nvPr/>
        </p:nvSpPr>
        <p:spPr>
          <a:xfrm>
            <a:off x="1976320" y="2122899"/>
            <a:ext cx="3278918" cy="40297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indent="-225425">
              <a:buFont typeface="Arial" panose="020B0604020202020204" pitchFamily="34" charset="0"/>
              <a:buChar char="•"/>
            </a:pPr>
            <a:r>
              <a:rPr lang="fr-FR" sz="2000" dirty="0">
                <a:solidFill>
                  <a:schemeClr val="tx1"/>
                </a:solidFill>
                <a:latin typeface="Source Sans Pro Light" panose="020B0403030403020204" pitchFamily="34" charset="0"/>
              </a:rPr>
              <a:t>Diminution de l'absentéisme scolaire</a:t>
            </a:r>
          </a:p>
          <a:p>
            <a:pPr marL="225425" indent="-225425">
              <a:buFont typeface="Arial" panose="020B0604020202020204" pitchFamily="34" charset="0"/>
              <a:buChar char="•"/>
            </a:pPr>
            <a:r>
              <a:rPr lang="fr-FR" sz="2000" dirty="0">
                <a:solidFill>
                  <a:schemeClr val="tx1"/>
                </a:solidFill>
                <a:latin typeface="Source Sans Pro Light" panose="020B0403030403020204" pitchFamily="34" charset="0"/>
              </a:rPr>
              <a:t>Taux d'obtention de diplôme plus élevé</a:t>
            </a:r>
          </a:p>
          <a:p>
            <a:pPr marL="225425" indent="-225425">
              <a:buFont typeface="Arial" panose="020B0604020202020204" pitchFamily="34" charset="0"/>
              <a:buChar char="•"/>
            </a:pPr>
            <a:r>
              <a:rPr lang="fr-FR" sz="2000" dirty="0">
                <a:solidFill>
                  <a:schemeClr val="tx1"/>
                </a:solidFill>
                <a:latin typeface="Source Sans Pro Light" panose="020B0403030403020204" pitchFamily="34" charset="0"/>
              </a:rPr>
              <a:t>Motivation scolaire accrue </a:t>
            </a:r>
          </a:p>
          <a:p>
            <a:pPr marL="225425" indent="-225425">
              <a:buFont typeface="Arial" panose="020B0604020202020204" pitchFamily="34" charset="0"/>
              <a:buChar char="•"/>
            </a:pPr>
            <a:r>
              <a:rPr lang="fr-FR" sz="2000" dirty="0">
                <a:solidFill>
                  <a:schemeClr val="tx1"/>
                </a:solidFill>
                <a:latin typeface="Source Sans Pro Light" panose="020B0403030403020204" pitchFamily="34" charset="0"/>
              </a:rPr>
              <a:t>Amélioration des résultats scolaires</a:t>
            </a:r>
          </a:p>
          <a:p>
            <a:pPr marL="225425" indent="-225425">
              <a:buFont typeface="Arial" panose="020B0604020202020204" pitchFamily="34" charset="0"/>
              <a:buChar char="•"/>
            </a:pPr>
            <a:r>
              <a:rPr lang="fr-FR" sz="2000" dirty="0">
                <a:solidFill>
                  <a:schemeClr val="tx1"/>
                </a:solidFill>
                <a:latin typeface="Source Sans Pro Light" panose="020B0403030403020204" pitchFamily="34" charset="0"/>
              </a:rPr>
              <a:t>Meilleur attachement et engagement face à l’école</a:t>
            </a:r>
          </a:p>
          <a:p>
            <a:pPr marL="225425" indent="-225425">
              <a:buFont typeface="Arial" panose="020B0604020202020204" pitchFamily="34" charset="0"/>
              <a:buChar char="•"/>
            </a:pPr>
            <a:r>
              <a:rPr lang="fr-FR" sz="2000" dirty="0">
                <a:solidFill>
                  <a:schemeClr val="tx1"/>
                </a:solidFill>
                <a:latin typeface="Source Sans Pro Light" panose="020B0403030403020204" pitchFamily="34" charset="0"/>
              </a:rPr>
              <a:t>Diminution de la violence et d’intimidation à l’école</a:t>
            </a:r>
          </a:p>
          <a:p>
            <a:pPr marL="225425" indent="-225425">
              <a:buFont typeface="Arial" panose="020B0604020202020204" pitchFamily="34" charset="0"/>
              <a:buChar char="•"/>
            </a:pPr>
            <a:r>
              <a:rPr lang="fr-FR" sz="2000" dirty="0">
                <a:solidFill>
                  <a:schemeClr val="tx1"/>
                </a:solidFill>
                <a:latin typeface="Source Sans Pro Light" panose="020B0403030403020204" pitchFamily="34" charset="0"/>
              </a:rPr>
              <a:t>Meilleure santé mentale et bien-être accru des élèves.</a:t>
            </a:r>
            <a:r>
              <a:rPr lang="fr-FR" dirty="0">
                <a:solidFill>
                  <a:schemeClr val="bg1"/>
                </a:solidFill>
                <a:latin typeface="Source Sans Pro Light" panose="020B0403030403020204" pitchFamily="34" charset="0"/>
              </a:rPr>
              <a:t>.</a:t>
            </a:r>
          </a:p>
        </p:txBody>
      </p:sp>
      <p:sp>
        <p:nvSpPr>
          <p:cNvPr id="18" name="Rectangle 17">
            <a:extLst>
              <a:ext uri="{FF2B5EF4-FFF2-40B4-BE49-F238E27FC236}">
                <a16:creationId xmlns:a16="http://schemas.microsoft.com/office/drawing/2014/main" id="{547443FB-B964-2F44-9D2A-46E6D522A048}"/>
              </a:ext>
            </a:extLst>
          </p:cNvPr>
          <p:cNvSpPr/>
          <p:nvPr/>
        </p:nvSpPr>
        <p:spPr>
          <a:xfrm>
            <a:off x="5827926" y="2041667"/>
            <a:ext cx="3077975" cy="4053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venir Next Condensed Ultra Lig" panose="020B0206020202020204" pitchFamily="34" charset="77"/>
            </a:endParaRPr>
          </a:p>
        </p:txBody>
      </p:sp>
      <p:sp>
        <p:nvSpPr>
          <p:cNvPr id="19" name="Rectangle 18">
            <a:extLst>
              <a:ext uri="{FF2B5EF4-FFF2-40B4-BE49-F238E27FC236}">
                <a16:creationId xmlns:a16="http://schemas.microsoft.com/office/drawing/2014/main" id="{38772F65-6476-7546-A8C0-5F6621BA5B05}"/>
              </a:ext>
            </a:extLst>
          </p:cNvPr>
          <p:cNvSpPr/>
          <p:nvPr/>
        </p:nvSpPr>
        <p:spPr>
          <a:xfrm>
            <a:off x="6096000" y="1804205"/>
            <a:ext cx="2855406" cy="3462486"/>
          </a:xfrm>
          <a:prstGeom prst="rect">
            <a:avLst/>
          </a:prstGeom>
        </p:spPr>
        <p:txBody>
          <a:bodyPr wrap="square">
            <a:spAutoFit/>
          </a:bodyPr>
          <a:lstStyle/>
          <a:p>
            <a:pPr marL="312738" indent="-258763">
              <a:spcAft>
                <a:spcPts val="600"/>
              </a:spcAft>
              <a:buFont typeface="Wingdings" pitchFamily="2" charset="2"/>
              <a:buChar char="§"/>
            </a:pPr>
            <a:endParaRPr lang="fr-CA" sz="2000" dirty="0">
              <a:latin typeface="Source Sans Pro Light" panose="020B0403030403020204" pitchFamily="34" charset="0"/>
              <a:ea typeface="Times New Roman" panose="02020603050405020304" pitchFamily="18" charset="0"/>
              <a:cs typeface="Times New Roman" panose="02020603050405020304" pitchFamily="18" charset="0"/>
            </a:endParaRPr>
          </a:p>
          <a:p>
            <a:pPr marL="312738" indent="-258763">
              <a:spcAft>
                <a:spcPts val="600"/>
              </a:spcAft>
              <a:buFont typeface="Wingdings" pitchFamily="2" charset="2"/>
              <a:buChar char="§"/>
            </a:pPr>
            <a:endParaRPr lang="fr-CA" sz="2000" dirty="0">
              <a:latin typeface="Source Sans Pro Light" panose="020B0403030403020204" pitchFamily="34" charset="0"/>
              <a:ea typeface="Times New Roman" panose="02020603050405020304" pitchFamily="18" charset="0"/>
              <a:cs typeface="Times New Roman" panose="02020603050405020304" pitchFamily="18" charset="0"/>
            </a:endParaRPr>
          </a:p>
          <a:p>
            <a:pPr marL="182563" indent="-182563">
              <a:buFont typeface="Arial" panose="020B0604020202020204" pitchFamily="34" charset="0"/>
              <a:buChar char="•"/>
            </a:pPr>
            <a:r>
              <a:rPr lang="fr-FR" sz="2000" dirty="0">
                <a:latin typeface="Source Sans Pro Light" panose="020B0403030403020204" pitchFamily="34" charset="0"/>
              </a:rPr>
              <a:t>Amélioration du moral </a:t>
            </a:r>
          </a:p>
          <a:p>
            <a:pPr marL="182563" indent="-182563">
              <a:buFont typeface="Arial" panose="020B0604020202020204" pitchFamily="34" charset="0"/>
              <a:buChar char="•"/>
            </a:pPr>
            <a:r>
              <a:rPr lang="fr-FR" sz="2000" dirty="0">
                <a:latin typeface="Source Sans Pro Light" panose="020B0403030403020204" pitchFamily="34" charset="0"/>
              </a:rPr>
              <a:t>Meilleure rétention du personnel enseignant</a:t>
            </a:r>
          </a:p>
          <a:p>
            <a:pPr marL="182563" indent="-182563">
              <a:buFont typeface="Arial" panose="020B0604020202020204" pitchFamily="34" charset="0"/>
              <a:buChar char="•"/>
            </a:pPr>
            <a:r>
              <a:rPr lang="fr-FR" sz="2000" dirty="0">
                <a:latin typeface="Source Sans Pro Light" panose="020B0403030403020204" pitchFamily="34" charset="0"/>
              </a:rPr>
              <a:t>Meilleur sentiment d’efficacité collective</a:t>
            </a:r>
          </a:p>
          <a:p>
            <a:pPr marL="182563" indent="-182563">
              <a:buFont typeface="Arial" panose="020B0604020202020204" pitchFamily="34" charset="0"/>
              <a:buChar char="•"/>
            </a:pPr>
            <a:r>
              <a:rPr lang="fr-FR" sz="2000" dirty="0">
                <a:latin typeface="Source Sans Pro Light" panose="020B0403030403020204" pitchFamily="34" charset="0"/>
              </a:rPr>
              <a:t>Santé mentale et bien-être accru du personnel.</a:t>
            </a:r>
          </a:p>
          <a:p>
            <a:pPr marL="312738" indent="-258763">
              <a:spcAft>
                <a:spcPts val="600"/>
              </a:spcAft>
              <a:buFont typeface="Wingdings" pitchFamily="2" charset="2"/>
              <a:buChar char="§"/>
            </a:pPr>
            <a:endParaRPr lang="fr-CA" sz="900" dirty="0">
              <a:latin typeface="Avenir Next Condensed Ultra Lig" panose="020B0206020202020204" pitchFamily="34" charset="77"/>
              <a:ea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F12B3A2-7ED4-20FA-950F-D208009FE929}"/>
              </a:ext>
            </a:extLst>
          </p:cNvPr>
          <p:cNvSpPr/>
          <p:nvPr/>
        </p:nvSpPr>
        <p:spPr>
          <a:xfrm>
            <a:off x="6280244" y="1962493"/>
            <a:ext cx="1797848" cy="32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6F2C1271-4664-247F-72C1-5E0BEE422E3C}"/>
              </a:ext>
            </a:extLst>
          </p:cNvPr>
          <p:cNvSpPr/>
          <p:nvPr/>
        </p:nvSpPr>
        <p:spPr>
          <a:xfrm>
            <a:off x="6032621" y="1466603"/>
            <a:ext cx="1797848" cy="32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8F12EF20-1EEF-6244-F3E5-AEAAA9E55A0B}"/>
              </a:ext>
            </a:extLst>
          </p:cNvPr>
          <p:cNvSpPr/>
          <p:nvPr/>
        </p:nvSpPr>
        <p:spPr>
          <a:xfrm>
            <a:off x="9330540" y="1464322"/>
            <a:ext cx="1455826" cy="29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descr="Professor male contour">
            <a:extLst>
              <a:ext uri="{FF2B5EF4-FFF2-40B4-BE49-F238E27FC236}">
                <a16:creationId xmlns:a16="http://schemas.microsoft.com/office/drawing/2014/main" id="{CF585CEE-5C23-0212-3415-C9983DB505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77863" y="1125313"/>
            <a:ext cx="1037219" cy="1037219"/>
          </a:xfrm>
          <a:prstGeom prst="rect">
            <a:avLst/>
          </a:prstGeom>
        </p:spPr>
      </p:pic>
      <p:pic>
        <p:nvPicPr>
          <p:cNvPr id="38" name="Graphique 37" descr="Conductor female contour">
            <a:extLst>
              <a:ext uri="{FF2B5EF4-FFF2-40B4-BE49-F238E27FC236}">
                <a16:creationId xmlns:a16="http://schemas.microsoft.com/office/drawing/2014/main" id="{717EA5A0-F324-9D73-DCCD-9336F6BBDF0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826" r="15809"/>
          <a:stretch/>
        </p:blipFill>
        <p:spPr>
          <a:xfrm>
            <a:off x="7366914" y="1143740"/>
            <a:ext cx="626116" cy="1037219"/>
          </a:xfrm>
          <a:prstGeom prst="rect">
            <a:avLst/>
          </a:prstGeom>
        </p:spPr>
      </p:pic>
      <p:sp>
        <p:nvSpPr>
          <p:cNvPr id="39" name="Rectangle 38">
            <a:extLst>
              <a:ext uri="{FF2B5EF4-FFF2-40B4-BE49-F238E27FC236}">
                <a16:creationId xmlns:a16="http://schemas.microsoft.com/office/drawing/2014/main" id="{55ED032A-0515-BF2A-1909-26BDD0435BE7}"/>
              </a:ext>
            </a:extLst>
          </p:cNvPr>
          <p:cNvSpPr/>
          <p:nvPr/>
        </p:nvSpPr>
        <p:spPr>
          <a:xfrm>
            <a:off x="7885886" y="1363973"/>
            <a:ext cx="266400" cy="315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24C8A4C8-735A-0D3F-D7E7-08327A0581FC}"/>
              </a:ext>
            </a:extLst>
          </p:cNvPr>
          <p:cNvSpPr txBox="1"/>
          <p:nvPr/>
        </p:nvSpPr>
        <p:spPr>
          <a:xfrm>
            <a:off x="0" y="-24375"/>
            <a:ext cx="12244422" cy="1000274"/>
          </a:xfrm>
          <a:prstGeom prst="rect">
            <a:avLst/>
          </a:prstGeom>
          <a:solidFill>
            <a:srgbClr val="4DAAC6"/>
          </a:solidFill>
        </p:spPr>
        <p:txBody>
          <a:bodyPr wrap="square">
            <a:spAutoFit/>
          </a:bodyPr>
          <a:lstStyle/>
          <a:p>
            <a:pPr indent="635000"/>
            <a:r>
              <a:rPr lang="fr-CA" sz="54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rPr>
              <a:t>Les bienfaits d’un climat scolaire positif</a:t>
            </a:r>
          </a:p>
          <a:p>
            <a:pPr indent="17463"/>
            <a:endParaRPr lang="fr-CA" sz="5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3053E9C9-4B1A-C2EA-9703-51D637FA9670}"/>
              </a:ext>
            </a:extLst>
          </p:cNvPr>
          <p:cNvSpPr txBox="1"/>
          <p:nvPr/>
        </p:nvSpPr>
        <p:spPr>
          <a:xfrm>
            <a:off x="368488" y="6514706"/>
            <a:ext cx="11823512" cy="276999"/>
          </a:xfrm>
          <a:prstGeom prst="rect">
            <a:avLst/>
          </a:prstGeom>
          <a:noFill/>
        </p:spPr>
        <p:txBody>
          <a:bodyPr wrap="square">
            <a:spAutoFit/>
          </a:bodyPr>
          <a:lstStyle/>
          <a:p>
            <a:r>
              <a:rPr lang="fr-FR" sz="1200" dirty="0">
                <a:latin typeface="Source Sans Pro Light" panose="020B0403030403020204" pitchFamily="34" charset="0"/>
              </a:rPr>
              <a:t>(Astor et al., 2019; </a:t>
            </a:r>
            <a:r>
              <a:rPr lang="fr-FR" sz="1200" dirty="0" err="1">
                <a:latin typeface="Source Sans Pro Light" panose="020B0403030403020204" pitchFamily="34" charset="0"/>
              </a:rPr>
              <a:t>Benbenisthy</a:t>
            </a:r>
            <a:r>
              <a:rPr lang="fr-FR" sz="1200" dirty="0">
                <a:latin typeface="Source Sans Pro Light" panose="020B0403030403020204" pitchFamily="34" charset="0"/>
              </a:rPr>
              <a:t> et Estrada, 2009 ; </a:t>
            </a:r>
            <a:r>
              <a:rPr lang="fr-CA" sz="1200" kern="1200" dirty="0">
                <a:effectLst/>
                <a:latin typeface="Source Sans Pro Light" panose="020B0403030403020204" pitchFamily="34" charset="0"/>
              </a:rPr>
              <a:t>Cohen </a:t>
            </a:r>
            <a:r>
              <a:rPr lang="fr-FR" sz="1200" dirty="0">
                <a:latin typeface="Source Sans Pro Light" panose="020B0403030403020204" pitchFamily="34" charset="0"/>
              </a:rPr>
              <a:t>et al., 2005; </a:t>
            </a:r>
            <a:r>
              <a:rPr lang="fr-FR" sz="1200" dirty="0" err="1">
                <a:latin typeface="Source Sans Pro Light" panose="020B0403030403020204" pitchFamily="34" charset="0"/>
              </a:rPr>
              <a:t>Catalano</a:t>
            </a:r>
            <a:r>
              <a:rPr lang="fr-FR" sz="1200" dirty="0">
                <a:latin typeface="Source Sans Pro Light" panose="020B0403030403020204" pitchFamily="34" charset="0"/>
              </a:rPr>
              <a:t> et al., 2004; Gaudreau, 2016;  Lee et al., 2011; </a:t>
            </a:r>
            <a:r>
              <a:rPr lang="fr-CA" sz="1200" kern="1200" dirty="0">
                <a:effectLst/>
                <a:latin typeface="Source Sans Pro Light" panose="020B0403030403020204" pitchFamily="34" charset="0"/>
              </a:rPr>
              <a:t>Cohen et al., 2015; </a:t>
            </a:r>
            <a:r>
              <a:rPr lang="fr-CA" sz="1200" kern="1200" dirty="0" err="1">
                <a:effectLst/>
                <a:latin typeface="Source Sans Pro Light" panose="020B0403030403020204" pitchFamily="34" charset="0"/>
              </a:rPr>
              <a:t>Vezzuto</a:t>
            </a:r>
            <a:r>
              <a:rPr lang="fr-CA" sz="1200" kern="1200" dirty="0">
                <a:effectLst/>
                <a:latin typeface="Source Sans Pro Light" panose="020B0403030403020204" pitchFamily="34" charset="0"/>
              </a:rPr>
              <a:t>, 2011). </a:t>
            </a:r>
            <a:endParaRPr lang="fr-FR" sz="1200" dirty="0">
              <a:latin typeface="Source Sans Pro Light" panose="020B0403030403020204" pitchFamily="34" charset="0"/>
            </a:endParaRPr>
          </a:p>
        </p:txBody>
      </p:sp>
      <p:sp>
        <p:nvSpPr>
          <p:cNvPr id="6" name="Rectangle 5">
            <a:extLst>
              <a:ext uri="{FF2B5EF4-FFF2-40B4-BE49-F238E27FC236}">
                <a16:creationId xmlns:a16="http://schemas.microsoft.com/office/drawing/2014/main" id="{F3F122A0-E149-61F0-58A4-CB99A83CF27C}"/>
              </a:ext>
            </a:extLst>
          </p:cNvPr>
          <p:cNvSpPr/>
          <p:nvPr/>
        </p:nvSpPr>
        <p:spPr>
          <a:xfrm>
            <a:off x="2675786" y="1863570"/>
            <a:ext cx="1797848" cy="32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Graphique 26" descr="School boy contour">
            <a:extLst>
              <a:ext uri="{FF2B5EF4-FFF2-40B4-BE49-F238E27FC236}">
                <a16:creationId xmlns:a16="http://schemas.microsoft.com/office/drawing/2014/main" id="{40E6E591-D789-6038-6A02-FDA84216E6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36384" y="1188704"/>
            <a:ext cx="1076093" cy="1076093"/>
          </a:xfrm>
          <a:prstGeom prst="rect">
            <a:avLst/>
          </a:prstGeom>
        </p:spPr>
      </p:pic>
      <p:pic>
        <p:nvPicPr>
          <p:cNvPr id="28" name="Graphique 27" descr="School girl contour">
            <a:extLst>
              <a:ext uri="{FF2B5EF4-FFF2-40B4-BE49-F238E27FC236}">
                <a16:creationId xmlns:a16="http://schemas.microsoft.com/office/drawing/2014/main" id="{525BFD30-A3B8-C798-0C0E-197CDAF95A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8513" y="1217405"/>
            <a:ext cx="1037219" cy="1037219"/>
          </a:xfrm>
          <a:prstGeom prst="rect">
            <a:avLst/>
          </a:prstGeom>
        </p:spPr>
      </p:pic>
    </p:spTree>
    <p:extLst>
      <p:ext uri="{BB962C8B-B14F-4D97-AF65-F5344CB8AC3E}">
        <p14:creationId xmlns:p14="http://schemas.microsoft.com/office/powerpoint/2010/main" val="2420284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F46EC70-331F-4641-BF94-9763B872CFC8}"/>
              </a:ext>
            </a:extLst>
          </p:cNvPr>
          <p:cNvSpPr txBox="1"/>
          <p:nvPr/>
        </p:nvSpPr>
        <p:spPr>
          <a:xfrm>
            <a:off x="1460" y="-6178"/>
            <a:ext cx="12244423" cy="769441"/>
          </a:xfrm>
          <a:prstGeom prst="rect">
            <a:avLst/>
          </a:prstGeom>
          <a:solidFill>
            <a:srgbClr val="4DAAC6"/>
          </a:solidFill>
          <a:ln>
            <a:noFill/>
          </a:ln>
        </p:spPr>
        <p:txBody>
          <a:bodyPr wrap="square" rtlCol="0">
            <a:spAutoFit/>
          </a:bodyPr>
          <a:lstStyle/>
          <a:p>
            <a:pPr indent="223838"/>
            <a:endParaRPr lang="fr-FR" sz="4400" b="1" cap="small" dirty="0">
              <a:solidFill>
                <a:schemeClr val="bg1"/>
              </a:solidFill>
              <a:latin typeface="Source Sans Pro Light" panose="020B0403030403020204" pitchFamily="34" charset="0"/>
            </a:endParaRPr>
          </a:p>
        </p:txBody>
      </p:sp>
      <p:sp>
        <p:nvSpPr>
          <p:cNvPr id="5" name="Rectangle 4">
            <a:extLst>
              <a:ext uri="{FF2B5EF4-FFF2-40B4-BE49-F238E27FC236}">
                <a16:creationId xmlns:a16="http://schemas.microsoft.com/office/drawing/2014/main" id="{E3E6C97C-D216-AE42-80DF-3675E8E7D9F1}"/>
              </a:ext>
            </a:extLst>
          </p:cNvPr>
          <p:cNvSpPr/>
          <p:nvPr/>
        </p:nvSpPr>
        <p:spPr>
          <a:xfrm>
            <a:off x="-8349369" y="4160567"/>
            <a:ext cx="11036488" cy="646331"/>
          </a:xfrm>
          <a:prstGeom prst="rect">
            <a:avLst/>
          </a:prstGeom>
        </p:spPr>
        <p:txBody>
          <a:bodyPr wrap="square">
            <a:spAutoFit/>
          </a:bodyPr>
          <a:lstStyle/>
          <a:p>
            <a:pPr marL="285750" indent="-285750">
              <a:buFont typeface="Arial" panose="020B0604020202020204" pitchFamily="34" charset="0"/>
              <a:buChar char="•"/>
            </a:pPr>
            <a:endParaRPr lang="fr-FR" dirty="0"/>
          </a:p>
          <a:p>
            <a:endParaRPr lang="fr-FR" dirty="0"/>
          </a:p>
        </p:txBody>
      </p:sp>
      <p:sp>
        <p:nvSpPr>
          <p:cNvPr id="16" name="Rectangle 15">
            <a:extLst>
              <a:ext uri="{FF2B5EF4-FFF2-40B4-BE49-F238E27FC236}">
                <a16:creationId xmlns:a16="http://schemas.microsoft.com/office/drawing/2014/main" id="{BA3BD5BA-4796-B94F-879B-5BAACAD2DD56}"/>
              </a:ext>
            </a:extLst>
          </p:cNvPr>
          <p:cNvSpPr/>
          <p:nvPr/>
        </p:nvSpPr>
        <p:spPr>
          <a:xfrm>
            <a:off x="776189" y="1570969"/>
            <a:ext cx="2933004" cy="4938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9A3D591-90AC-D94A-877B-3A17D5F7FB48}"/>
              </a:ext>
            </a:extLst>
          </p:cNvPr>
          <p:cNvSpPr/>
          <p:nvPr/>
        </p:nvSpPr>
        <p:spPr>
          <a:xfrm>
            <a:off x="776189" y="2287715"/>
            <a:ext cx="2862661" cy="4093428"/>
          </a:xfrm>
          <a:prstGeom prst="rect">
            <a:avLst/>
          </a:prstGeom>
        </p:spPr>
        <p:txBody>
          <a:bodyPr wrap="square">
            <a:spAutoFit/>
          </a:bodyPr>
          <a:lstStyle/>
          <a:p>
            <a:pPr marL="360363" indent="-342900">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Engagement</a:t>
            </a:r>
          </a:p>
          <a:p>
            <a:pPr marL="360363" indent="-342900">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Motivation</a:t>
            </a:r>
          </a:p>
          <a:p>
            <a:pPr marL="360363" indent="-342900">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Performance scolaire</a:t>
            </a:r>
          </a:p>
          <a:p>
            <a:pPr marL="360363" indent="-342900">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Résilience</a:t>
            </a:r>
          </a:p>
          <a:p>
            <a:pPr marL="360363" indent="-342900">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Santé mentale</a:t>
            </a:r>
          </a:p>
          <a:p>
            <a:pPr marL="360363" indent="-342900">
              <a:buFont typeface="Wingdings" pitchFamily="2" charset="2"/>
              <a:buChar char="§"/>
            </a:pPr>
            <a:r>
              <a:rPr lang="fr-CA" sz="2000" dirty="0" err="1">
                <a:latin typeface="Source Sans Pro Light" panose="020B0403030403020204" pitchFamily="34" charset="0"/>
                <a:ea typeface="Times New Roman" panose="02020603050405020304" pitchFamily="18" charset="0"/>
                <a:cs typeface="Times New Roman" panose="02020603050405020304" pitchFamily="18" charset="0"/>
              </a:rPr>
              <a:t>Prosocialité</a:t>
            </a: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 (empathie)</a:t>
            </a:r>
          </a:p>
          <a:p>
            <a:pPr marL="360363" indent="-342900">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Meilleures relations interpersonnelles</a:t>
            </a:r>
          </a:p>
          <a:p>
            <a:pPr marL="360363" indent="-342900">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Diminution violence</a:t>
            </a:r>
          </a:p>
          <a:p>
            <a:pPr marL="360363" indent="-342900">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Diminution du stress</a:t>
            </a:r>
          </a:p>
          <a:p>
            <a:endParaRPr lang="fr-CA" sz="1200" dirty="0">
              <a:latin typeface="Avenir Next Condensed" panose="020B0506020202020204" pitchFamily="34" charset="0"/>
              <a:ea typeface="Times New Roman" panose="02020603050405020304" pitchFamily="18" charset="0"/>
              <a:cs typeface="Times New Roman" panose="02020603050405020304" pitchFamily="18" charset="0"/>
            </a:endParaRPr>
          </a:p>
          <a:p>
            <a:endParaRPr lang="fr-CA" sz="1200" dirty="0">
              <a:latin typeface="Avenir Next Condensed" panose="020B0506020202020204" pitchFamily="34" charset="0"/>
              <a:ea typeface="Times New Roman" panose="02020603050405020304" pitchFamily="18" charset="0"/>
              <a:cs typeface="Times New Roman" panose="02020603050405020304" pitchFamily="18" charset="0"/>
            </a:endParaRPr>
          </a:p>
          <a:p>
            <a:endParaRPr lang="fr-CA" sz="800" dirty="0">
              <a:latin typeface="Source Sans Pro Light" panose="020B0403030403020204" pitchFamily="34" charset="0"/>
              <a:ea typeface="Times New Roman" panose="02020603050405020304" pitchFamily="18" charset="0"/>
              <a:cs typeface="Times New Roman" panose="02020603050405020304" pitchFamily="18" charset="0"/>
            </a:endParaRPr>
          </a:p>
          <a:p>
            <a:r>
              <a:rPr lang="fr-CA" sz="800" dirty="0">
                <a:latin typeface="Source Sans Pro Light" panose="020B0403030403020204" pitchFamily="34" charset="0"/>
                <a:ea typeface="Times New Roman" panose="02020603050405020304" pitchFamily="18" charset="0"/>
                <a:cs typeface="Times New Roman" panose="02020603050405020304" pitchFamily="18" charset="0"/>
              </a:rPr>
              <a:t>(</a:t>
            </a:r>
            <a:r>
              <a:rPr lang="fr-CA" sz="800" dirty="0" err="1">
                <a:latin typeface="Source Sans Pro Light" panose="020B0403030403020204" pitchFamily="34" charset="0"/>
                <a:ea typeface="Times New Roman" panose="02020603050405020304" pitchFamily="18" charset="0"/>
                <a:cs typeface="Times New Roman" panose="02020603050405020304" pitchFamily="18" charset="0"/>
              </a:rPr>
              <a:t>Durlak</a:t>
            </a:r>
            <a:r>
              <a:rPr lang="fr-CA" sz="800" dirty="0">
                <a:latin typeface="Source Sans Pro Light" panose="020B0403030403020204" pitchFamily="34" charset="0"/>
                <a:ea typeface="Times New Roman" panose="02020603050405020304" pitchFamily="18" charset="0"/>
                <a:cs typeface="Times New Roman" panose="02020603050405020304" pitchFamily="18" charset="0"/>
              </a:rPr>
              <a:t> et al., 2011; Santos et al., 2011;  Jennings et al., 2017</a:t>
            </a:r>
            <a:r>
              <a:rPr lang="fr-CA" sz="800" dirty="0">
                <a:latin typeface="Avenir Next Condensed Ultra Lig" panose="020B0206020202020204" pitchFamily="34" charset="77"/>
                <a:ea typeface="Times New Roman" panose="02020603050405020304" pitchFamily="18" charset="0"/>
                <a:cs typeface="Times New Roman" panose="02020603050405020304" pitchFamily="18" charset="0"/>
              </a:rPr>
              <a:t>).</a:t>
            </a:r>
            <a:endParaRPr lang="fr-FR" sz="800" dirty="0">
              <a:latin typeface="Avenir Next Condensed Ultra Lig" panose="020B0206020202020204" pitchFamily="34" charset="77"/>
            </a:endParaRPr>
          </a:p>
        </p:txBody>
      </p:sp>
      <p:sp>
        <p:nvSpPr>
          <p:cNvPr id="18" name="Rectangle 17">
            <a:extLst>
              <a:ext uri="{FF2B5EF4-FFF2-40B4-BE49-F238E27FC236}">
                <a16:creationId xmlns:a16="http://schemas.microsoft.com/office/drawing/2014/main" id="{547443FB-B964-2F44-9D2A-46E6D522A048}"/>
              </a:ext>
            </a:extLst>
          </p:cNvPr>
          <p:cNvSpPr/>
          <p:nvPr/>
        </p:nvSpPr>
        <p:spPr>
          <a:xfrm>
            <a:off x="4492215" y="1570969"/>
            <a:ext cx="3077975" cy="4938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venir Next Condensed Ultra Lig" panose="020B0206020202020204" pitchFamily="34" charset="77"/>
            </a:endParaRPr>
          </a:p>
        </p:txBody>
      </p:sp>
      <p:sp>
        <p:nvSpPr>
          <p:cNvPr id="19" name="Rectangle 18">
            <a:extLst>
              <a:ext uri="{FF2B5EF4-FFF2-40B4-BE49-F238E27FC236}">
                <a16:creationId xmlns:a16="http://schemas.microsoft.com/office/drawing/2014/main" id="{38772F65-6476-7546-A8C0-5F6621BA5B05}"/>
              </a:ext>
            </a:extLst>
          </p:cNvPr>
          <p:cNvSpPr/>
          <p:nvPr/>
        </p:nvSpPr>
        <p:spPr>
          <a:xfrm>
            <a:off x="4489058" y="1472107"/>
            <a:ext cx="3142266" cy="4955203"/>
          </a:xfrm>
          <a:prstGeom prst="rect">
            <a:avLst/>
          </a:prstGeom>
        </p:spPr>
        <p:txBody>
          <a:bodyPr wrap="square">
            <a:spAutoFit/>
          </a:bodyPr>
          <a:lstStyle/>
          <a:p>
            <a:pPr marL="312738" indent="-258763">
              <a:spcAft>
                <a:spcPts val="600"/>
              </a:spcAft>
              <a:buFont typeface="Wingdings" pitchFamily="2" charset="2"/>
              <a:buChar char="§"/>
            </a:pPr>
            <a:endParaRPr lang="fr-CA" sz="2000" dirty="0">
              <a:latin typeface="Source Sans Pro Light" panose="020B0403030403020204" pitchFamily="34" charset="0"/>
              <a:ea typeface="Times New Roman" panose="02020603050405020304" pitchFamily="18" charset="0"/>
              <a:cs typeface="Times New Roman" panose="02020603050405020304" pitchFamily="18" charset="0"/>
            </a:endParaRPr>
          </a:p>
          <a:p>
            <a:pPr marL="312738" indent="-258763">
              <a:spcAft>
                <a:spcPts val="600"/>
              </a:spcAft>
              <a:buFont typeface="Wingdings" pitchFamily="2" charset="2"/>
              <a:buChar char="§"/>
            </a:pPr>
            <a:endParaRPr lang="fr-CA" sz="2000" dirty="0">
              <a:latin typeface="Source Sans Pro Light" panose="020B0403030403020204" pitchFamily="34" charset="0"/>
              <a:ea typeface="Times New Roman" panose="02020603050405020304" pitchFamily="18" charset="0"/>
              <a:cs typeface="Times New Roman" panose="02020603050405020304" pitchFamily="18" charset="0"/>
            </a:endParaRP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Autorégulation des émotions</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Gestion du stress</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Diminution du burnout</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Usage de pratiques éducatives positives</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Créativité</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Épanouissement et satisfaction  professionnels</a:t>
            </a:r>
          </a:p>
          <a:p>
            <a:pPr marL="312738" indent="-258763">
              <a:spcAft>
                <a:spcPts val="600"/>
              </a:spcAft>
              <a:buFont typeface="Wingdings" pitchFamily="2" charset="2"/>
              <a:buChar char="§"/>
            </a:pPr>
            <a:endParaRPr lang="fr-CA" sz="900" dirty="0">
              <a:solidFill>
                <a:schemeClr val="bg1"/>
              </a:solidFill>
              <a:latin typeface="Avenir Next Condensed Ultra Lig" panose="020B0206020202020204" pitchFamily="34" charset="77"/>
              <a:ea typeface="Times New Roman" panose="02020603050405020304" pitchFamily="18" charset="0"/>
              <a:cs typeface="Times New Roman" panose="02020603050405020304" pitchFamily="18" charset="0"/>
            </a:endParaRPr>
          </a:p>
          <a:p>
            <a:pPr marL="312738" indent="-258763">
              <a:spcAft>
                <a:spcPts val="600"/>
              </a:spcAft>
              <a:buFont typeface="Wingdings" pitchFamily="2" charset="2"/>
              <a:buChar char="§"/>
            </a:pPr>
            <a:endParaRPr lang="fr-CA" sz="900" dirty="0">
              <a:solidFill>
                <a:schemeClr val="bg1"/>
              </a:solidFill>
              <a:latin typeface="Avenir Next Condensed Ultra Lig" panose="020B0206020202020204" pitchFamily="34" charset="77"/>
              <a:ea typeface="Times New Roman" panose="02020603050405020304" pitchFamily="18" charset="0"/>
              <a:cs typeface="Times New Roman" panose="02020603050405020304" pitchFamily="18" charset="0"/>
            </a:endParaRPr>
          </a:p>
          <a:p>
            <a:pPr marL="53975" indent="-36513">
              <a:spcAft>
                <a:spcPts val="600"/>
              </a:spcAft>
            </a:pPr>
            <a:r>
              <a:rPr lang="fr-CA" sz="800" dirty="0">
                <a:latin typeface="Source Sans Pro Light" panose="020B0403030403020204" pitchFamily="34" charset="0"/>
                <a:ea typeface="Times New Roman" panose="02020603050405020304" pitchFamily="18" charset="0"/>
                <a:cs typeface="Times New Roman" panose="02020603050405020304" pitchFamily="18" charset="0"/>
              </a:rPr>
              <a:t>(Goyette, 2015; Gaudreau et al., 2012; Jennings et al., 2017).</a:t>
            </a:r>
          </a:p>
        </p:txBody>
      </p:sp>
      <p:sp>
        <p:nvSpPr>
          <p:cNvPr id="20" name="Rectangle 19">
            <a:extLst>
              <a:ext uri="{FF2B5EF4-FFF2-40B4-BE49-F238E27FC236}">
                <a16:creationId xmlns:a16="http://schemas.microsoft.com/office/drawing/2014/main" id="{A79D2CC7-748C-E14A-93D7-E7D2B00F1C8D}"/>
              </a:ext>
            </a:extLst>
          </p:cNvPr>
          <p:cNvSpPr/>
          <p:nvPr/>
        </p:nvSpPr>
        <p:spPr>
          <a:xfrm>
            <a:off x="8560722" y="1597013"/>
            <a:ext cx="2933004" cy="49122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venir Next Condensed Ultra Lig" panose="020B0206020202020204" pitchFamily="34" charset="77"/>
            </a:endParaRPr>
          </a:p>
        </p:txBody>
      </p:sp>
      <p:sp>
        <p:nvSpPr>
          <p:cNvPr id="21" name="Rectangle 20">
            <a:extLst>
              <a:ext uri="{FF2B5EF4-FFF2-40B4-BE49-F238E27FC236}">
                <a16:creationId xmlns:a16="http://schemas.microsoft.com/office/drawing/2014/main" id="{387D78E9-2AA7-E84F-A49D-991E1A764B10}"/>
              </a:ext>
            </a:extLst>
          </p:cNvPr>
          <p:cNvSpPr/>
          <p:nvPr/>
        </p:nvSpPr>
        <p:spPr>
          <a:xfrm>
            <a:off x="8535174" y="1570968"/>
            <a:ext cx="2995198" cy="4847481"/>
          </a:xfrm>
          <a:prstGeom prst="rect">
            <a:avLst/>
          </a:prstGeom>
        </p:spPr>
        <p:txBody>
          <a:bodyPr wrap="square">
            <a:spAutoFit/>
          </a:bodyPr>
          <a:lstStyle/>
          <a:p>
            <a:pPr marL="312738" indent="-258763">
              <a:spcAft>
                <a:spcPts val="600"/>
              </a:spcAft>
              <a:buFont typeface="Wingdings" pitchFamily="2" charset="2"/>
              <a:buChar char="§"/>
            </a:pPr>
            <a:endParaRPr lang="fr-CA" sz="2000" dirty="0">
              <a:latin typeface="Source Sans Pro Light" panose="020B0403030403020204" pitchFamily="34" charset="0"/>
              <a:ea typeface="Times New Roman" panose="02020603050405020304" pitchFamily="18" charset="0"/>
              <a:cs typeface="Times New Roman" panose="02020603050405020304" pitchFamily="18" charset="0"/>
            </a:endParaRPr>
          </a:p>
          <a:p>
            <a:pPr marL="312738" indent="-258763">
              <a:spcAft>
                <a:spcPts val="600"/>
              </a:spcAft>
              <a:buFont typeface="Wingdings" pitchFamily="2" charset="2"/>
              <a:buChar char="§"/>
            </a:pPr>
            <a:endParaRPr lang="fr-CA" sz="2000" dirty="0">
              <a:latin typeface="Source Sans Pro Light" panose="020B0403030403020204" pitchFamily="34" charset="0"/>
              <a:ea typeface="Times New Roman" panose="02020603050405020304" pitchFamily="18" charset="0"/>
              <a:cs typeface="Times New Roman" panose="02020603050405020304" pitchFamily="18" charset="0"/>
            </a:endParaRP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Climat de sécurité physique et émotionnel</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Pratiques concertées</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Leadership positif</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Relations positives élèves /adultes</a:t>
            </a:r>
          </a:p>
          <a:p>
            <a:pPr marL="312738" indent="-258763">
              <a:spcAft>
                <a:spcPts val="600"/>
              </a:spcAft>
              <a:buFont typeface="Wingdings" pitchFamily="2" charset="2"/>
              <a:buChar char="§"/>
            </a:pPr>
            <a:r>
              <a:rPr lang="fr-CA" sz="2000" dirty="0">
                <a:latin typeface="Source Sans Pro Light" panose="020B0403030403020204" pitchFamily="34" charset="0"/>
                <a:ea typeface="Times New Roman" panose="02020603050405020304" pitchFamily="18" charset="0"/>
                <a:cs typeface="Times New Roman" panose="02020603050405020304" pitchFamily="18" charset="0"/>
              </a:rPr>
              <a:t>Climat organisationnel</a:t>
            </a:r>
          </a:p>
          <a:p>
            <a:pPr marL="53975">
              <a:spcAft>
                <a:spcPts val="600"/>
              </a:spcAft>
            </a:pPr>
            <a:endParaRPr lang="fr-CA" sz="300" dirty="0">
              <a:latin typeface="Source Sans Pro Light" panose="020B0403030403020204" pitchFamily="34" charset="0"/>
              <a:cs typeface="Times New Roman" panose="02020603050405020304" pitchFamily="18" charset="0"/>
            </a:endParaRPr>
          </a:p>
          <a:p>
            <a:pPr marL="53975">
              <a:spcAft>
                <a:spcPts val="600"/>
              </a:spcAft>
            </a:pPr>
            <a:endParaRPr lang="fr-CA" sz="1000" dirty="0">
              <a:latin typeface="Source Sans Pro Light" panose="020B0403030403020204" pitchFamily="34" charset="0"/>
              <a:cs typeface="Times New Roman" panose="02020603050405020304" pitchFamily="18" charset="0"/>
            </a:endParaRPr>
          </a:p>
          <a:p>
            <a:pPr marL="53975">
              <a:spcAft>
                <a:spcPts val="600"/>
              </a:spcAft>
            </a:pPr>
            <a:endParaRPr lang="fr-CA" sz="1000" dirty="0">
              <a:latin typeface="Source Sans Pro Light" panose="020B0403030403020204" pitchFamily="34" charset="0"/>
              <a:cs typeface="Times New Roman" panose="02020603050405020304" pitchFamily="18" charset="0"/>
            </a:endParaRPr>
          </a:p>
          <a:p>
            <a:pPr marL="53975">
              <a:spcAft>
                <a:spcPts val="600"/>
              </a:spcAft>
            </a:pPr>
            <a:endParaRPr lang="fr-CA" sz="1000" dirty="0">
              <a:latin typeface="Source Sans Pro Light" panose="020B0403030403020204" pitchFamily="34" charset="0"/>
              <a:cs typeface="Times New Roman" panose="02020603050405020304" pitchFamily="18" charset="0"/>
            </a:endParaRPr>
          </a:p>
          <a:p>
            <a:pPr marL="53975">
              <a:spcAft>
                <a:spcPts val="600"/>
              </a:spcAft>
            </a:pPr>
            <a:endParaRPr lang="fr-CA" sz="1000" dirty="0">
              <a:latin typeface="Source Sans Pro Light" panose="020B0403030403020204" pitchFamily="34" charset="0"/>
            </a:endParaRPr>
          </a:p>
          <a:p>
            <a:pPr marL="53975">
              <a:spcAft>
                <a:spcPts val="600"/>
              </a:spcAft>
            </a:pPr>
            <a:endParaRPr lang="fr-CA" sz="400" dirty="0">
              <a:latin typeface="Source Sans Pro Light" panose="020B0403030403020204" pitchFamily="34" charset="0"/>
            </a:endParaRPr>
          </a:p>
          <a:p>
            <a:pPr marL="53975">
              <a:spcAft>
                <a:spcPts val="600"/>
              </a:spcAft>
            </a:pPr>
            <a:endParaRPr lang="fr-CA" sz="400" dirty="0">
              <a:latin typeface="Source Sans Pro Light" panose="020B0403030403020204" pitchFamily="34" charset="0"/>
            </a:endParaRPr>
          </a:p>
          <a:p>
            <a:pPr marL="53975">
              <a:spcAft>
                <a:spcPts val="600"/>
              </a:spcAft>
            </a:pPr>
            <a:r>
              <a:rPr lang="fr-CA" sz="800" dirty="0">
                <a:latin typeface="Source Sans Pro Light" panose="020B0403030403020204" pitchFamily="34" charset="0"/>
              </a:rPr>
              <a:t>(Collie et al., 2012;  C</a:t>
            </a:r>
            <a:r>
              <a:rPr lang="fr-CA" sz="800" dirty="0">
                <a:latin typeface="Source Sans Pro Light" panose="020B0403030403020204" pitchFamily="34" charset="0"/>
                <a:ea typeface="Times New Roman" panose="02020603050405020304" pitchFamily="18" charset="0"/>
                <a:cs typeface="Times New Roman" panose="02020603050405020304" pitchFamily="18" charset="0"/>
              </a:rPr>
              <a:t>ohen et al., 2009; </a:t>
            </a:r>
            <a:r>
              <a:rPr lang="fr-CA" sz="800" dirty="0" err="1">
                <a:latin typeface="Source Sans Pro Light" panose="020B0403030403020204" pitchFamily="34" charset="0"/>
                <a:ea typeface="Times New Roman" panose="02020603050405020304" pitchFamily="18" charset="0"/>
                <a:cs typeface="Times New Roman" panose="02020603050405020304" pitchFamily="18" charset="0"/>
              </a:rPr>
              <a:t>Thapa</a:t>
            </a:r>
            <a:r>
              <a:rPr lang="fr-CA" sz="800" dirty="0">
                <a:latin typeface="Source Sans Pro Light" panose="020B0403030403020204" pitchFamily="34" charset="0"/>
                <a:ea typeface="Times New Roman" panose="02020603050405020304" pitchFamily="18" charset="0"/>
                <a:cs typeface="Times New Roman" panose="02020603050405020304" pitchFamily="18" charset="0"/>
              </a:rPr>
              <a:t> et al., 2013). </a:t>
            </a:r>
          </a:p>
        </p:txBody>
      </p:sp>
      <p:sp>
        <p:nvSpPr>
          <p:cNvPr id="26" name="Rectangle 25">
            <a:extLst>
              <a:ext uri="{FF2B5EF4-FFF2-40B4-BE49-F238E27FC236}">
                <a16:creationId xmlns:a16="http://schemas.microsoft.com/office/drawing/2014/main" id="{9F12B3A2-7ED4-20FA-950F-D208009FE929}"/>
              </a:ext>
            </a:extLst>
          </p:cNvPr>
          <p:cNvSpPr/>
          <p:nvPr/>
        </p:nvSpPr>
        <p:spPr>
          <a:xfrm>
            <a:off x="1354504" y="1433178"/>
            <a:ext cx="1797848" cy="32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Graphique 26" descr="School boy contour">
            <a:extLst>
              <a:ext uri="{FF2B5EF4-FFF2-40B4-BE49-F238E27FC236}">
                <a16:creationId xmlns:a16="http://schemas.microsoft.com/office/drawing/2014/main" id="{40E6E591-D789-6038-6A02-FDA84216E6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6416" y="1008216"/>
            <a:ext cx="1076093" cy="1076093"/>
          </a:xfrm>
          <a:prstGeom prst="rect">
            <a:avLst/>
          </a:prstGeom>
        </p:spPr>
      </p:pic>
      <p:pic>
        <p:nvPicPr>
          <p:cNvPr id="28" name="Graphique 27" descr="School girl contour">
            <a:extLst>
              <a:ext uri="{FF2B5EF4-FFF2-40B4-BE49-F238E27FC236}">
                <a16:creationId xmlns:a16="http://schemas.microsoft.com/office/drawing/2014/main" id="{525BFD30-A3B8-C798-0C0E-197CDAF95A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9845" y="1012395"/>
            <a:ext cx="1037219" cy="1037219"/>
          </a:xfrm>
          <a:prstGeom prst="rect">
            <a:avLst/>
          </a:prstGeom>
        </p:spPr>
      </p:pic>
      <p:sp>
        <p:nvSpPr>
          <p:cNvPr id="29" name="Rectangle 28">
            <a:extLst>
              <a:ext uri="{FF2B5EF4-FFF2-40B4-BE49-F238E27FC236}">
                <a16:creationId xmlns:a16="http://schemas.microsoft.com/office/drawing/2014/main" id="{6F2C1271-4664-247F-72C1-5E0BEE422E3C}"/>
              </a:ext>
            </a:extLst>
          </p:cNvPr>
          <p:cNvSpPr/>
          <p:nvPr/>
        </p:nvSpPr>
        <p:spPr>
          <a:xfrm>
            <a:off x="5205307" y="1461186"/>
            <a:ext cx="1797848" cy="32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8F12EF20-1EEF-6244-F3E5-AEAAA9E55A0B}"/>
              </a:ext>
            </a:extLst>
          </p:cNvPr>
          <p:cNvSpPr/>
          <p:nvPr/>
        </p:nvSpPr>
        <p:spPr>
          <a:xfrm>
            <a:off x="9330540" y="1464322"/>
            <a:ext cx="1455826" cy="29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descr="Professor male contour">
            <a:extLst>
              <a:ext uri="{FF2B5EF4-FFF2-40B4-BE49-F238E27FC236}">
                <a16:creationId xmlns:a16="http://schemas.microsoft.com/office/drawing/2014/main" id="{CF585CEE-5C23-0212-3415-C9983DB505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29374" y="978289"/>
            <a:ext cx="1037219" cy="1037219"/>
          </a:xfrm>
          <a:prstGeom prst="rect">
            <a:avLst/>
          </a:prstGeom>
        </p:spPr>
      </p:pic>
      <p:grpSp>
        <p:nvGrpSpPr>
          <p:cNvPr id="32" name="Groupe 31">
            <a:extLst>
              <a:ext uri="{FF2B5EF4-FFF2-40B4-BE49-F238E27FC236}">
                <a16:creationId xmlns:a16="http://schemas.microsoft.com/office/drawing/2014/main" id="{44A07FBC-BE91-E33C-2B4D-3DC1429E31E4}"/>
              </a:ext>
            </a:extLst>
          </p:cNvPr>
          <p:cNvGrpSpPr/>
          <p:nvPr/>
        </p:nvGrpSpPr>
        <p:grpSpPr>
          <a:xfrm>
            <a:off x="9394650" y="807106"/>
            <a:ext cx="1870266" cy="1426262"/>
            <a:chOff x="9136221" y="909704"/>
            <a:chExt cx="1870266" cy="1426262"/>
          </a:xfrm>
        </p:grpSpPr>
        <p:pic>
          <p:nvPicPr>
            <p:cNvPr id="33" name="Graphique 32" descr="Schoolhouse contour">
              <a:extLst>
                <a:ext uri="{FF2B5EF4-FFF2-40B4-BE49-F238E27FC236}">
                  <a16:creationId xmlns:a16="http://schemas.microsoft.com/office/drawing/2014/main" id="{A70B7534-6FCB-0295-4EE7-DB04625FAF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36221" y="909704"/>
              <a:ext cx="1265147" cy="1426262"/>
            </a:xfrm>
            <a:prstGeom prst="rect">
              <a:avLst/>
            </a:prstGeom>
          </p:spPr>
        </p:pic>
        <p:pic>
          <p:nvPicPr>
            <p:cNvPr id="34" name="Graphique 33" descr="Partial sun contour">
              <a:extLst>
                <a:ext uri="{FF2B5EF4-FFF2-40B4-BE49-F238E27FC236}">
                  <a16:creationId xmlns:a16="http://schemas.microsoft.com/office/drawing/2014/main" id="{9F0B5532-1D0D-AC29-FA52-D36E4FDFE9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67823" y="988955"/>
              <a:ext cx="738664" cy="738664"/>
            </a:xfrm>
            <a:prstGeom prst="rect">
              <a:avLst/>
            </a:prstGeom>
          </p:spPr>
        </p:pic>
      </p:grpSp>
      <p:pic>
        <p:nvPicPr>
          <p:cNvPr id="38" name="Graphique 37" descr="Conductor female contour">
            <a:extLst>
              <a:ext uri="{FF2B5EF4-FFF2-40B4-BE49-F238E27FC236}">
                <a16:creationId xmlns:a16="http://schemas.microsoft.com/office/drawing/2014/main" id="{717EA5A0-F324-9D73-DCCD-9336F6BBDF0A}"/>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23826" r="15809"/>
          <a:stretch/>
        </p:blipFill>
        <p:spPr>
          <a:xfrm>
            <a:off x="6133224" y="1022568"/>
            <a:ext cx="626116" cy="1037219"/>
          </a:xfrm>
          <a:prstGeom prst="rect">
            <a:avLst/>
          </a:prstGeom>
        </p:spPr>
      </p:pic>
      <p:sp>
        <p:nvSpPr>
          <p:cNvPr id="39" name="Rectangle 38">
            <a:extLst>
              <a:ext uri="{FF2B5EF4-FFF2-40B4-BE49-F238E27FC236}">
                <a16:creationId xmlns:a16="http://schemas.microsoft.com/office/drawing/2014/main" id="{55ED032A-0515-BF2A-1909-26BDD0435BE7}"/>
              </a:ext>
            </a:extLst>
          </p:cNvPr>
          <p:cNvSpPr/>
          <p:nvPr/>
        </p:nvSpPr>
        <p:spPr>
          <a:xfrm>
            <a:off x="6661852" y="1234206"/>
            <a:ext cx="266400" cy="315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24C8A4C8-735A-0D3F-D7E7-08327A0581FC}"/>
              </a:ext>
            </a:extLst>
          </p:cNvPr>
          <p:cNvSpPr txBox="1"/>
          <p:nvPr/>
        </p:nvSpPr>
        <p:spPr>
          <a:xfrm>
            <a:off x="0" y="-24375"/>
            <a:ext cx="12244422" cy="846386"/>
          </a:xfrm>
          <a:prstGeom prst="rect">
            <a:avLst/>
          </a:prstGeom>
          <a:solidFill>
            <a:srgbClr val="4DAAC6"/>
          </a:solidFill>
        </p:spPr>
        <p:txBody>
          <a:bodyPr wrap="square">
            <a:spAutoFit/>
          </a:bodyPr>
          <a:lstStyle/>
          <a:p>
            <a:pPr indent="450850"/>
            <a:r>
              <a:rPr lang="fr-CA" sz="44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rPr>
              <a:t>Les bienfaits de l’apprentissage </a:t>
            </a:r>
            <a:r>
              <a:rPr lang="fr-CA" sz="4400" dirty="0" err="1">
                <a:solidFill>
                  <a:schemeClr val="bg1"/>
                </a:solidFill>
                <a:latin typeface="Source Sans Pro Light" panose="020B0403030403020204" pitchFamily="34" charset="0"/>
                <a:ea typeface="Calibri" panose="020F0502020204030204" pitchFamily="34" charset="0"/>
                <a:cs typeface="Times New Roman" panose="02020603050405020304" pitchFamily="18" charset="0"/>
              </a:rPr>
              <a:t>socioémotionnel</a:t>
            </a:r>
            <a:endParaRPr lang="fr-CA" sz="44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endParaRPr>
          </a:p>
          <a:p>
            <a:pPr indent="17463"/>
            <a:endParaRPr lang="fr-CA" sz="5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6318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38E6B99D-6FA8-3846-9C5A-729286D6B273}"/>
              </a:ext>
            </a:extLst>
          </p:cNvPr>
          <p:cNvSpPr/>
          <p:nvPr/>
        </p:nvSpPr>
        <p:spPr>
          <a:xfrm>
            <a:off x="186492" y="1684085"/>
            <a:ext cx="5362039" cy="4894855"/>
          </a:xfrm>
          <a:prstGeom prst="ellipse">
            <a:avLst/>
          </a:prstGeom>
          <a:solidFill>
            <a:srgbClr val="4DAAC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Source Sans Pro Light" panose="020B0403030403020204" pitchFamily="34" charset="0"/>
              </a:rPr>
              <a:t>Centrée sur la </a:t>
            </a:r>
            <a:r>
              <a:rPr lang="fr-FR" sz="3600" dirty="0">
                <a:solidFill>
                  <a:schemeClr val="bg1"/>
                </a:solidFill>
                <a:latin typeface="Source Sans Pro Light" panose="020B0403030403020204" pitchFamily="34" charset="0"/>
              </a:rPr>
              <a:t>promotion de la santé émotionnelle et sociale</a:t>
            </a:r>
            <a:r>
              <a:rPr lang="fr-FR" sz="3600" dirty="0">
                <a:solidFill>
                  <a:schemeClr val="tx1"/>
                </a:solidFill>
                <a:latin typeface="Source Sans Pro Light" panose="020B0403030403020204" pitchFamily="34" charset="0"/>
              </a:rPr>
              <a:t> nécessaire à la réussite éducative</a:t>
            </a:r>
          </a:p>
        </p:txBody>
      </p:sp>
      <p:sp>
        <p:nvSpPr>
          <p:cNvPr id="3" name="ZoneTexte 2">
            <a:extLst>
              <a:ext uri="{FF2B5EF4-FFF2-40B4-BE49-F238E27FC236}">
                <a16:creationId xmlns:a16="http://schemas.microsoft.com/office/drawing/2014/main" id="{8A667829-D0EE-EAE2-0FFA-82606C3F6041}"/>
              </a:ext>
            </a:extLst>
          </p:cNvPr>
          <p:cNvSpPr txBox="1"/>
          <p:nvPr/>
        </p:nvSpPr>
        <p:spPr>
          <a:xfrm>
            <a:off x="6247176" y="2154121"/>
            <a:ext cx="5161053" cy="3526030"/>
          </a:xfrm>
          <a:prstGeom prst="rect">
            <a:avLst/>
          </a:prstGeom>
          <a:solidFill>
            <a:srgbClr val="4DAAC6">
              <a:alpha val="14902"/>
            </a:srgbClr>
          </a:solidFill>
        </p:spPr>
        <p:txBody>
          <a:bodyPr wrap="square">
            <a:spAutoFit/>
          </a:bodyPr>
          <a:lstStyle/>
          <a:p>
            <a:pPr marL="146050">
              <a:lnSpc>
                <a:spcPct val="110000"/>
              </a:lnSpc>
              <a:buFont typeface="Arial" panose="020B0604020202020204" pitchFamily="34" charset="0"/>
              <a:buNone/>
            </a:pPr>
            <a:endParaRPr lang="fr-FR" sz="2200" dirty="0">
              <a:latin typeface="Source Sans Pro Light" panose="020B0403030403020204" pitchFamily="34" charset="0"/>
            </a:endParaRPr>
          </a:p>
          <a:p>
            <a:pPr marL="146050">
              <a:lnSpc>
                <a:spcPct val="110000"/>
              </a:lnSpc>
              <a:buFont typeface="Arial" panose="020B0604020202020204" pitchFamily="34" charset="0"/>
              <a:buNone/>
            </a:pPr>
            <a:r>
              <a:rPr lang="fr-FR" sz="2000" dirty="0">
                <a:latin typeface="Source Sans Pro Light" panose="020B0403030403020204" pitchFamily="34" charset="0"/>
              </a:rPr>
              <a:t>Permet aux jeunes  (et moins jeunes) d’apprendre à :</a:t>
            </a:r>
          </a:p>
          <a:p>
            <a:pPr marL="146050">
              <a:lnSpc>
                <a:spcPct val="110000"/>
              </a:lnSpc>
              <a:buFont typeface="Arial" panose="020B0604020202020204" pitchFamily="34" charset="0"/>
              <a:buNone/>
            </a:pPr>
            <a:endParaRPr lang="fr-FR" sz="2000" dirty="0">
              <a:latin typeface="Source Sans Pro Light" panose="020B0403030403020204" pitchFamily="34" charset="0"/>
            </a:endParaRPr>
          </a:p>
          <a:p>
            <a:pPr marL="357188" indent="-211138">
              <a:lnSpc>
                <a:spcPct val="110000"/>
              </a:lnSpc>
              <a:buFont typeface="Wingdings" pitchFamily="2" charset="2"/>
              <a:buChar char="§"/>
            </a:pPr>
            <a:r>
              <a:rPr lang="fr-FR" sz="2000" dirty="0">
                <a:latin typeface="Source Sans Pro Light" panose="020B0403030403020204" pitchFamily="34" charset="0"/>
              </a:rPr>
              <a:t>identifier et à gérer leurs émotions;</a:t>
            </a:r>
          </a:p>
          <a:p>
            <a:pPr marL="357188" indent="-211138">
              <a:lnSpc>
                <a:spcPct val="110000"/>
              </a:lnSpc>
              <a:buFont typeface="Wingdings" pitchFamily="2" charset="2"/>
              <a:buChar char="§"/>
            </a:pPr>
            <a:r>
              <a:rPr lang="fr-FR" sz="2000" dirty="0">
                <a:latin typeface="Source Sans Pro Light" panose="020B0403030403020204" pitchFamily="34" charset="0"/>
              </a:rPr>
              <a:t> à répondre adéquatement à leurs besoins;</a:t>
            </a:r>
          </a:p>
          <a:p>
            <a:pPr marL="357188" indent="-211138">
              <a:lnSpc>
                <a:spcPct val="110000"/>
              </a:lnSpc>
              <a:buFont typeface="Wingdings" pitchFamily="2" charset="2"/>
              <a:buChar char="§"/>
            </a:pPr>
            <a:r>
              <a:rPr lang="fr-FR" sz="2000" dirty="0">
                <a:latin typeface="Source Sans Pro Light" panose="020B0403030403020204" pitchFamily="34" charset="0"/>
              </a:rPr>
              <a:t>établir et maintenir des relations saines dans  tous leurs contextes de vie;</a:t>
            </a:r>
          </a:p>
          <a:p>
            <a:pPr marL="357188" indent="-211138">
              <a:lnSpc>
                <a:spcPct val="110000"/>
              </a:lnSpc>
              <a:buFont typeface="Wingdings" pitchFamily="2" charset="2"/>
              <a:buChar char="§"/>
            </a:pPr>
            <a:r>
              <a:rPr lang="fr-FR" sz="2000" dirty="0">
                <a:latin typeface="Source Sans Pro Light" panose="020B0403030403020204" pitchFamily="34" charset="0"/>
              </a:rPr>
              <a:t>prendre des décisions éclairées.</a:t>
            </a:r>
          </a:p>
          <a:p>
            <a:pPr marL="357188" indent="-211138">
              <a:lnSpc>
                <a:spcPct val="110000"/>
              </a:lnSpc>
              <a:buFont typeface="Wingdings" pitchFamily="2" charset="2"/>
              <a:buChar char="§"/>
            </a:pPr>
            <a:endParaRPr lang="fr-FR" sz="2200" dirty="0">
              <a:latin typeface="Source Sans Pro Light" panose="020B0403030403020204" pitchFamily="34" charset="0"/>
            </a:endParaRPr>
          </a:p>
        </p:txBody>
      </p:sp>
      <p:sp>
        <p:nvSpPr>
          <p:cNvPr id="5" name="ZoneTexte 4">
            <a:extLst>
              <a:ext uri="{FF2B5EF4-FFF2-40B4-BE49-F238E27FC236}">
                <a16:creationId xmlns:a16="http://schemas.microsoft.com/office/drawing/2014/main" id="{CF9F71A4-783D-2C5A-7341-CC5068051ECD}"/>
              </a:ext>
            </a:extLst>
          </p:cNvPr>
          <p:cNvSpPr txBox="1"/>
          <p:nvPr/>
        </p:nvSpPr>
        <p:spPr>
          <a:xfrm>
            <a:off x="6247176" y="6528569"/>
            <a:ext cx="5883008" cy="276999"/>
          </a:xfrm>
          <a:prstGeom prst="rect">
            <a:avLst/>
          </a:prstGeom>
          <a:noFill/>
        </p:spPr>
        <p:txBody>
          <a:bodyPr wrap="square">
            <a:spAutoFit/>
          </a:bodyPr>
          <a:lstStyle/>
          <a:p>
            <a:r>
              <a:rPr lang="fr-FR" sz="1200" dirty="0">
                <a:latin typeface="Source Sans Pro Light" panose="020B0403030403020204" pitchFamily="34" charset="0"/>
              </a:rPr>
              <a:t>(Goleman et </a:t>
            </a:r>
            <a:r>
              <a:rPr lang="fr-FR" sz="1200" dirty="0" err="1">
                <a:latin typeface="Source Sans Pro Light" panose="020B0403030403020204" pitchFamily="34" charset="0"/>
              </a:rPr>
              <a:t>Senge</a:t>
            </a:r>
            <a:r>
              <a:rPr lang="fr-FR" sz="1200" dirty="0">
                <a:latin typeface="Source Sans Pro Light" panose="020B0403030403020204" pitchFamily="34" charset="0"/>
              </a:rPr>
              <a:t>, 2014; </a:t>
            </a:r>
            <a:r>
              <a:rPr lang="en-US" sz="1200" dirty="0">
                <a:latin typeface="Source Sans Pro Light" panose="020B0403030403020204" pitchFamily="34" charset="0"/>
              </a:rPr>
              <a:t>Hymel. et al., 2017; </a:t>
            </a:r>
            <a:r>
              <a:rPr lang="en-US" sz="1200" dirty="0" err="1">
                <a:latin typeface="Source Sans Pro Light" panose="020B0403030403020204" pitchFamily="34" charset="0"/>
              </a:rPr>
              <a:t>Schonert-Reichl</a:t>
            </a:r>
            <a:r>
              <a:rPr lang="en-US" sz="1200" dirty="0">
                <a:latin typeface="Source Sans Pro Light" panose="020B0403030403020204" pitchFamily="34" charset="0"/>
              </a:rPr>
              <a:t>, 2019; Taylor et al., 2019).</a:t>
            </a:r>
            <a:endParaRPr lang="fr-FR" sz="1200" dirty="0">
              <a:latin typeface="Source Sans Pro Light" panose="020B0403030403020204" pitchFamily="34" charset="0"/>
            </a:endParaRPr>
          </a:p>
        </p:txBody>
      </p:sp>
      <p:sp>
        <p:nvSpPr>
          <p:cNvPr id="6" name="Flèche droite rayée 5">
            <a:extLst>
              <a:ext uri="{FF2B5EF4-FFF2-40B4-BE49-F238E27FC236}">
                <a16:creationId xmlns:a16="http://schemas.microsoft.com/office/drawing/2014/main" id="{F10BBB14-216A-A419-B288-A5879B825BF7}"/>
              </a:ext>
            </a:extLst>
          </p:cNvPr>
          <p:cNvSpPr/>
          <p:nvPr/>
        </p:nvSpPr>
        <p:spPr>
          <a:xfrm>
            <a:off x="5548531" y="3131891"/>
            <a:ext cx="616790" cy="548257"/>
          </a:xfrm>
          <a:prstGeom prst="stripedRightArrow">
            <a:avLst/>
          </a:prstGeom>
          <a:solidFill>
            <a:srgbClr val="4DAAC6">
              <a:alpha val="23137"/>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B6414CF8-5E9C-8F41-1BA2-FC62A9E8F29A}"/>
              </a:ext>
            </a:extLst>
          </p:cNvPr>
          <p:cNvSpPr/>
          <p:nvPr/>
        </p:nvSpPr>
        <p:spPr>
          <a:xfrm>
            <a:off x="-1" y="0"/>
            <a:ext cx="12192001" cy="1381440"/>
          </a:xfrm>
          <a:prstGeom prst="rect">
            <a:avLst/>
          </a:prstGeom>
          <a:solidFill>
            <a:srgbClr val="4DAA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7C96637D-1331-EAA9-CE09-B3C279572CE0}"/>
              </a:ext>
            </a:extLst>
          </p:cNvPr>
          <p:cNvSpPr txBox="1"/>
          <p:nvPr/>
        </p:nvSpPr>
        <p:spPr>
          <a:xfrm>
            <a:off x="115860" y="-11142"/>
            <a:ext cx="11889648" cy="1446550"/>
          </a:xfrm>
          <a:prstGeom prst="rect">
            <a:avLst/>
          </a:prstGeom>
          <a:noFill/>
        </p:spPr>
        <p:txBody>
          <a:bodyPr wrap="square">
            <a:spAutoFit/>
          </a:bodyPr>
          <a:lstStyle/>
          <a:p>
            <a:pPr marL="50800" indent="-50800">
              <a:spcBef>
                <a:spcPts val="600"/>
              </a:spcBef>
              <a:defRPr/>
            </a:pPr>
            <a:r>
              <a:rPr lang="fr-CA" sz="44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rPr>
              <a:t>L’apprentissage </a:t>
            </a:r>
            <a:r>
              <a:rPr lang="fr-CA" sz="4400" dirty="0" err="1">
                <a:solidFill>
                  <a:schemeClr val="bg1"/>
                </a:solidFill>
                <a:latin typeface="Source Sans Pro Light" panose="020B0403030403020204" pitchFamily="34" charset="0"/>
                <a:ea typeface="Calibri" panose="020F0502020204030204" pitchFamily="34" charset="0"/>
                <a:cs typeface="Times New Roman" panose="02020603050405020304" pitchFamily="18" charset="0"/>
              </a:rPr>
              <a:t>socioémotionnel</a:t>
            </a:r>
            <a:r>
              <a:rPr lang="fr-CA" sz="4400" dirty="0">
                <a:solidFill>
                  <a:schemeClr val="bg1"/>
                </a:solidFill>
                <a:latin typeface="Source Sans Pro Light" panose="020B0403030403020204" pitchFamily="34" charset="0"/>
                <a:ea typeface="Calibri" panose="020F0502020204030204" pitchFamily="34" charset="0"/>
                <a:cs typeface="Times New Roman" panose="02020603050405020304" pitchFamily="18" charset="0"/>
              </a:rPr>
              <a:t> (ASÉ): approche globale pour le bien-être individuel et collectif</a:t>
            </a:r>
          </a:p>
        </p:txBody>
      </p:sp>
    </p:spTree>
    <p:extLst>
      <p:ext uri="{BB962C8B-B14F-4D97-AF65-F5344CB8AC3E}">
        <p14:creationId xmlns:p14="http://schemas.microsoft.com/office/powerpoint/2010/main" val="2421456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8|89.2|3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3596</TotalTime>
  <Words>5846</Words>
  <Application>Microsoft Macintosh PowerPoint</Application>
  <PresentationFormat>Grand écran</PresentationFormat>
  <Paragraphs>399</Paragraphs>
  <Slides>21</Slides>
  <Notes>17</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21</vt:i4>
      </vt:variant>
    </vt:vector>
  </HeadingPairs>
  <TitlesOfParts>
    <vt:vector size="37" baseType="lpstr">
      <vt:lpstr>Arial</vt:lpstr>
      <vt:lpstr>Arial MT Condensed Normal</vt:lpstr>
      <vt:lpstr>Arial Narrow</vt:lpstr>
      <vt:lpstr>Avenir Next Condensed</vt:lpstr>
      <vt:lpstr>Avenir Next Condensed Ultra Lig</vt:lpstr>
      <vt:lpstr>Bebas Neue</vt:lpstr>
      <vt:lpstr>Calibri</vt:lpstr>
      <vt:lpstr>Calibri Light</vt:lpstr>
      <vt:lpstr>Italiana</vt:lpstr>
      <vt:lpstr>Lexend</vt:lpstr>
      <vt:lpstr>NexusSerif</vt:lpstr>
      <vt:lpstr>Source Sans Pro</vt:lpstr>
      <vt:lpstr>Source Sans Pro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Répondre aux besoins de chaque personne manière de intégrée (approche globale et positive)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120</cp:revision>
  <dcterms:created xsi:type="dcterms:W3CDTF">2023-08-24T14:38:59Z</dcterms:created>
  <dcterms:modified xsi:type="dcterms:W3CDTF">2023-10-26T22:10:46Z</dcterms:modified>
</cp:coreProperties>
</file>