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362" r:id="rId4"/>
    <p:sldId id="385" r:id="rId5"/>
    <p:sldId id="366" r:id="rId6"/>
    <p:sldId id="364" r:id="rId7"/>
    <p:sldId id="365" r:id="rId8"/>
    <p:sldId id="399" r:id="rId9"/>
    <p:sldId id="394" r:id="rId10"/>
    <p:sldId id="395" r:id="rId11"/>
    <p:sldId id="401" r:id="rId12"/>
    <p:sldId id="402" r:id="rId13"/>
    <p:sldId id="400" r:id="rId14"/>
    <p:sldId id="396" r:id="rId15"/>
    <p:sldId id="367" r:id="rId16"/>
    <p:sldId id="368" r:id="rId17"/>
    <p:sldId id="398" r:id="rId18"/>
    <p:sldId id="370" r:id="rId19"/>
    <p:sldId id="371" r:id="rId20"/>
    <p:sldId id="390" r:id="rId21"/>
    <p:sldId id="375" r:id="rId22"/>
    <p:sldId id="376" r:id="rId23"/>
    <p:sldId id="379" r:id="rId24"/>
    <p:sldId id="380" r:id="rId25"/>
    <p:sldId id="36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AF0"/>
    <a:srgbClr val="14AEBE"/>
    <a:srgbClr val="16C2D4"/>
    <a:srgbClr val="A3E5AE"/>
    <a:srgbClr val="24D5E8"/>
    <a:srgbClr val="96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4660"/>
  </p:normalViewPr>
  <p:slideViewPr>
    <p:cSldViewPr snapToGrid="0">
      <p:cViewPr varScale="1">
        <p:scale>
          <a:sx n="103" d="100"/>
          <a:sy n="103" d="100"/>
        </p:scale>
        <p:origin x="13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6B795-E5EE-4CD0-A69D-55B2EBA1B3C1}" type="datetimeFigureOut">
              <a:rPr lang="fr-FR" smtClean="0"/>
              <a:t>31/10/2023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7E92-651F-43FB-8AA0-2C699B96E22C}" type="slidenum">
              <a:rPr lang="fr-FR" smtClean="0"/>
              <a:t>‹N°›</a:t>
            </a:fld>
            <a:endParaRPr lang="fr-FR"/>
          </a:p>
        </p:txBody>
      </p:sp>
    </p:spTree>
    <p:extLst>
      <p:ext uri="{BB962C8B-B14F-4D97-AF65-F5344CB8AC3E}">
        <p14:creationId xmlns:p14="http://schemas.microsoft.com/office/powerpoint/2010/main" val="328920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A9A8CD-8894-4525-9932-471697A1C838}" type="slidenum">
              <a:rPr lang="fr-FR" altLang="fr-FR" smtClean="0">
                <a:solidFill>
                  <a:prstClr val="black"/>
                </a:solidFill>
              </a:rPr>
              <a:pPr fontAlgn="base">
                <a:spcBef>
                  <a:spcPct val="0"/>
                </a:spcBef>
                <a:spcAft>
                  <a:spcPct val="0"/>
                </a:spcAft>
              </a:pPr>
              <a:t>6</a:t>
            </a:fld>
            <a:endParaRPr lang="fr-FR" altLang="fr-FR" smtClean="0">
              <a:solidFill>
                <a:prstClr val="black"/>
              </a:solidFill>
            </a:endParaRPr>
          </a:p>
        </p:txBody>
      </p:sp>
    </p:spTree>
    <p:extLst>
      <p:ext uri="{BB962C8B-B14F-4D97-AF65-F5344CB8AC3E}">
        <p14:creationId xmlns:p14="http://schemas.microsoft.com/office/powerpoint/2010/main" val="13045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32D37AA7-B76F-43ED-AD11-D95CAF7B9EE4}"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90056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73354DB-4941-451B-8029-9B395F3EBD82}" type="datetimeFigureOut">
              <a:rPr lang="fr-FR" smtClean="0"/>
              <a:t>31/10/2023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46766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3354DB-4941-451B-8029-9B395F3EBD82}" type="datetimeFigureOut">
              <a:rPr lang="fr-FR" smtClean="0"/>
              <a:t>31/10/2023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20866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3354DB-4941-451B-8029-9B395F3EBD82}" type="datetimeFigureOut">
              <a:rPr lang="fr-FR" smtClean="0"/>
              <a:t>31/10/2023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22809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3354DB-4941-451B-8029-9B395F3EBD82}" type="datetimeFigureOut">
              <a:rPr lang="fr-FR" smtClean="0"/>
              <a:t>31/10/2023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373121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73354DB-4941-451B-8029-9B395F3EBD82}" type="datetimeFigureOut">
              <a:rPr lang="fr-FR" smtClean="0"/>
              <a:t>31/10/2023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58702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3354DB-4941-451B-8029-9B395F3EBD82}" type="datetimeFigureOut">
              <a:rPr lang="fr-FR" smtClean="0"/>
              <a:t>31/10/2023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266644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3354DB-4941-451B-8029-9B395F3EBD82}" type="datetimeFigureOut">
              <a:rPr lang="fr-FR" smtClean="0"/>
              <a:t>31/10/2023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238745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73354DB-4941-451B-8029-9B395F3EBD82}" type="datetimeFigureOut">
              <a:rPr lang="fr-FR" smtClean="0"/>
              <a:t>31/10/2023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413621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3354DB-4941-451B-8029-9B395F3EBD82}" type="datetimeFigureOut">
              <a:rPr lang="fr-FR" smtClean="0"/>
              <a:t>31/10/2023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19059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3354DB-4941-451B-8029-9B395F3EBD82}" type="datetimeFigureOut">
              <a:rPr lang="fr-FR" smtClean="0"/>
              <a:t>31/10/2023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194766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3354DB-4941-451B-8029-9B395F3EBD82}" type="datetimeFigureOut">
              <a:rPr lang="fr-FR" smtClean="0"/>
              <a:t>31/10/2023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74A52F-F09B-4574-B4B3-CACECDCA547E}" type="slidenum">
              <a:rPr lang="fr-FR" smtClean="0"/>
              <a:t>‹N°›</a:t>
            </a:fld>
            <a:endParaRPr lang="fr-FR"/>
          </a:p>
        </p:txBody>
      </p:sp>
    </p:spTree>
    <p:extLst>
      <p:ext uri="{BB962C8B-B14F-4D97-AF65-F5344CB8AC3E}">
        <p14:creationId xmlns:p14="http://schemas.microsoft.com/office/powerpoint/2010/main" val="248759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354DB-4941-451B-8029-9B395F3EBD82}" type="datetimeFigureOut">
              <a:rPr lang="fr-FR" smtClean="0"/>
              <a:t>31/10/2023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A52F-F09B-4574-B4B3-CACECDCA547E}" type="slidenum">
              <a:rPr lang="fr-FR" smtClean="0"/>
              <a:t>‹N°›</a:t>
            </a:fld>
            <a:endParaRPr lang="fr-FR"/>
          </a:p>
        </p:txBody>
      </p:sp>
    </p:spTree>
    <p:extLst>
      <p:ext uri="{BB962C8B-B14F-4D97-AF65-F5344CB8AC3E}">
        <p14:creationId xmlns:p14="http://schemas.microsoft.com/office/powerpoint/2010/main" val="416422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73149"/>
            <a:ext cx="12192000" cy="1538385"/>
          </a:xfrm>
          <a:solidFill>
            <a:schemeClr val="accent3">
              <a:lumMod val="10000"/>
              <a:lumOff val="90000"/>
            </a:schemeClr>
          </a:solidFill>
        </p:spPr>
        <p:txBody>
          <a:bodyPr>
            <a:normAutofit lnSpcReduction="10000"/>
          </a:bodyPr>
          <a:lstStyle/>
          <a:p>
            <a:pPr rtl="1">
              <a:spcBef>
                <a:spcPct val="0"/>
              </a:spcBef>
            </a:pPr>
            <a:endParaRPr lang="ar-MA" sz="1800" b="1" dirty="0">
              <a:solidFill>
                <a:schemeClr val="accent4"/>
              </a:solidFill>
              <a:latin typeface="Agency FB" panose="020B0503020202020204" pitchFamily="34" charset="0"/>
            </a:endParaRPr>
          </a:p>
          <a:p>
            <a:pPr rtl="1">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جهود وزارة التضامن والإدماج الاجتماعي والأسرة</a:t>
            </a:r>
          </a:p>
          <a:p>
            <a:pPr rtl="1">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للحد من العنف ضد الأطفال</a:t>
            </a:r>
            <a:endParaRPr lang="ar-MA" sz="4800" b="1" dirty="0">
              <a:solidFill>
                <a:schemeClr val="accent6">
                  <a:lumMod val="75000"/>
                </a:schemeClr>
              </a:solidFill>
              <a:latin typeface="Arabic Typesetting" panose="03020402040406030203" pitchFamily="66" charset="-78"/>
              <a:cs typeface="Arabic Typesetting" panose="03020402040406030203" pitchFamily="66"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21" y="211028"/>
            <a:ext cx="7080557" cy="1199761"/>
          </a:xfrm>
          <a:prstGeom prst="rect">
            <a:avLst/>
          </a:prstGeom>
        </p:spPr>
      </p:pic>
      <p:pic>
        <p:nvPicPr>
          <p:cNvPr id="5" name="Picture 4"/>
          <p:cNvPicPr>
            <a:picLocks noChangeAspect="1"/>
          </p:cNvPicPr>
          <p:nvPr/>
        </p:nvPicPr>
        <p:blipFill>
          <a:blip r:embed="rId3"/>
          <a:stretch>
            <a:fillRect/>
          </a:stretch>
        </p:blipFill>
        <p:spPr>
          <a:xfrm>
            <a:off x="0" y="6305122"/>
            <a:ext cx="12192000" cy="580173"/>
          </a:xfrm>
          <a:prstGeom prst="rect">
            <a:avLst/>
          </a:prstGeom>
        </p:spPr>
      </p:pic>
      <p:pic>
        <p:nvPicPr>
          <p:cNvPr id="6"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25" y="4812223"/>
            <a:ext cx="1410535" cy="1364290"/>
          </a:xfrm>
          <a:prstGeom prst="rect">
            <a:avLst/>
          </a:prstGeom>
          <a:noFill/>
        </p:spPr>
      </p:pic>
      <p:sp>
        <p:nvSpPr>
          <p:cNvPr id="7" name="ZoneTexte 6"/>
          <p:cNvSpPr txBox="1"/>
          <p:nvPr/>
        </p:nvSpPr>
        <p:spPr>
          <a:xfrm>
            <a:off x="2511551" y="3128171"/>
            <a:ext cx="7168896" cy="2062103"/>
          </a:xfrm>
          <a:prstGeom prst="rect">
            <a:avLst/>
          </a:prstGeom>
          <a:noFill/>
        </p:spPr>
        <p:txBody>
          <a:bodyPr wrap="square" rtlCol="0">
            <a:spAutoFit/>
          </a:bodyPr>
          <a:lstStyle/>
          <a:p>
            <a:pPr algn="ctr" rtl="1"/>
            <a:r>
              <a:rPr lang="ar-MA" sz="3600" b="1" dirty="0" smtClean="0">
                <a:latin typeface="Arabic Typesetting" panose="03020402040406030203" pitchFamily="66" charset="-78"/>
                <a:cs typeface="Arabic Typesetting" panose="03020402040406030203" pitchFamily="66" charset="-78"/>
              </a:rPr>
              <a:t>ندوة دولية </a:t>
            </a:r>
          </a:p>
          <a:p>
            <a:pPr algn="ctr" rtl="1"/>
            <a:r>
              <a:rPr lang="ar-MA" sz="4000" b="1" dirty="0" smtClean="0">
                <a:latin typeface="Arabic Typesetting" panose="03020402040406030203" pitchFamily="66" charset="-78"/>
                <a:cs typeface="Arabic Typesetting" panose="03020402040406030203" pitchFamily="66" charset="-78"/>
              </a:rPr>
              <a:t>«العنف في الوسط المدرسي: المعارف والسياسات والممارسات»</a:t>
            </a:r>
            <a:endParaRPr lang="ar-MA" sz="4000" b="1" dirty="0">
              <a:latin typeface="Arabic Typesetting" panose="03020402040406030203" pitchFamily="66" charset="-78"/>
              <a:cs typeface="Arabic Typesetting" panose="03020402040406030203" pitchFamily="66" charset="-78"/>
            </a:endParaRPr>
          </a:p>
          <a:p>
            <a:pPr algn="ctr" rtl="1"/>
            <a:r>
              <a:rPr lang="ar-MA" sz="2400" b="1" dirty="0" smtClean="0">
                <a:latin typeface="Arabic Typesetting" panose="03020402040406030203" pitchFamily="66" charset="-78"/>
                <a:cs typeface="Arabic Typesetting" panose="03020402040406030203" pitchFamily="66" charset="-78"/>
              </a:rPr>
              <a:t>المجلس الأعلى للتربية والتكوين والبحث العلمي </a:t>
            </a:r>
          </a:p>
          <a:p>
            <a:pPr algn="ctr" rtl="1"/>
            <a:r>
              <a:rPr lang="ar-MA" sz="2400" b="1" dirty="0" smtClean="0">
                <a:latin typeface="Arabic Typesetting" panose="03020402040406030203" pitchFamily="66" charset="-78"/>
                <a:cs typeface="Arabic Typesetting" panose="03020402040406030203" pitchFamily="66" charset="-78"/>
              </a:rPr>
              <a:t>01-02 نونبر 2023</a:t>
            </a:r>
            <a:endParaRPr lang="ar-MA" sz="2400" b="1" dirty="0">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1354435" y="5076648"/>
            <a:ext cx="2402572" cy="1323439"/>
          </a:xfrm>
          <a:prstGeom prst="rect">
            <a:avLst/>
          </a:prstGeom>
          <a:noFill/>
        </p:spPr>
        <p:txBody>
          <a:bodyPr wrap="square" rtlCol="0">
            <a:spAutoFit/>
          </a:bodyPr>
          <a:lstStyle/>
          <a:p>
            <a:pPr algn="ctr" rtl="1"/>
            <a:r>
              <a:rPr lang="ar-MA" sz="3200" b="1" dirty="0" smtClean="0">
                <a:latin typeface="Arabic Typesetting" panose="03020402040406030203" pitchFamily="66" charset="-78"/>
                <a:cs typeface="Arabic Typesetting" panose="03020402040406030203" pitchFamily="66" charset="-78"/>
              </a:rPr>
              <a:t>زكية فراجي</a:t>
            </a:r>
          </a:p>
          <a:p>
            <a:pPr algn="ctr" rtl="1"/>
            <a:r>
              <a:rPr lang="ar-MA" sz="2400" b="1" dirty="0" smtClean="0">
                <a:latin typeface="Arabic Typesetting" panose="03020402040406030203" pitchFamily="66" charset="-78"/>
                <a:cs typeface="Arabic Typesetting" panose="03020402040406030203" pitchFamily="66" charset="-78"/>
              </a:rPr>
              <a:t>مديرية حماية الأسرة والطفولة والأشخاص المسنين</a:t>
            </a:r>
            <a:endParaRPr lang="ar-MA" sz="2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9213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p:cNvSpPr/>
          <p:nvPr/>
        </p:nvSpPr>
        <p:spPr>
          <a:xfrm>
            <a:off x="6513191" y="1682334"/>
            <a:ext cx="5266402" cy="4476239"/>
          </a:xfrm>
          <a:custGeom>
            <a:avLst/>
            <a:gdLst>
              <a:gd name="connsiteX0" fmla="*/ 0 w 10750738"/>
              <a:gd name="connsiteY0" fmla="*/ 0 h 3589379"/>
              <a:gd name="connsiteX1" fmla="*/ 10750738 w 10750738"/>
              <a:gd name="connsiteY1" fmla="*/ 0 h 3589379"/>
              <a:gd name="connsiteX2" fmla="*/ 10750738 w 10750738"/>
              <a:gd name="connsiteY2" fmla="*/ 3589379 h 3589379"/>
              <a:gd name="connsiteX3" fmla="*/ 0 w 10750738"/>
              <a:gd name="connsiteY3" fmla="*/ 3589379 h 3589379"/>
              <a:gd name="connsiteX4" fmla="*/ 0 w 10750738"/>
              <a:gd name="connsiteY4" fmla="*/ 0 h 35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0738" h="3589379">
                <a:moveTo>
                  <a:pt x="0" y="0"/>
                </a:moveTo>
                <a:lnTo>
                  <a:pt x="10750738" y="0"/>
                </a:lnTo>
                <a:lnTo>
                  <a:pt x="10750738" y="3589379"/>
                </a:lnTo>
                <a:lnTo>
                  <a:pt x="0" y="3589379"/>
                </a:lnTo>
                <a:lnTo>
                  <a:pt x="0" y="0"/>
                </a:lnTo>
                <a:close/>
              </a:path>
            </a:pathLst>
          </a:custGeom>
          <a:ln>
            <a:solidFill>
              <a:srgbClr val="00206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1336" tIns="35560" rIns="199136" bIns="35560" numCol="1" spcCol="1270" anchor="t" anchorCtr="0">
            <a:noAutofit/>
          </a:bodyPr>
          <a:lstStyle/>
          <a:p>
            <a:pPr marL="539750" lvl="1" indent="-357188" algn="r" defTabSz="1244600" rtl="1">
              <a:lnSpc>
                <a:spcPct val="90000"/>
              </a:lnSpc>
              <a:spcBef>
                <a:spcPts val="800"/>
              </a:spcBef>
              <a:spcAft>
                <a:spcPct val="20000"/>
              </a:spcAft>
              <a:buFontTx/>
              <a:buChar char="••"/>
            </a:pPr>
            <a:r>
              <a:rPr lang="ar-MA" altLang="fr-FR" sz="2400" b="1" dirty="0">
                <a:solidFill>
                  <a:prstClr val="black"/>
                </a:solidFill>
                <a:latin typeface="Arabic Typesetting" pitchFamily="66" charset="-78"/>
                <a:cs typeface="Arabic Typesetting" pitchFamily="66" charset="-78"/>
              </a:rPr>
              <a:t>الأطفال بمؤسسات الرعاية الاجتماعية</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539750" lvl="1" indent="-357188" algn="r" defTabSz="1244600" rtl="1">
              <a:lnSpc>
                <a:spcPct val="90000"/>
              </a:lnSpc>
              <a:spcBef>
                <a:spcPts val="800"/>
              </a:spcBef>
              <a:spcAft>
                <a:spcPct val="20000"/>
              </a:spcAft>
              <a:buFontTx/>
              <a:buChar char="••"/>
            </a:pPr>
            <a:r>
              <a:rPr lang="ar-MA" altLang="fr-FR" sz="2400" b="1" dirty="0">
                <a:solidFill>
                  <a:prstClr val="black"/>
                </a:solidFill>
                <a:latin typeface="Arabic Typesetting" pitchFamily="66" charset="-78"/>
                <a:cs typeface="Arabic Typesetting" pitchFamily="66" charset="-78"/>
              </a:rPr>
              <a:t>الأطفال </a:t>
            </a:r>
            <a:r>
              <a:rPr lang="ar-SA" altLang="fr-FR" sz="2400" b="1" dirty="0">
                <a:solidFill>
                  <a:prstClr val="black"/>
                </a:solidFill>
                <a:latin typeface="Arabic Typesetting" pitchFamily="66" charset="-78"/>
                <a:cs typeface="Arabic Typesetting" pitchFamily="66" charset="-78"/>
              </a:rPr>
              <a:t>بمراكز حماية الطفولة</a:t>
            </a:r>
            <a:r>
              <a:rPr lang="ar-MA" altLang="fr-FR" sz="2400" b="1" dirty="0">
                <a:solidFill>
                  <a:prstClr val="black"/>
                </a:solidFill>
                <a:latin typeface="Arabic Typesetting" pitchFamily="66" charset="-78"/>
                <a:cs typeface="Arabic Typesetting" pitchFamily="66" charset="-78"/>
              </a:rPr>
              <a:t>؛</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539750" lvl="1" indent="-357188" algn="r" defTabSz="1244600" rtl="1">
              <a:lnSpc>
                <a:spcPct val="90000"/>
              </a:lnSpc>
              <a:spcBef>
                <a:spcPts val="800"/>
              </a:spcBef>
              <a:spcAft>
                <a:spcPct val="20000"/>
              </a:spcAft>
              <a:buFontTx/>
              <a:buChar char="••"/>
            </a:pP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أطفال المحرومين من الرعاية والحماية الأسرية، أو منحدرين م</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ن أسر مفككة</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539750" lvl="1" indent="-357188" algn="r" defTabSz="1244600" rtl="1">
              <a:lnSpc>
                <a:spcPct val="90000"/>
              </a:lnSpc>
              <a:spcBef>
                <a:spcPts val="800"/>
              </a:spcBef>
              <a:spcAft>
                <a:spcPct val="20000"/>
              </a:spcAft>
              <a:buFontTx/>
              <a:buChar char="••"/>
            </a:pPr>
            <a:r>
              <a:rPr lang="ar-SA" altLang="fr-FR" sz="2400" b="1" dirty="0">
                <a:solidFill>
                  <a:prstClr val="black"/>
                </a:solidFill>
                <a:latin typeface="Arabic Typesetting" pitchFamily="66" charset="-78"/>
                <a:cs typeface="Arabic Typesetting" pitchFamily="66" charset="-78"/>
              </a:rPr>
              <a:t>أطفال في وضعية خطر بسبب هشاشة أوضاعهم</a:t>
            </a:r>
            <a:r>
              <a:rPr lang="ar-MA" altLang="fr-FR" sz="2400" b="1" dirty="0">
                <a:solidFill>
                  <a:prstClr val="black"/>
                </a:solidFill>
                <a:latin typeface="Arabic Typesetting" pitchFamily="66" charset="-78"/>
                <a:cs typeface="Arabic Typesetting" pitchFamily="66" charset="-78"/>
              </a:rPr>
              <a:t>: </a:t>
            </a:r>
            <a:r>
              <a:rPr lang="ar-SA" altLang="fr-FR" sz="2400" b="1" dirty="0">
                <a:solidFill>
                  <a:prstClr val="black"/>
                </a:solidFill>
                <a:latin typeface="Arabic Typesetting" pitchFamily="66" charset="-78"/>
                <a:cs typeface="Arabic Typesetting" pitchFamily="66" charset="-78"/>
              </a:rPr>
              <a:t>أطفال من أسر </a:t>
            </a:r>
            <a:r>
              <a:rPr lang="ar-MA" altLang="fr-FR" sz="2400" b="1" dirty="0">
                <a:solidFill>
                  <a:prstClr val="black"/>
                </a:solidFill>
                <a:latin typeface="Arabic Typesetting" pitchFamily="66" charset="-78"/>
                <a:cs typeface="Arabic Typesetting" pitchFamily="66" charset="-78"/>
              </a:rPr>
              <a:t>معوزة</a:t>
            </a:r>
            <a:r>
              <a:rPr lang="ar-SA" altLang="fr-FR" sz="2400" b="1" dirty="0">
                <a:solidFill>
                  <a:prstClr val="black"/>
                </a:solidFill>
                <a:latin typeface="Arabic Typesetting" pitchFamily="66" charset="-78"/>
                <a:cs typeface="Arabic Typesetting" pitchFamily="66" charset="-78"/>
              </a:rPr>
              <a:t>، في أسر مفككة</a:t>
            </a:r>
            <a:r>
              <a:rPr lang="ar-MA" altLang="fr-FR" sz="2400" b="1" dirty="0">
                <a:solidFill>
                  <a:prstClr val="black"/>
                </a:solidFill>
                <a:latin typeface="Arabic Typesetting" pitchFamily="66" charset="-78"/>
                <a:cs typeface="Arabic Typesetting" pitchFamily="66" charset="-78"/>
              </a:rPr>
              <a:t>؛</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539750" lvl="1" indent="-357188" algn="r" defTabSz="1244600" rtl="1">
              <a:lnSpc>
                <a:spcPct val="90000"/>
              </a:lnSpc>
              <a:spcBef>
                <a:spcPts val="800"/>
              </a:spcBef>
              <a:spcAft>
                <a:spcPct val="20000"/>
              </a:spcAft>
              <a:buFontTx/>
              <a:buChar char="••"/>
            </a:pP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الأطفال </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غير مسجلين بالحالة المدنية</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غير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متمدرسين</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في الشغل، في التسول، في وضعية الشارع، مدمنون؛</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539750" lvl="1" indent="-357188" algn="r" defTabSz="1244600" rtl="1">
              <a:lnSpc>
                <a:spcPct val="90000"/>
              </a:lnSpc>
              <a:spcBef>
                <a:spcPts val="800"/>
              </a:spcBef>
              <a:spcAft>
                <a:spcPct val="20000"/>
              </a:spcAft>
              <a:buFontTx/>
              <a:buChar char="••"/>
            </a:pP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أطفال </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في وضعية إعاقة</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539750" lvl="1" indent="-357188" algn="r" defTabSz="1244600" rtl="1">
              <a:lnSpc>
                <a:spcPct val="90000"/>
              </a:lnSpc>
              <a:spcBef>
                <a:spcPts val="800"/>
              </a:spcBef>
              <a:spcAft>
                <a:spcPct val="20000"/>
              </a:spcAft>
              <a:buFontTx/>
              <a:buChar char="••"/>
            </a:pP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أطفال مهاجرون غير مرفقون...</a:t>
            </a:r>
            <a:endParaRPr lang="fr-FR" sz="2400"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p:txBody>
      </p:sp>
      <p:sp>
        <p:nvSpPr>
          <p:cNvPr id="7" name="Forme libre 6"/>
          <p:cNvSpPr/>
          <p:nvPr/>
        </p:nvSpPr>
        <p:spPr>
          <a:xfrm>
            <a:off x="622862" y="721552"/>
            <a:ext cx="10750738" cy="696453"/>
          </a:xfrm>
          <a:custGeom>
            <a:avLst/>
            <a:gdLst>
              <a:gd name="connsiteX0" fmla="*/ 0 w 10750738"/>
              <a:gd name="connsiteY0" fmla="*/ 151924 h 911528"/>
              <a:gd name="connsiteX1" fmla="*/ 151924 w 10750738"/>
              <a:gd name="connsiteY1" fmla="*/ 0 h 911528"/>
              <a:gd name="connsiteX2" fmla="*/ 10598814 w 10750738"/>
              <a:gd name="connsiteY2" fmla="*/ 0 h 911528"/>
              <a:gd name="connsiteX3" fmla="*/ 10750738 w 10750738"/>
              <a:gd name="connsiteY3" fmla="*/ 151924 h 911528"/>
              <a:gd name="connsiteX4" fmla="*/ 10750738 w 10750738"/>
              <a:gd name="connsiteY4" fmla="*/ 759604 h 911528"/>
              <a:gd name="connsiteX5" fmla="*/ 10598814 w 10750738"/>
              <a:gd name="connsiteY5" fmla="*/ 911528 h 911528"/>
              <a:gd name="connsiteX6" fmla="*/ 151924 w 10750738"/>
              <a:gd name="connsiteY6" fmla="*/ 911528 h 911528"/>
              <a:gd name="connsiteX7" fmla="*/ 0 w 10750738"/>
              <a:gd name="connsiteY7" fmla="*/ 759604 h 911528"/>
              <a:gd name="connsiteX8" fmla="*/ 0 w 10750738"/>
              <a:gd name="connsiteY8" fmla="*/ 151924 h 91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738" h="911528">
                <a:moveTo>
                  <a:pt x="0" y="151924"/>
                </a:moveTo>
                <a:cubicBezTo>
                  <a:pt x="0" y="68019"/>
                  <a:pt x="68019" y="0"/>
                  <a:pt x="151924" y="0"/>
                </a:cubicBezTo>
                <a:lnTo>
                  <a:pt x="10598814" y="0"/>
                </a:lnTo>
                <a:cubicBezTo>
                  <a:pt x="10682719" y="0"/>
                  <a:pt x="10750738" y="68019"/>
                  <a:pt x="10750738" y="151924"/>
                </a:cubicBezTo>
                <a:lnTo>
                  <a:pt x="10750738" y="759604"/>
                </a:lnTo>
                <a:cubicBezTo>
                  <a:pt x="10750738" y="843509"/>
                  <a:pt x="10682719" y="911528"/>
                  <a:pt x="10598814" y="911528"/>
                </a:cubicBezTo>
                <a:lnTo>
                  <a:pt x="151924" y="911528"/>
                </a:lnTo>
                <a:cubicBezTo>
                  <a:pt x="68019" y="911528"/>
                  <a:pt x="0" y="843509"/>
                  <a:pt x="0" y="759604"/>
                </a:cubicBezTo>
                <a:lnTo>
                  <a:pt x="0" y="151924"/>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66417" tIns="166417" rIns="166417" bIns="166417" numCol="1" spcCol="1270" anchor="ctr" anchorCtr="0">
            <a:noAutofit/>
          </a:bodyPr>
          <a:lstStyle/>
          <a:p>
            <a:pPr algn="ctr" defTabSz="1422400" rtl="1">
              <a:lnSpc>
                <a:spcPct val="90000"/>
              </a:lnSpc>
              <a:spcBef>
                <a:spcPct val="0"/>
              </a:spcBef>
              <a:spcAft>
                <a:spcPct val="35000"/>
              </a:spcAft>
            </a:pPr>
            <a:r>
              <a:rPr lang="ar-MA" sz="3200" b="1" dirty="0">
                <a:solidFill>
                  <a:prstClr val="white"/>
                </a:solidFill>
                <a:latin typeface="Arabic Typesetting" panose="03020402040406030203" pitchFamily="66" charset="-78"/>
                <a:cs typeface="Arabic Typesetting" panose="03020402040406030203" pitchFamily="66" charset="-78"/>
              </a:rPr>
              <a:t>جميع الأطفال أقل من 18 سنة </a:t>
            </a:r>
            <a:r>
              <a:rPr lang="ar-SA" altLang="fr-FR" sz="3200" b="1" dirty="0">
                <a:solidFill>
                  <a:prstClr val="white"/>
                </a:solidFill>
                <a:latin typeface="Arabic Typesetting" panose="03020402040406030203" pitchFamily="66" charset="-78"/>
                <a:cs typeface="Arabic Typesetting" panose="03020402040406030203" pitchFamily="66" charset="-78"/>
              </a:rPr>
              <a:t>ضحايا العنف</a:t>
            </a:r>
            <a:r>
              <a:rPr lang="ar-MA" altLang="fr-FR" sz="3200" b="1" dirty="0">
                <a:solidFill>
                  <a:prstClr val="white"/>
                </a:solidFill>
                <a:latin typeface="Arabic Typesetting" panose="03020402040406030203" pitchFamily="66" charset="-78"/>
                <a:cs typeface="Arabic Typesetting" panose="03020402040406030203" pitchFamily="66" charset="-78"/>
              </a:rPr>
              <a:t> أو الاستغلال أو الإهمال</a:t>
            </a:r>
            <a:r>
              <a:rPr lang="ar-MA" sz="3200" b="1" dirty="0">
                <a:solidFill>
                  <a:prstClr val="white"/>
                </a:solidFill>
                <a:latin typeface="Arabic Typesetting" panose="03020402040406030203" pitchFamily="66" charset="-78"/>
                <a:cs typeface="Arabic Typesetting" panose="03020402040406030203" pitchFamily="66" charset="-78"/>
              </a:rPr>
              <a:t>، لاسيما:</a:t>
            </a:r>
            <a:endParaRPr lang="fr-FR" sz="3200" dirty="0">
              <a:solidFill>
                <a:prstClr val="white"/>
              </a:solidFill>
              <a:latin typeface="Arabic Typesetting" panose="03020402040406030203" pitchFamily="66" charset="-78"/>
              <a:cs typeface="Arabic Typesetting" panose="03020402040406030203" pitchFamily="66" charset="-78"/>
            </a:endParaRPr>
          </a:p>
        </p:txBody>
      </p:sp>
      <p:sp>
        <p:nvSpPr>
          <p:cNvPr id="8" name="Forme libre 7"/>
          <p:cNvSpPr/>
          <p:nvPr/>
        </p:nvSpPr>
        <p:spPr>
          <a:xfrm>
            <a:off x="1228031" y="1695978"/>
            <a:ext cx="4536504" cy="4476239"/>
          </a:xfrm>
          <a:custGeom>
            <a:avLst/>
            <a:gdLst>
              <a:gd name="connsiteX0" fmla="*/ 0 w 10750738"/>
              <a:gd name="connsiteY0" fmla="*/ 0 h 2901248"/>
              <a:gd name="connsiteX1" fmla="*/ 10750738 w 10750738"/>
              <a:gd name="connsiteY1" fmla="*/ 0 h 2901248"/>
              <a:gd name="connsiteX2" fmla="*/ 10750738 w 10750738"/>
              <a:gd name="connsiteY2" fmla="*/ 2901248 h 2901248"/>
              <a:gd name="connsiteX3" fmla="*/ 0 w 10750738"/>
              <a:gd name="connsiteY3" fmla="*/ 2901248 h 2901248"/>
              <a:gd name="connsiteX4" fmla="*/ 0 w 10750738"/>
              <a:gd name="connsiteY4" fmla="*/ 0 h 290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0738" h="2901248">
                <a:moveTo>
                  <a:pt x="0" y="0"/>
                </a:moveTo>
                <a:lnTo>
                  <a:pt x="10750738" y="0"/>
                </a:lnTo>
                <a:lnTo>
                  <a:pt x="10750738" y="2901248"/>
                </a:lnTo>
                <a:lnTo>
                  <a:pt x="0" y="2901248"/>
                </a:lnTo>
                <a:lnTo>
                  <a:pt x="0" y="0"/>
                </a:lnTo>
                <a:close/>
              </a:path>
            </a:pathLst>
          </a:custGeom>
          <a:ln>
            <a:solidFill>
              <a:srgbClr val="00206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1336" tIns="35560" rIns="199136" bIns="35560" numCol="1" spcCol="1270" anchor="t" anchorCtr="0">
            <a:noAutofit/>
          </a:bodyPr>
          <a:lstStyle/>
          <a:p>
            <a:pPr marL="539750" lvl="1" indent="-357188" algn="r" defTabSz="1244600" rtl="1">
              <a:lnSpc>
                <a:spcPct val="90000"/>
              </a:lnSpc>
              <a:spcBef>
                <a:spcPts val="1200"/>
              </a:spcBef>
              <a:spcAft>
                <a:spcPct val="20000"/>
              </a:spcAft>
              <a:buFontTx/>
              <a:buChar char="••"/>
            </a:pPr>
            <a:r>
              <a:rPr lang="ar-MA" altLang="fr-FR" sz="2800" b="1" dirty="0">
                <a:solidFill>
                  <a:prstClr val="black"/>
                </a:solidFill>
                <a:latin typeface="Arabic Typesetting" pitchFamily="66" charset="-78"/>
                <a:cs typeface="Arabic Typesetting" pitchFamily="66" charset="-78"/>
              </a:rPr>
              <a:t>الأسر والأسر </a:t>
            </a:r>
            <a:r>
              <a:rPr lang="ar-SA" altLang="fr-FR" sz="2800" b="1" dirty="0" smtClean="0">
                <a:solidFill>
                  <a:prstClr val="black"/>
                </a:solidFill>
                <a:latin typeface="Arabic Typesetting" pitchFamily="66" charset="-78"/>
                <a:cs typeface="Arabic Typesetting" pitchFamily="66" charset="-78"/>
              </a:rPr>
              <a:t>الكفيلة</a:t>
            </a:r>
            <a:r>
              <a:rPr lang="ar-MA" altLang="fr-FR" sz="2800" b="1" dirty="0" smtClean="0">
                <a:solidFill>
                  <a:prstClr val="black"/>
                </a:solidFill>
                <a:latin typeface="Arabic Typesetting" pitchFamily="66" charset="-78"/>
                <a:cs typeface="Arabic Typesetting" pitchFamily="66" charset="-78"/>
              </a:rPr>
              <a:t> </a:t>
            </a:r>
            <a:r>
              <a:rPr lang="ar-MA" altLang="fr-FR" sz="2800" b="1" dirty="0">
                <a:solidFill>
                  <a:prstClr val="black"/>
                </a:solidFill>
                <a:latin typeface="Arabic Typesetting" pitchFamily="66" charset="-78"/>
                <a:cs typeface="Arabic Typesetting" pitchFamily="66" charset="-78"/>
              </a:rPr>
              <a:t>والأسر المستقبلة</a:t>
            </a:r>
            <a:r>
              <a:rPr lang="ar-SA" sz="2800" b="1" dirty="0">
                <a:solidFill>
                  <a:prstClr val="black"/>
                </a:solidFill>
                <a:latin typeface="Arabic Typesetting" pitchFamily="66" charset="-78"/>
                <a:cs typeface="Arabic Typesetting" pitchFamily="66" charset="-78"/>
              </a:rPr>
              <a:t>؛</a:t>
            </a:r>
            <a:endParaRPr lang="fr-FR" sz="2800" b="1" dirty="0">
              <a:solidFill>
                <a:prstClr val="black"/>
              </a:solidFill>
              <a:latin typeface="Arabic Typesetting" pitchFamily="66" charset="-78"/>
              <a:cs typeface="Arabic Typesetting" pitchFamily="66" charset="-78"/>
            </a:endParaRPr>
          </a:p>
          <a:p>
            <a:pPr marL="539750" lvl="1" indent="-357188" algn="r" defTabSz="1244600" rtl="1">
              <a:lnSpc>
                <a:spcPct val="90000"/>
              </a:lnSpc>
              <a:spcBef>
                <a:spcPts val="1200"/>
              </a:spcBef>
              <a:spcAft>
                <a:spcPct val="20000"/>
              </a:spcAft>
              <a:buFontTx/>
              <a:buChar char="••"/>
            </a:pPr>
            <a:r>
              <a:rPr lang="ar-MA" altLang="fr-FR" sz="2800" b="1" dirty="0">
                <a:solidFill>
                  <a:prstClr val="black"/>
                </a:solidFill>
                <a:latin typeface="Arabic Typesetting" pitchFamily="66" charset="-78"/>
                <a:cs typeface="Arabic Typesetting" pitchFamily="66" charset="-78"/>
              </a:rPr>
              <a:t>الأسر في المناطق القروية أو الحضرية؛</a:t>
            </a:r>
            <a:endParaRPr lang="fr-FR" sz="2800" b="1" dirty="0">
              <a:solidFill>
                <a:prstClr val="black"/>
              </a:solidFill>
              <a:latin typeface="Arabic Typesetting" pitchFamily="66" charset="-78"/>
              <a:cs typeface="Arabic Typesetting" pitchFamily="66" charset="-78"/>
            </a:endParaRPr>
          </a:p>
          <a:p>
            <a:pPr marL="539750" lvl="1" indent="-357188" algn="r" defTabSz="1244600" rtl="1">
              <a:lnSpc>
                <a:spcPct val="90000"/>
              </a:lnSpc>
              <a:spcBef>
                <a:spcPts val="1200"/>
              </a:spcBef>
              <a:spcAft>
                <a:spcPct val="20000"/>
              </a:spcAft>
              <a:buFontTx/>
              <a:buChar char="••"/>
            </a:pPr>
            <a:r>
              <a:rPr lang="ar-MA" sz="2800" b="1" dirty="0" smtClean="0">
                <a:solidFill>
                  <a:prstClr val="black"/>
                </a:solidFill>
                <a:latin typeface="Arabic Typesetting" pitchFamily="66" charset="-78"/>
                <a:cs typeface="Arabic Typesetting" pitchFamily="66" charset="-78"/>
              </a:rPr>
              <a:t>الأسر </a:t>
            </a:r>
            <a:r>
              <a:rPr lang="ar-MA" sz="2800" b="1" dirty="0">
                <a:solidFill>
                  <a:prstClr val="black"/>
                </a:solidFill>
                <a:latin typeface="Arabic Typesetting" pitchFamily="66" charset="-78"/>
                <a:cs typeface="Arabic Typesetting" pitchFamily="66" charset="-78"/>
              </a:rPr>
              <a:t>التي ليست لها القدرة اللازمة لحماية أطفالها.</a:t>
            </a:r>
            <a:endParaRPr lang="fr-FR" sz="2800" b="1" dirty="0">
              <a:solidFill>
                <a:prstClr val="black"/>
              </a:solidFill>
              <a:latin typeface="Arabic Typesetting" pitchFamily="66" charset="-78"/>
              <a:cs typeface="Arabic Typesetting" pitchFamily="66" charset="-78"/>
            </a:endParaRPr>
          </a:p>
        </p:txBody>
      </p:sp>
      <p:sp>
        <p:nvSpPr>
          <p:cNvPr id="12" name="Rectangle 11">
            <a:extLst>
              <a:ext uri="{FF2B5EF4-FFF2-40B4-BE49-F238E27FC236}">
                <a16:creationId xmlns="" xmlns:a16="http://schemas.microsoft.com/office/drawing/2014/main" id="{6F77063A-BAC0-4552-8540-6CD9A8BAE28C}"/>
              </a:ext>
            </a:extLst>
          </p:cNvPr>
          <p:cNvSpPr/>
          <p:nvPr/>
        </p:nvSpPr>
        <p:spPr>
          <a:xfrm>
            <a:off x="82378" y="54144"/>
            <a:ext cx="12019005" cy="575450"/>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endParaRPr lang="ar-SA" sz="3600" b="1" dirty="0">
              <a:solidFill>
                <a:prstClr val="white"/>
              </a:solidFill>
              <a:latin typeface="Sakkal Majalla" pitchFamily="2" charset="-78"/>
              <a:cs typeface="Sakkal Majalla" pitchFamily="2" charset="-78"/>
            </a:endParaRPr>
          </a:p>
          <a:p>
            <a:pPr algn="ctr" rtl="1"/>
            <a:r>
              <a:rPr lang="ar-SA" altLang="fr-FR" sz="3600" b="1" dirty="0" smtClean="0">
                <a:solidFill>
                  <a:prstClr val="white"/>
                </a:solidFill>
                <a:latin typeface="Sakkal Majalla" pitchFamily="2" charset="-78"/>
                <a:cs typeface="Sakkal Majalla" pitchFamily="2" charset="-78"/>
              </a:rPr>
              <a:t>الفئات </a:t>
            </a:r>
            <a:r>
              <a:rPr lang="ar-SA" altLang="fr-FR" sz="3600" b="1" dirty="0">
                <a:solidFill>
                  <a:prstClr val="white"/>
                </a:solidFill>
                <a:latin typeface="Sakkal Majalla" pitchFamily="2" charset="-78"/>
                <a:cs typeface="Sakkal Majalla" pitchFamily="2" charset="-78"/>
              </a:rPr>
              <a:t>المستهدفة</a:t>
            </a:r>
            <a:r>
              <a:rPr lang="ar-MA" altLang="fr-FR" sz="3600" b="1" dirty="0">
                <a:solidFill>
                  <a:prstClr val="white"/>
                </a:solidFill>
                <a:latin typeface="Sakkal Majalla" pitchFamily="2" charset="-78"/>
                <a:cs typeface="Sakkal Majalla" pitchFamily="2" charset="-78"/>
              </a:rPr>
              <a:t>: الأطفال والأسر</a:t>
            </a:r>
          </a:p>
          <a:p>
            <a:pPr algn="ctr" rtl="1"/>
            <a:endParaRPr lang="ar-MA" sz="3600" b="1" dirty="0" smtClean="0">
              <a:solidFill>
                <a:prstClr val="white"/>
              </a:solidFill>
              <a:latin typeface="Sakkal Majalla" pitchFamily="2" charset="-78"/>
              <a:cs typeface="Sakkal Majalla" pitchFamily="2" charset="-78"/>
            </a:endParaRPr>
          </a:p>
          <a:p>
            <a:pPr algn="ctr" rtl="1">
              <a:defRPr/>
            </a:pPr>
            <a:endParaRPr lang="fr-FR" sz="3600" b="1" dirty="0">
              <a:solidFill>
                <a:prstClr val="white"/>
              </a:solidFill>
              <a:latin typeface="Sakkal Majalla" pitchFamily="2" charset="-78"/>
              <a:cs typeface="Sakkal Majalla" pitchFamily="2" charset="-78"/>
            </a:endParaRPr>
          </a:p>
        </p:txBody>
      </p:sp>
      <p:pic>
        <p:nvPicPr>
          <p:cNvPr id="13" name="Imag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14" name="Picture 4"/>
          <p:cNvPicPr>
            <a:picLocks noChangeAspect="1"/>
          </p:cNvPicPr>
          <p:nvPr/>
        </p:nvPicPr>
        <p:blipFill>
          <a:blip r:embed="rId3"/>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2990883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2813"/>
            <a:ext cx="12192000" cy="1004207"/>
          </a:xfrm>
          <a:solidFill>
            <a:schemeClr val="accent3">
              <a:lumMod val="10000"/>
              <a:lumOff val="90000"/>
            </a:schemeClr>
          </a:solidFill>
        </p:spPr>
        <p:txBody>
          <a:bodyPr>
            <a:normAutofit/>
          </a:bodyPr>
          <a:lstStyle/>
          <a:p>
            <a:pPr rtl="1">
              <a:lnSpc>
                <a:spcPct val="100000"/>
              </a:lnSpc>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البرنامج الوطني التنفيذي 2015-2020  </a:t>
            </a:r>
            <a:endParaRPr lang="en-US" sz="2000" b="1" dirty="0">
              <a:solidFill>
                <a:schemeClr val="accent4"/>
              </a:solidFill>
              <a:latin typeface="Agency FB" panose="020B0503020202020204" pitchFamily="34" charset="0"/>
            </a:endParaRPr>
          </a:p>
        </p:txBody>
      </p:sp>
      <p:pic>
        <p:nvPicPr>
          <p:cNvPr id="5" name="Picture 4"/>
          <p:cNvPicPr>
            <a:picLocks noChangeAspect="1"/>
          </p:cNvPicPr>
          <p:nvPr/>
        </p:nvPicPr>
        <p:blipFill>
          <a:blip r:embed="rId2"/>
          <a:stretch>
            <a:fillRect/>
          </a:stretch>
        </p:blipFill>
        <p:spPr>
          <a:xfrm>
            <a:off x="0" y="6305122"/>
            <a:ext cx="12192000" cy="580173"/>
          </a:xfrm>
          <a:prstGeom prst="rect">
            <a:avLst/>
          </a:prstGeom>
        </p:spPr>
      </p:pic>
      <p:pic>
        <p:nvPicPr>
          <p:cNvPr id="6"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25" y="4812223"/>
            <a:ext cx="1410535" cy="1364290"/>
          </a:xfrm>
          <a:prstGeom prst="rect">
            <a:avLst/>
          </a:prstGeom>
          <a:noFill/>
        </p:spPr>
      </p:pic>
      <p:pic>
        <p:nvPicPr>
          <p:cNvPr id="7" name="Picture 4"/>
          <p:cNvPicPr>
            <a:picLocks noChangeAspect="1"/>
          </p:cNvPicPr>
          <p:nvPr/>
        </p:nvPicPr>
        <p:blipFill>
          <a:blip r:embed="rId2"/>
          <a:stretch>
            <a:fillRect/>
          </a:stretch>
        </p:blipFill>
        <p:spPr>
          <a:xfrm>
            <a:off x="0" y="0"/>
            <a:ext cx="12192000" cy="580173"/>
          </a:xfrm>
          <a:prstGeom prst="rect">
            <a:avLst/>
          </a:prstGeom>
        </p:spPr>
      </p:pic>
    </p:spTree>
    <p:extLst>
      <p:ext uri="{BB962C8B-B14F-4D97-AF65-F5344CB8AC3E}">
        <p14:creationId xmlns:p14="http://schemas.microsoft.com/office/powerpoint/2010/main" val="2873741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13" name="Rectangle 12">
            <a:extLst>
              <a:ext uri="{FF2B5EF4-FFF2-40B4-BE49-F238E27FC236}">
                <a16:creationId xmlns:a16="http://schemas.microsoft.com/office/drawing/2014/main" xmlns="" id="{6F77063A-BAC0-4552-8540-6CD9A8BAE28C}"/>
              </a:ext>
            </a:extLst>
          </p:cNvPr>
          <p:cNvSpPr/>
          <p:nvPr/>
        </p:nvSpPr>
        <p:spPr>
          <a:xfrm>
            <a:off x="0" y="65331"/>
            <a:ext cx="12184757" cy="612306"/>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smtClean="0">
                <a:solidFill>
                  <a:prstClr val="white"/>
                </a:solidFill>
                <a:latin typeface="Sakkal Majalla" pitchFamily="2" charset="-78"/>
                <a:cs typeface="Sakkal Majalla" pitchFamily="2" charset="-78"/>
              </a:rPr>
              <a:t>              </a:t>
            </a:r>
            <a:r>
              <a:rPr lang="ar-MA" sz="4000" b="1" dirty="0" smtClean="0">
                <a:solidFill>
                  <a:prstClr val="white"/>
                </a:solidFill>
                <a:latin typeface="Arabic Typesetting" panose="03020402040406030203" pitchFamily="66" charset="-78"/>
                <a:cs typeface="Arabic Typesetting" panose="03020402040406030203" pitchFamily="66" charset="-78"/>
              </a:rPr>
              <a:t>البرنامج </a:t>
            </a:r>
            <a:r>
              <a:rPr lang="ar-MA" sz="4000" b="1" dirty="0">
                <a:solidFill>
                  <a:prstClr val="white"/>
                </a:solidFill>
                <a:latin typeface="Arabic Typesetting" panose="03020402040406030203" pitchFamily="66" charset="-78"/>
                <a:cs typeface="Arabic Typesetting" panose="03020402040406030203" pitchFamily="66" charset="-78"/>
              </a:rPr>
              <a:t>الوطني التنفيذي للسياسة العمومية المندمجة لحماية الطفولة </a:t>
            </a:r>
            <a:r>
              <a:rPr lang="ar-MA" sz="4000" b="1" dirty="0" smtClean="0">
                <a:solidFill>
                  <a:prstClr val="white"/>
                </a:solidFill>
                <a:latin typeface="Arabic Typesetting" panose="03020402040406030203" pitchFamily="66" charset="-78"/>
                <a:cs typeface="Arabic Typesetting" panose="03020402040406030203" pitchFamily="66" charset="-78"/>
              </a:rPr>
              <a:t>2015-2020</a:t>
            </a:r>
            <a:endParaRPr lang="ar-MA" sz="4000" b="1" dirty="0">
              <a:solidFill>
                <a:prstClr val="white"/>
              </a:solidFill>
              <a:latin typeface="Arabic Typesetting" panose="03020402040406030203" pitchFamily="66" charset="-78"/>
              <a:cs typeface="Arabic Typesetting" panose="03020402040406030203" pitchFamily="66" charset="-78"/>
            </a:endParaRPr>
          </a:p>
        </p:txBody>
      </p:sp>
      <p:pic>
        <p:nvPicPr>
          <p:cNvPr id="14" name="Picture 4"/>
          <p:cNvPicPr>
            <a:picLocks noChangeAspect="1"/>
          </p:cNvPicPr>
          <p:nvPr/>
        </p:nvPicPr>
        <p:blipFill>
          <a:blip r:embed="rId3"/>
          <a:stretch>
            <a:fillRect/>
          </a:stretch>
        </p:blipFill>
        <p:spPr>
          <a:xfrm>
            <a:off x="543697" y="6376565"/>
            <a:ext cx="11641061" cy="523875"/>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936" y="1028700"/>
            <a:ext cx="4788467" cy="5235367"/>
          </a:xfrm>
          <a:prstGeom prst="rect">
            <a:avLst/>
          </a:prstGeom>
        </p:spPr>
      </p:pic>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b="54876"/>
          <a:stretch/>
        </p:blipFill>
        <p:spPr>
          <a:xfrm>
            <a:off x="157925" y="4767943"/>
            <a:ext cx="5120640" cy="1379764"/>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25" y="871135"/>
            <a:ext cx="5120640" cy="3382458"/>
          </a:xfrm>
          <a:prstGeom prst="rect">
            <a:avLst/>
          </a:prstGeom>
        </p:spPr>
      </p:pic>
      <p:pic>
        <p:nvPicPr>
          <p:cNvPr id="17" name="Image 16"/>
          <p:cNvPicPr>
            <a:picLocks noChangeAspect="1"/>
          </p:cNvPicPr>
          <p:nvPr/>
        </p:nvPicPr>
        <p:blipFill>
          <a:blip r:embed="rId7"/>
          <a:stretch>
            <a:fillRect/>
          </a:stretch>
        </p:blipFill>
        <p:spPr>
          <a:xfrm>
            <a:off x="10152403" y="2550501"/>
            <a:ext cx="1820256" cy="2863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p:spPr>
      </p:pic>
    </p:spTree>
    <p:extLst>
      <p:ext uri="{BB962C8B-B14F-4D97-AF65-F5344CB8AC3E}">
        <p14:creationId xmlns:p14="http://schemas.microsoft.com/office/powerpoint/2010/main" val="80202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2813"/>
            <a:ext cx="12192000" cy="1004207"/>
          </a:xfrm>
          <a:solidFill>
            <a:schemeClr val="accent3">
              <a:lumMod val="10000"/>
              <a:lumOff val="90000"/>
            </a:schemeClr>
          </a:solidFill>
        </p:spPr>
        <p:txBody>
          <a:bodyPr>
            <a:normAutofit fontScale="77500" lnSpcReduction="20000"/>
          </a:bodyPr>
          <a:lstStyle/>
          <a:p>
            <a:pPr rtl="1">
              <a:lnSpc>
                <a:spcPct val="100000"/>
              </a:lnSpc>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المرحلة الثانية للسياسة العمومية المندمجة لحماية الطفولة 2015-2025 </a:t>
            </a:r>
          </a:p>
          <a:p>
            <a:pPr rtl="1">
              <a:lnSpc>
                <a:spcPct val="100000"/>
              </a:lnSpc>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البرنامج الوطني التنفيذي 2023-2025  </a:t>
            </a:r>
            <a:endParaRPr lang="en-US" sz="2000" b="1" dirty="0">
              <a:solidFill>
                <a:schemeClr val="accent4"/>
              </a:solidFill>
              <a:latin typeface="Agency FB" panose="020B0503020202020204" pitchFamily="34" charset="0"/>
            </a:endParaRPr>
          </a:p>
        </p:txBody>
      </p:sp>
      <p:pic>
        <p:nvPicPr>
          <p:cNvPr id="5" name="Picture 4"/>
          <p:cNvPicPr>
            <a:picLocks noChangeAspect="1"/>
          </p:cNvPicPr>
          <p:nvPr/>
        </p:nvPicPr>
        <p:blipFill>
          <a:blip r:embed="rId2"/>
          <a:stretch>
            <a:fillRect/>
          </a:stretch>
        </p:blipFill>
        <p:spPr>
          <a:xfrm>
            <a:off x="0" y="6305122"/>
            <a:ext cx="12192000" cy="580173"/>
          </a:xfrm>
          <a:prstGeom prst="rect">
            <a:avLst/>
          </a:prstGeom>
        </p:spPr>
      </p:pic>
      <p:pic>
        <p:nvPicPr>
          <p:cNvPr id="6"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25" y="4812223"/>
            <a:ext cx="1410535" cy="1364290"/>
          </a:xfrm>
          <a:prstGeom prst="rect">
            <a:avLst/>
          </a:prstGeom>
          <a:noFill/>
        </p:spPr>
      </p:pic>
      <p:pic>
        <p:nvPicPr>
          <p:cNvPr id="7" name="Picture 4"/>
          <p:cNvPicPr>
            <a:picLocks noChangeAspect="1"/>
          </p:cNvPicPr>
          <p:nvPr/>
        </p:nvPicPr>
        <p:blipFill>
          <a:blip r:embed="rId2"/>
          <a:stretch>
            <a:fillRect/>
          </a:stretch>
        </p:blipFill>
        <p:spPr>
          <a:xfrm>
            <a:off x="0" y="0"/>
            <a:ext cx="12192000" cy="580173"/>
          </a:xfrm>
          <a:prstGeom prst="rect">
            <a:avLst/>
          </a:prstGeom>
        </p:spPr>
      </p:pic>
    </p:spTree>
    <p:extLst>
      <p:ext uri="{BB962C8B-B14F-4D97-AF65-F5344CB8AC3E}">
        <p14:creationId xmlns:p14="http://schemas.microsoft.com/office/powerpoint/2010/main" val="108600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grpSp>
        <p:nvGrpSpPr>
          <p:cNvPr id="14" name="Groupe 13"/>
          <p:cNvGrpSpPr/>
          <p:nvPr/>
        </p:nvGrpSpPr>
        <p:grpSpPr>
          <a:xfrm>
            <a:off x="6009502" y="1661879"/>
            <a:ext cx="4714197" cy="1952772"/>
            <a:chOff x="5929386" y="651788"/>
            <a:chExt cx="2824498" cy="1883940"/>
          </a:xfrm>
          <a:solidFill>
            <a:schemeClr val="accent6">
              <a:lumMod val="20000"/>
              <a:lumOff val="80000"/>
            </a:schemeClr>
          </a:solidFill>
        </p:grpSpPr>
        <p:sp>
          <p:nvSpPr>
            <p:cNvPr id="18" name="Rectangle 17"/>
            <p:cNvSpPr/>
            <p:nvPr/>
          </p:nvSpPr>
          <p:spPr>
            <a:xfrm>
              <a:off x="5929386" y="651788"/>
              <a:ext cx="2824498" cy="1883940"/>
            </a:xfrm>
            <a:prstGeom prst="rect">
              <a:avLst/>
            </a:prstGeom>
            <a:grp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6256912" y="795270"/>
              <a:ext cx="2330210" cy="149568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lvl="1" algn="r" rtl="1"/>
              <a:r>
                <a:rPr lang="ar-MA" sz="2200" b="1" dirty="0">
                  <a:solidFill>
                    <a:srgbClr val="0070C0"/>
                  </a:solidFill>
                  <a:latin typeface="Arabic Typesetting" panose="03020402040406030203" pitchFamily="66" charset="-78"/>
                  <a:ea typeface="Calibri" panose="020F0502020204030204" pitchFamily="34" charset="0"/>
                  <a:cs typeface="Arabic Typesetting" panose="03020402040406030203" pitchFamily="66" charset="-78"/>
                </a:rPr>
                <a:t>المحور الأول</a:t>
              </a:r>
              <a:r>
                <a:rPr lang="ar-MA"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 الوقاية؛</a:t>
              </a:r>
              <a:endParaRPr lang="en-US"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a:p>
              <a:pPr lvl="1" algn="r" rtl="1"/>
              <a:r>
                <a:rPr lang="ar-MA" sz="2200" b="1" dirty="0">
                  <a:solidFill>
                    <a:srgbClr val="0070C0"/>
                  </a:solidFill>
                  <a:latin typeface="Arabic Typesetting" panose="03020402040406030203" pitchFamily="66" charset="-78"/>
                  <a:ea typeface="Calibri" panose="020F0502020204030204" pitchFamily="34" charset="0"/>
                  <a:cs typeface="Arabic Typesetting" panose="03020402040406030203" pitchFamily="66" charset="-78"/>
                </a:rPr>
                <a:t>المحور الثاني</a:t>
              </a:r>
              <a:r>
                <a:rPr lang="ar-MA"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 الحماية؛</a:t>
              </a:r>
              <a:endParaRPr lang="en-US"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a:p>
              <a:pPr lvl="1" algn="r" rtl="1"/>
              <a:r>
                <a:rPr lang="ar-MA" sz="2200" b="1" dirty="0">
                  <a:solidFill>
                    <a:srgbClr val="0070C0"/>
                  </a:solidFill>
                  <a:latin typeface="Arabic Typesetting" panose="03020402040406030203" pitchFamily="66" charset="-78"/>
                  <a:ea typeface="Calibri" panose="020F0502020204030204" pitchFamily="34" charset="0"/>
                  <a:cs typeface="Arabic Typesetting" panose="03020402040406030203" pitchFamily="66" charset="-78"/>
                </a:rPr>
                <a:t>المحور الثالث</a:t>
              </a:r>
              <a:r>
                <a:rPr lang="ar-MA"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 التنمية الذاتية والترفيه.</a:t>
              </a:r>
              <a:endParaRPr lang="en-US"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p:txBody>
        </p:sp>
      </p:grpSp>
      <p:grpSp>
        <p:nvGrpSpPr>
          <p:cNvPr id="15" name="Groupe 14"/>
          <p:cNvGrpSpPr/>
          <p:nvPr/>
        </p:nvGrpSpPr>
        <p:grpSpPr>
          <a:xfrm>
            <a:off x="10641872" y="1144789"/>
            <a:ext cx="1421820" cy="1483275"/>
            <a:chOff x="8121804" y="2441"/>
            <a:chExt cx="1882998" cy="1882998"/>
          </a:xfrm>
          <a:solidFill>
            <a:srgbClr val="14AEBE"/>
          </a:solidFill>
        </p:grpSpPr>
        <p:sp>
          <p:nvSpPr>
            <p:cNvPr id="16" name="Ellipse 15"/>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MA" sz="2400" b="1" dirty="0" smtClean="0">
                  <a:solidFill>
                    <a:prstClr val="black"/>
                  </a:solidFill>
                  <a:latin typeface="Arabic Typesetting" panose="03020402040406030203" pitchFamily="66" charset="-78"/>
                  <a:cs typeface="Arabic Typesetting" panose="03020402040406030203" pitchFamily="66" charset="-78"/>
                </a:rPr>
                <a:t>المحاور</a:t>
              </a:r>
              <a:endParaRPr lang="fr-FR" sz="2400" b="1" dirty="0">
                <a:solidFill>
                  <a:prstClr val="black"/>
                </a:solidFill>
              </a:endParaRPr>
            </a:p>
          </p:txBody>
        </p:sp>
      </p:grpSp>
      <p:grpSp>
        <p:nvGrpSpPr>
          <p:cNvPr id="20" name="Groupe 19"/>
          <p:cNvGrpSpPr/>
          <p:nvPr/>
        </p:nvGrpSpPr>
        <p:grpSpPr>
          <a:xfrm>
            <a:off x="6145130" y="3809532"/>
            <a:ext cx="4595445" cy="2467699"/>
            <a:chOff x="3718246" y="755639"/>
            <a:chExt cx="4724299" cy="2197050"/>
          </a:xfrm>
        </p:grpSpPr>
        <p:sp>
          <p:nvSpPr>
            <p:cNvPr id="24" name="Rectangle 23"/>
            <p:cNvSpPr/>
            <p:nvPr/>
          </p:nvSpPr>
          <p:spPr>
            <a:xfrm>
              <a:off x="3718246" y="755640"/>
              <a:ext cx="4724299" cy="2059598"/>
            </a:xfrm>
            <a:prstGeom prst="rect">
              <a:avLst/>
            </a:prstGeom>
            <a:solidFill>
              <a:schemeClr val="accent6">
                <a:lumMod val="20000"/>
                <a:lumOff val="80000"/>
              </a:schemeClr>
            </a:solid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3774105" y="755639"/>
              <a:ext cx="4566970" cy="2197050"/>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marL="342900" indent="-342900" algn="r" defTabSz="1111250" rtl="1">
                <a:lnSpc>
                  <a:spcPct val="90000"/>
                </a:lnSpc>
                <a:spcBef>
                  <a:spcPct val="0"/>
                </a:spcBef>
                <a:spcAft>
                  <a:spcPct val="35000"/>
                </a:spcAft>
                <a:buFont typeface="Arial" panose="020B0604020202020204" pitchFamily="34" charset="0"/>
                <a:buChar char="•"/>
              </a:pPr>
              <a:endParaRPr lang="fr-FR" sz="2000"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grpSp>
      <p:grpSp>
        <p:nvGrpSpPr>
          <p:cNvPr id="21" name="Groupe 20"/>
          <p:cNvGrpSpPr/>
          <p:nvPr/>
        </p:nvGrpSpPr>
        <p:grpSpPr>
          <a:xfrm>
            <a:off x="10641872" y="4005052"/>
            <a:ext cx="1472330" cy="1507225"/>
            <a:chOff x="8121804" y="2441"/>
            <a:chExt cx="1882998" cy="1882998"/>
          </a:xfrm>
          <a:solidFill>
            <a:srgbClr val="14AEBE"/>
          </a:solidFill>
        </p:grpSpPr>
        <p:sp>
          <p:nvSpPr>
            <p:cNvPr id="22" name="Ellipse 21"/>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SA" sz="2600" b="1" dirty="0" smtClean="0">
                  <a:solidFill>
                    <a:prstClr val="black"/>
                  </a:solidFill>
                  <a:latin typeface="Arabic Typesetting" panose="03020402040406030203" pitchFamily="66" charset="-78"/>
                  <a:cs typeface="Arabic Typesetting" panose="03020402040406030203" pitchFamily="66" charset="-78"/>
                </a:rPr>
                <a:t>الغايات</a:t>
              </a:r>
              <a:endParaRPr lang="fr-FR" sz="2600" dirty="0">
                <a:solidFill>
                  <a:prstClr val="black"/>
                </a:solidFill>
              </a:endParaRPr>
            </a:p>
          </p:txBody>
        </p:sp>
      </p:grpSp>
      <p:sp>
        <p:nvSpPr>
          <p:cNvPr id="26" name="Rectangle 25">
            <a:extLst>
              <a:ext uri="{FF2B5EF4-FFF2-40B4-BE49-F238E27FC236}">
                <a16:creationId xmlns="" xmlns:a16="http://schemas.microsoft.com/office/drawing/2014/main" id="{6F77063A-BAC0-4552-8540-6CD9A8BAE28C}"/>
              </a:ext>
            </a:extLst>
          </p:cNvPr>
          <p:cNvSpPr/>
          <p:nvPr/>
        </p:nvSpPr>
        <p:spPr>
          <a:xfrm>
            <a:off x="0" y="15187"/>
            <a:ext cx="12019005" cy="575450"/>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endParaRPr lang="ar-SA" sz="3600" b="1" dirty="0">
              <a:solidFill>
                <a:prstClr val="white"/>
              </a:solidFill>
              <a:latin typeface="Sakkal Majalla" pitchFamily="2" charset="-78"/>
              <a:cs typeface="Sakkal Majalla" pitchFamily="2" charset="-78"/>
            </a:endParaRPr>
          </a:p>
          <a:p>
            <a:pPr algn="ctr" rtl="1"/>
            <a:r>
              <a:rPr lang="ar-SA" sz="3600" b="1" dirty="0" smtClean="0">
                <a:solidFill>
                  <a:prstClr val="white"/>
                </a:solidFill>
                <a:latin typeface="Sakkal Majalla" pitchFamily="2" charset="-78"/>
                <a:cs typeface="Sakkal Majalla" pitchFamily="2" charset="-78"/>
              </a:rPr>
              <a:t> </a:t>
            </a:r>
            <a:r>
              <a:rPr lang="ar-MA" sz="3600" b="1" dirty="0" smtClean="0">
                <a:solidFill>
                  <a:prstClr val="white"/>
                </a:solidFill>
                <a:latin typeface="Sakkal Majalla" pitchFamily="2" charset="-78"/>
                <a:cs typeface="Sakkal Majalla" pitchFamily="2" charset="-78"/>
              </a:rPr>
              <a:t>توجهات </a:t>
            </a:r>
            <a:r>
              <a:rPr lang="ar-SA" altLang="fr-FR" sz="3600" b="1" dirty="0" smtClean="0">
                <a:solidFill>
                  <a:prstClr val="white"/>
                </a:solidFill>
                <a:latin typeface="Sakkal Majalla" pitchFamily="2" charset="-78"/>
                <a:cs typeface="Sakkal Majalla" pitchFamily="2" charset="-78"/>
              </a:rPr>
              <a:t>ال</a:t>
            </a:r>
            <a:r>
              <a:rPr lang="ar-MA" altLang="fr-FR" sz="3600" b="1" dirty="0" smtClean="0">
                <a:solidFill>
                  <a:prstClr val="white"/>
                </a:solidFill>
                <a:latin typeface="Sakkal Majalla" pitchFamily="2" charset="-78"/>
                <a:cs typeface="Sakkal Majalla" pitchFamily="2" charset="-78"/>
              </a:rPr>
              <a:t>برنامج الوطني التنفيذي للسياسة العمومية </a:t>
            </a:r>
            <a:r>
              <a:rPr lang="ar-SA" altLang="fr-FR" sz="3600" b="1" dirty="0" smtClean="0">
                <a:solidFill>
                  <a:prstClr val="white"/>
                </a:solidFill>
                <a:latin typeface="Sakkal Majalla" pitchFamily="2" charset="-78"/>
                <a:cs typeface="Sakkal Majalla" pitchFamily="2" charset="-78"/>
              </a:rPr>
              <a:t>20</a:t>
            </a:r>
            <a:r>
              <a:rPr lang="ar-MA" altLang="fr-FR" sz="3600" b="1" dirty="0" smtClean="0">
                <a:solidFill>
                  <a:prstClr val="white"/>
                </a:solidFill>
                <a:latin typeface="Sakkal Majalla" pitchFamily="2" charset="-78"/>
                <a:cs typeface="Sakkal Majalla" pitchFamily="2" charset="-78"/>
              </a:rPr>
              <a:t>23</a:t>
            </a:r>
            <a:r>
              <a:rPr lang="ar-SA" altLang="fr-FR" sz="3600" b="1" dirty="0" smtClean="0">
                <a:solidFill>
                  <a:prstClr val="white"/>
                </a:solidFill>
                <a:latin typeface="Sakkal Majalla" pitchFamily="2" charset="-78"/>
                <a:cs typeface="Sakkal Majalla" pitchFamily="2" charset="-78"/>
              </a:rPr>
              <a:t>-2025</a:t>
            </a:r>
            <a:endParaRPr lang="ar-MA" altLang="fr-FR" sz="3600" b="1" dirty="0">
              <a:solidFill>
                <a:prstClr val="white"/>
              </a:solidFill>
              <a:latin typeface="Sakkal Majalla" pitchFamily="2" charset="-78"/>
              <a:cs typeface="Sakkal Majalla" pitchFamily="2" charset="-78"/>
            </a:endParaRPr>
          </a:p>
          <a:p>
            <a:pPr algn="ctr" rtl="1"/>
            <a:endParaRPr lang="ar-MA" sz="3600" b="1" dirty="0" smtClean="0">
              <a:solidFill>
                <a:prstClr val="white"/>
              </a:solidFill>
              <a:latin typeface="Sakkal Majalla" pitchFamily="2" charset="-78"/>
              <a:cs typeface="Sakkal Majalla" pitchFamily="2" charset="-78"/>
            </a:endParaRPr>
          </a:p>
          <a:p>
            <a:pPr algn="ctr" rtl="1">
              <a:defRPr/>
            </a:pPr>
            <a:endParaRPr lang="fr-FR" sz="3600" b="1" dirty="0">
              <a:solidFill>
                <a:prstClr val="white"/>
              </a:solidFill>
              <a:latin typeface="Sakkal Majalla" pitchFamily="2" charset="-78"/>
              <a:cs typeface="Sakkal Majalla" pitchFamily="2" charset="-78"/>
            </a:endParaRPr>
          </a:p>
        </p:txBody>
      </p:sp>
      <p:sp>
        <p:nvSpPr>
          <p:cNvPr id="27" name="Forme libre 26"/>
          <p:cNvSpPr/>
          <p:nvPr/>
        </p:nvSpPr>
        <p:spPr>
          <a:xfrm>
            <a:off x="543697" y="623741"/>
            <a:ext cx="10750738" cy="548656"/>
          </a:xfrm>
          <a:custGeom>
            <a:avLst/>
            <a:gdLst>
              <a:gd name="connsiteX0" fmla="*/ 0 w 10750738"/>
              <a:gd name="connsiteY0" fmla="*/ 151924 h 911528"/>
              <a:gd name="connsiteX1" fmla="*/ 151924 w 10750738"/>
              <a:gd name="connsiteY1" fmla="*/ 0 h 911528"/>
              <a:gd name="connsiteX2" fmla="*/ 10598814 w 10750738"/>
              <a:gd name="connsiteY2" fmla="*/ 0 h 911528"/>
              <a:gd name="connsiteX3" fmla="*/ 10750738 w 10750738"/>
              <a:gd name="connsiteY3" fmla="*/ 151924 h 911528"/>
              <a:gd name="connsiteX4" fmla="*/ 10750738 w 10750738"/>
              <a:gd name="connsiteY4" fmla="*/ 759604 h 911528"/>
              <a:gd name="connsiteX5" fmla="*/ 10598814 w 10750738"/>
              <a:gd name="connsiteY5" fmla="*/ 911528 h 911528"/>
              <a:gd name="connsiteX6" fmla="*/ 151924 w 10750738"/>
              <a:gd name="connsiteY6" fmla="*/ 911528 h 911528"/>
              <a:gd name="connsiteX7" fmla="*/ 0 w 10750738"/>
              <a:gd name="connsiteY7" fmla="*/ 759604 h 911528"/>
              <a:gd name="connsiteX8" fmla="*/ 0 w 10750738"/>
              <a:gd name="connsiteY8" fmla="*/ 151924 h 91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738" h="911528">
                <a:moveTo>
                  <a:pt x="0" y="151924"/>
                </a:moveTo>
                <a:cubicBezTo>
                  <a:pt x="0" y="68019"/>
                  <a:pt x="68019" y="0"/>
                  <a:pt x="151924" y="0"/>
                </a:cubicBezTo>
                <a:lnTo>
                  <a:pt x="10598814" y="0"/>
                </a:lnTo>
                <a:cubicBezTo>
                  <a:pt x="10682719" y="0"/>
                  <a:pt x="10750738" y="68019"/>
                  <a:pt x="10750738" y="151924"/>
                </a:cubicBezTo>
                <a:lnTo>
                  <a:pt x="10750738" y="759604"/>
                </a:lnTo>
                <a:cubicBezTo>
                  <a:pt x="10750738" y="843509"/>
                  <a:pt x="10682719" y="911528"/>
                  <a:pt x="10598814" y="911528"/>
                </a:cubicBezTo>
                <a:lnTo>
                  <a:pt x="151924" y="911528"/>
                </a:lnTo>
                <a:cubicBezTo>
                  <a:pt x="68019" y="911528"/>
                  <a:pt x="0" y="843509"/>
                  <a:pt x="0" y="759604"/>
                </a:cubicBezTo>
                <a:lnTo>
                  <a:pt x="0" y="151924"/>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66417" tIns="166417" rIns="166417" bIns="166417" numCol="1" spcCol="1270" anchor="ctr" anchorCtr="0">
            <a:noAutofit/>
          </a:bodyPr>
          <a:lstStyle/>
          <a:p>
            <a:pPr marL="0" lvl="4" algn="ctr" rtl="1">
              <a:defRPr/>
            </a:pPr>
            <a:r>
              <a:rPr lang="ar-MA" altLang="fr-FR" sz="3200" b="1" dirty="0" smtClean="0">
                <a:solidFill>
                  <a:prstClr val="white"/>
                </a:solidFill>
                <a:latin typeface="Arabic Typesetting" panose="03020402040406030203" pitchFamily="66" charset="-78"/>
                <a:cs typeface="Arabic Typesetting" panose="03020402040406030203" pitchFamily="66" charset="-78"/>
              </a:rPr>
              <a:t>رافعة لتحقيق </a:t>
            </a:r>
            <a:r>
              <a:rPr lang="ar-MA" altLang="fr-FR" sz="3200" b="1" dirty="0" err="1" smtClean="0">
                <a:solidFill>
                  <a:prstClr val="white"/>
                </a:solidFill>
                <a:latin typeface="Arabic Typesetting" panose="03020402040406030203" pitchFamily="66" charset="-78"/>
                <a:cs typeface="Arabic Typesetting" panose="03020402040406030203" pitchFamily="66" charset="-78"/>
              </a:rPr>
              <a:t>الإلتقائية</a:t>
            </a:r>
            <a:r>
              <a:rPr lang="ar-MA" altLang="fr-FR" sz="3200" b="1" dirty="0" smtClean="0">
                <a:solidFill>
                  <a:prstClr val="white"/>
                </a:solidFill>
                <a:latin typeface="Arabic Typesetting" panose="03020402040406030203" pitchFamily="66" charset="-78"/>
                <a:cs typeface="Arabic Typesetting" panose="03020402040406030203" pitchFamily="66" charset="-78"/>
              </a:rPr>
              <a:t> في مجال حماية الطفولة</a:t>
            </a:r>
            <a:endParaRPr lang="ar-MA" altLang="fr-FR" sz="3200" b="1" dirty="0">
              <a:solidFill>
                <a:prstClr val="white"/>
              </a:solidFill>
              <a:latin typeface="Arabic Typesetting" panose="03020402040406030203" pitchFamily="66" charset="-78"/>
              <a:cs typeface="Arabic Typesetting" panose="03020402040406030203" pitchFamily="66" charset="-78"/>
            </a:endParaRPr>
          </a:p>
        </p:txBody>
      </p:sp>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sp>
        <p:nvSpPr>
          <p:cNvPr id="3" name="Rectangle 2"/>
          <p:cNvSpPr/>
          <p:nvPr/>
        </p:nvSpPr>
        <p:spPr>
          <a:xfrm>
            <a:off x="5968321" y="4347521"/>
            <a:ext cx="4755378" cy="2057615"/>
          </a:xfrm>
          <a:prstGeom prst="rect">
            <a:avLst/>
          </a:prstGeom>
        </p:spPr>
        <p:txBody>
          <a:bodyPr wrap="square">
            <a:spAutoFit/>
          </a:bodyPr>
          <a:lstStyle/>
          <a:p>
            <a:pPr lvl="1" indent="-285750" algn="r" rtl="1">
              <a:lnSpc>
                <a:spcPct val="107000"/>
              </a:lnSpc>
              <a:spcAft>
                <a:spcPts val="1200"/>
              </a:spcAft>
              <a:buFont typeface="Symbol" panose="05050102010706020507" pitchFamily="18" charset="2"/>
              <a:buChar char=""/>
            </a:pPr>
            <a:r>
              <a:rPr lang="ar-MA"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تجاوز الإكراهات المرتبطة بمحدودية التدخل الاجتماعي وتحسين استهداف المستفيدين، والتتبع واليقظة الاجتماعية، باعتبارها من المداخل الأساسية لتجويد العمل في المجالات الاجتماعية؛</a:t>
            </a:r>
            <a:endParaRPr lang="en-US"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a:p>
            <a:pPr lvl="1" indent="-285750" algn="r" rtl="1">
              <a:lnSpc>
                <a:spcPct val="107000"/>
              </a:lnSpc>
              <a:spcAft>
                <a:spcPts val="1200"/>
              </a:spcAft>
              <a:buFont typeface="Symbol" panose="05050102010706020507" pitchFamily="18" charset="2"/>
              <a:buChar char=""/>
            </a:pPr>
            <a:r>
              <a:rPr lang="ar-MA"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إعطاء </a:t>
            </a:r>
            <a:r>
              <a:rPr lang="ar-MA" sz="2200" b="1" dirty="0" err="1">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تموقع</a:t>
            </a:r>
            <a:r>
              <a:rPr lang="ar-MA"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 جديد للأجهزة الترابية المندمجة لحماية الطفولة على المستوى الترابي؛</a:t>
            </a:r>
            <a:endParaRPr lang="en-US"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p:txBody>
      </p:sp>
      <p:grpSp>
        <p:nvGrpSpPr>
          <p:cNvPr id="32" name="Groupe 31"/>
          <p:cNvGrpSpPr/>
          <p:nvPr/>
        </p:nvGrpSpPr>
        <p:grpSpPr>
          <a:xfrm>
            <a:off x="4256167" y="3076662"/>
            <a:ext cx="1712154" cy="1705693"/>
            <a:chOff x="8121804" y="2441"/>
            <a:chExt cx="1882998" cy="1882998"/>
          </a:xfrm>
          <a:solidFill>
            <a:srgbClr val="14AEBE"/>
          </a:solidFill>
        </p:grpSpPr>
        <p:sp>
          <p:nvSpPr>
            <p:cNvPr id="33" name="Ellipse 32"/>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MA" sz="2600" b="1" dirty="0" smtClean="0">
                  <a:solidFill>
                    <a:prstClr val="black"/>
                  </a:solidFill>
                  <a:latin typeface="Arabic Typesetting" panose="03020402040406030203" pitchFamily="66" charset="-78"/>
                  <a:cs typeface="Arabic Typesetting" panose="03020402040406030203" pitchFamily="66" charset="-78"/>
                </a:rPr>
                <a:t>دعامات التنزيل</a:t>
              </a:r>
              <a:endParaRPr lang="fr-FR" sz="2600" dirty="0">
                <a:solidFill>
                  <a:prstClr val="black"/>
                </a:solidFill>
              </a:endParaRPr>
            </a:p>
          </p:txBody>
        </p:sp>
      </p:grpSp>
      <p:grpSp>
        <p:nvGrpSpPr>
          <p:cNvPr id="35" name="Groupe 34"/>
          <p:cNvGrpSpPr/>
          <p:nvPr/>
        </p:nvGrpSpPr>
        <p:grpSpPr>
          <a:xfrm>
            <a:off x="1561381" y="1814279"/>
            <a:ext cx="2694786" cy="3559978"/>
            <a:chOff x="5929386" y="651788"/>
            <a:chExt cx="2824498" cy="1883940"/>
          </a:xfrm>
          <a:solidFill>
            <a:schemeClr val="accent6">
              <a:lumMod val="20000"/>
              <a:lumOff val="80000"/>
            </a:schemeClr>
          </a:solidFill>
        </p:grpSpPr>
        <p:sp>
          <p:nvSpPr>
            <p:cNvPr id="36" name="Rectangle 35"/>
            <p:cNvSpPr/>
            <p:nvPr/>
          </p:nvSpPr>
          <p:spPr>
            <a:xfrm>
              <a:off x="5929386" y="651788"/>
              <a:ext cx="2824498" cy="1883940"/>
            </a:xfrm>
            <a:prstGeom prst="rect">
              <a:avLst/>
            </a:prstGeom>
            <a:grp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6256912" y="795270"/>
              <a:ext cx="2330210" cy="149568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lvl="1" algn="r" rtl="1"/>
              <a:endParaRPr lang="en-US" sz="1100" dirty="0">
                <a:solidFill>
                  <a:prstClr val="black">
                    <a:hueOff val="0"/>
                    <a:satOff val="0"/>
                    <a:lumOff val="0"/>
                    <a:alphaOff val="0"/>
                  </a:prstClr>
                </a:solidFill>
              </a:endParaRPr>
            </a:p>
          </p:txBody>
        </p:sp>
      </p:grpSp>
      <p:sp>
        <p:nvSpPr>
          <p:cNvPr id="4" name="Rectangle 3"/>
          <p:cNvSpPr/>
          <p:nvPr/>
        </p:nvSpPr>
        <p:spPr>
          <a:xfrm>
            <a:off x="810883" y="2413338"/>
            <a:ext cx="3285187" cy="2908489"/>
          </a:xfrm>
          <a:prstGeom prst="rect">
            <a:avLst/>
          </a:prstGeom>
        </p:spPr>
        <p:txBody>
          <a:bodyPr wrap="square">
            <a:spAutoFit/>
          </a:bodyPr>
          <a:lstStyle/>
          <a:p>
            <a:pPr marL="342900" indent="-342900" algn="just" rtl="1">
              <a:lnSpc>
                <a:spcPct val="150000"/>
              </a:lnSpc>
              <a:buFont typeface="Symbol" panose="05050102010706020507" pitchFamily="18" charset="2"/>
              <a:buChar char=""/>
            </a:pPr>
            <a:r>
              <a:rPr lang="ar-MA" sz="2200" b="1" dirty="0" err="1">
                <a:solidFill>
                  <a:prstClr val="black"/>
                </a:solidFill>
                <a:ea typeface="Calibri" panose="020F0502020204030204" pitchFamily="34" charset="0"/>
                <a:cs typeface="Arabic Typesetting" panose="03020402040406030203" pitchFamily="66" charset="-78"/>
              </a:rPr>
              <a:t>الرقمنة</a:t>
            </a:r>
            <a:r>
              <a:rPr lang="ar-MA" sz="2200" b="1" dirty="0">
                <a:solidFill>
                  <a:prstClr val="black"/>
                </a:solidFill>
                <a:ea typeface="Calibri" panose="020F0502020204030204" pitchFamily="34" charset="0"/>
                <a:cs typeface="Arabic Typesetting" panose="03020402040406030203" pitchFamily="66" charset="-78"/>
              </a:rPr>
              <a:t> </a:t>
            </a:r>
            <a:endParaRPr lang="en-US" sz="2200" dirty="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Symbol" panose="05050102010706020507" pitchFamily="18" charset="2"/>
              <a:buChar char=""/>
            </a:pPr>
            <a:r>
              <a:rPr lang="ar-MA" sz="2200" b="1" dirty="0" err="1">
                <a:solidFill>
                  <a:prstClr val="black"/>
                </a:solidFill>
                <a:ea typeface="Calibri" panose="020F0502020204030204" pitchFamily="34" charset="0"/>
                <a:cs typeface="Arabic Typesetting" panose="03020402040406030203" pitchFamily="66" charset="-78"/>
              </a:rPr>
              <a:t>الالتقائية</a:t>
            </a:r>
            <a:endParaRPr lang="en-US" sz="2200" dirty="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Symbol" panose="05050102010706020507" pitchFamily="18" charset="2"/>
              <a:buChar char=""/>
            </a:pPr>
            <a:r>
              <a:rPr lang="ar-MA" sz="2200" b="1" dirty="0">
                <a:solidFill>
                  <a:prstClr val="black"/>
                </a:solidFill>
                <a:ea typeface="Calibri" panose="020F0502020204030204" pitchFamily="34" charset="0"/>
                <a:cs typeface="Arabic Typesetting" panose="03020402040406030203" pitchFamily="66" charset="-78"/>
              </a:rPr>
              <a:t>الابتكار الاجتماعي</a:t>
            </a:r>
            <a:endParaRPr lang="en-US" sz="2200" dirty="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Symbol" panose="05050102010706020507" pitchFamily="18" charset="2"/>
              <a:buChar char=""/>
            </a:pPr>
            <a:r>
              <a:rPr lang="ar-MA" sz="2200" b="1" dirty="0">
                <a:solidFill>
                  <a:prstClr val="black"/>
                </a:solidFill>
                <a:ea typeface="Calibri" panose="020F0502020204030204" pitchFamily="34" charset="0"/>
                <a:cs typeface="Arabic Typesetting" panose="03020402040406030203" pitchFamily="66" charset="-78"/>
              </a:rPr>
              <a:t>التنزيل الترابي </a:t>
            </a:r>
            <a:r>
              <a:rPr lang="ar-MA" sz="2200" b="1" dirty="0" smtClean="0">
                <a:solidFill>
                  <a:prstClr val="black"/>
                </a:solidFill>
                <a:ea typeface="Calibri" panose="020F0502020204030204" pitchFamily="34" charset="0"/>
                <a:cs typeface="Arabic Typesetting" panose="03020402040406030203" pitchFamily="66" charset="-78"/>
              </a:rPr>
              <a:t>والشراكة</a:t>
            </a:r>
          </a:p>
          <a:p>
            <a:pPr marL="342900" indent="-342900" algn="just" rtl="1">
              <a:lnSpc>
                <a:spcPct val="150000"/>
              </a:lnSpc>
              <a:buFont typeface="Symbol" panose="05050102010706020507" pitchFamily="18" charset="2"/>
              <a:buChar char=""/>
            </a:pPr>
            <a:r>
              <a:rPr lang="ar-MA" sz="2200" b="1" dirty="0">
                <a:solidFill>
                  <a:prstClr val="black"/>
                </a:solidFill>
                <a:ea typeface="Calibri" panose="020F0502020204030204" pitchFamily="34" charset="0"/>
                <a:cs typeface="Arabic Typesetting" panose="03020402040406030203" pitchFamily="66" charset="-78"/>
              </a:rPr>
              <a:t>جودة الخدمات المقدمة للأطفال</a:t>
            </a:r>
            <a:endParaRPr lang="en-US" sz="2200" b="1" dirty="0">
              <a:solidFill>
                <a:prstClr val="black"/>
              </a:solidFill>
              <a:ea typeface="Calibri" panose="020F0502020204030204" pitchFamily="34" charset="0"/>
              <a:cs typeface="Arabic Typesetting" panose="03020402040406030203" pitchFamily="66" charset="-78"/>
            </a:endParaRPr>
          </a:p>
          <a:p>
            <a:r>
              <a:rPr lang="ar-MA" b="1" dirty="0" smtClean="0">
                <a:solidFill>
                  <a:prstClr val="black"/>
                </a:solidFill>
                <a:ea typeface="Calibri" panose="020F0502020204030204" pitchFamily="34" charset="0"/>
                <a:cs typeface="Arabic Typesetting" panose="03020402040406030203" pitchFamily="66" charset="-78"/>
              </a:rPr>
              <a:t>.</a:t>
            </a:r>
            <a:endParaRPr lang="en-US" dirty="0">
              <a:solidFill>
                <a:prstClr val="black"/>
              </a:solidFill>
            </a:endParaRPr>
          </a:p>
        </p:txBody>
      </p:sp>
    </p:spTree>
    <p:extLst>
      <p:ext uri="{BB962C8B-B14F-4D97-AF65-F5344CB8AC3E}">
        <p14:creationId xmlns:p14="http://schemas.microsoft.com/office/powerpoint/2010/main" val="2118088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sp>
        <p:nvSpPr>
          <p:cNvPr id="5" name="Subtitle 2"/>
          <p:cNvSpPr txBox="1">
            <a:spLocks/>
          </p:cNvSpPr>
          <p:nvPr/>
        </p:nvSpPr>
        <p:spPr>
          <a:xfrm>
            <a:off x="102637" y="3212062"/>
            <a:ext cx="12089363" cy="1004207"/>
          </a:xfrm>
          <a:prstGeom prst="rect">
            <a:avLst/>
          </a:prstGeom>
          <a:solidFill>
            <a:schemeClr val="accent3">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ct val="0"/>
              </a:spcBef>
              <a:buNone/>
            </a:pPr>
            <a:r>
              <a:rPr lang="ar-MA" sz="4800" b="1" dirty="0">
                <a:solidFill>
                  <a:schemeClr val="accent6">
                    <a:lumMod val="75000"/>
                  </a:schemeClr>
                </a:solidFill>
                <a:latin typeface="Arabic Typesetting" panose="03020402040406030203" pitchFamily="66" charset="-78"/>
                <a:cs typeface="Arabic Typesetting" panose="03020402040406030203" pitchFamily="66" charset="-78"/>
              </a:rPr>
              <a:t>الجهاز الترابي المندمج لحماية الطفولة</a:t>
            </a:r>
            <a:endParaRPr lang="en-US" sz="2000" b="1" dirty="0">
              <a:solidFill>
                <a:schemeClr val="accent4"/>
              </a:solidFill>
              <a:latin typeface="Agency FB" panose="020B0503020202020204" pitchFamily="34" charset="0"/>
            </a:endParaRPr>
          </a:p>
        </p:txBody>
      </p:sp>
      <p:pic>
        <p:nvPicPr>
          <p:cNvPr id="6" name="Picture 4"/>
          <p:cNvPicPr>
            <a:picLocks noChangeAspect="1"/>
          </p:cNvPicPr>
          <p:nvPr/>
        </p:nvPicPr>
        <p:blipFill>
          <a:blip r:embed="rId3"/>
          <a:stretch>
            <a:fillRect/>
          </a:stretch>
        </p:blipFill>
        <p:spPr>
          <a:xfrm>
            <a:off x="0" y="0"/>
            <a:ext cx="12192000" cy="580173"/>
          </a:xfrm>
          <a:prstGeom prst="rect">
            <a:avLst/>
          </a:prstGeom>
        </p:spPr>
      </p:pic>
    </p:spTree>
    <p:extLst>
      <p:ext uri="{BB962C8B-B14F-4D97-AF65-F5344CB8AC3E}">
        <p14:creationId xmlns:p14="http://schemas.microsoft.com/office/powerpoint/2010/main" val="118802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grpSp>
        <p:nvGrpSpPr>
          <p:cNvPr id="14" name="Groupe 13"/>
          <p:cNvGrpSpPr/>
          <p:nvPr/>
        </p:nvGrpSpPr>
        <p:grpSpPr>
          <a:xfrm>
            <a:off x="6344476" y="1721273"/>
            <a:ext cx="4549438" cy="4458371"/>
            <a:chOff x="5847391" y="588735"/>
            <a:chExt cx="2824498" cy="1883940"/>
          </a:xfrm>
          <a:solidFill>
            <a:schemeClr val="accent6">
              <a:lumMod val="20000"/>
              <a:lumOff val="80000"/>
            </a:schemeClr>
          </a:solidFill>
        </p:grpSpPr>
        <p:sp>
          <p:nvSpPr>
            <p:cNvPr id="18" name="Rectangle 17"/>
            <p:cNvSpPr/>
            <p:nvPr/>
          </p:nvSpPr>
          <p:spPr>
            <a:xfrm>
              <a:off x="5847391" y="588735"/>
              <a:ext cx="2824498" cy="1883940"/>
            </a:xfrm>
            <a:prstGeom prst="rect">
              <a:avLst/>
            </a:prstGeom>
            <a:grp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6179035" y="892288"/>
              <a:ext cx="2330210" cy="157965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marL="800100" lvl="1" indent="-342900" algn="just" rtl="1">
                <a:buFont typeface="Arial" panose="020B0604020202020204" pitchFamily="34" charset="0"/>
                <a:buChar char="•"/>
              </a:pPr>
              <a:r>
                <a:rPr lang="ar-SA" sz="22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منظومة للوقاية و حماية الطفولة على المستوى الإقليمي متكاملة و معروفة و فعالة؛</a:t>
              </a:r>
            </a:p>
            <a:p>
              <a:pPr marL="800100" lvl="1" indent="-342900" algn="just" rtl="1">
                <a:buFont typeface="Arial" panose="020B0604020202020204" pitchFamily="34" charset="0"/>
                <a:buChar char="•"/>
              </a:pPr>
              <a:r>
                <a:rPr lang="ar-SA" sz="22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فرق عمل متعددة القطاعات و التخصصات مؤهلة و منسجمة، تتوفر على آليات و ادوات للعمل الجماعي؛</a:t>
              </a:r>
            </a:p>
            <a:p>
              <a:pPr marL="800100" lvl="1" indent="-342900" algn="just" rtl="1">
                <a:buFont typeface="Arial" panose="020B0604020202020204" pitchFamily="34" charset="0"/>
                <a:buChar char="•"/>
              </a:pPr>
              <a:r>
                <a:rPr lang="ar-SA" sz="22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معرفة أفضل بإمكانيات و احتياجات المجالات الترابية و خطط عمل إقليمية تستجيب لحاجيات الأطفال و الأسر؛</a:t>
              </a:r>
            </a:p>
            <a:p>
              <a:pPr marL="800100" lvl="1" indent="-342900" algn="just" rtl="1">
                <a:buFont typeface="Arial" panose="020B0604020202020204" pitchFamily="34" charset="0"/>
                <a:buChar char="•"/>
              </a:pPr>
              <a:r>
                <a:rPr lang="ar-SA" sz="22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خدمات للقرب ناجعة و فعالة تستغل جميع الإمكانيات المتوفرة لحماية الطفل.</a:t>
              </a:r>
            </a:p>
            <a:p>
              <a:pPr marL="800100" lvl="1" indent="-342900" algn="r" rtl="1">
                <a:buFont typeface="Arial" panose="020B0604020202020204" pitchFamily="34" charset="0"/>
                <a:buChar char="•"/>
              </a:pPr>
              <a:endParaRPr lang="en-US" sz="22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p:txBody>
        </p:sp>
      </p:grpSp>
      <p:grpSp>
        <p:nvGrpSpPr>
          <p:cNvPr id="15" name="Groupe 14"/>
          <p:cNvGrpSpPr/>
          <p:nvPr/>
        </p:nvGrpSpPr>
        <p:grpSpPr>
          <a:xfrm>
            <a:off x="10746242" y="1205501"/>
            <a:ext cx="1421820" cy="1483275"/>
            <a:chOff x="8121804" y="2441"/>
            <a:chExt cx="1882998" cy="1882998"/>
          </a:xfrm>
          <a:solidFill>
            <a:srgbClr val="14AEBE"/>
          </a:solidFill>
        </p:grpSpPr>
        <p:sp>
          <p:nvSpPr>
            <p:cNvPr id="16" name="Ellipse 15"/>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SA" sz="2400" b="1" dirty="0" smtClean="0">
                  <a:solidFill>
                    <a:prstClr val="black"/>
                  </a:solidFill>
                  <a:latin typeface="Arabic Typesetting" panose="03020402040406030203" pitchFamily="66" charset="-78"/>
                  <a:cs typeface="Arabic Typesetting" panose="03020402040406030203" pitchFamily="66" charset="-78"/>
                </a:rPr>
                <a:t>الغايات </a:t>
              </a:r>
              <a:endParaRPr lang="fr-FR" sz="2400" b="1" dirty="0">
                <a:solidFill>
                  <a:prstClr val="black"/>
                </a:solidFill>
              </a:endParaRPr>
            </a:p>
          </p:txBody>
        </p:sp>
      </p:grpSp>
      <p:grpSp>
        <p:nvGrpSpPr>
          <p:cNvPr id="20" name="Groupe 19"/>
          <p:cNvGrpSpPr/>
          <p:nvPr/>
        </p:nvGrpSpPr>
        <p:grpSpPr>
          <a:xfrm>
            <a:off x="199276" y="1866296"/>
            <a:ext cx="4850265" cy="1817567"/>
            <a:chOff x="3611092" y="748188"/>
            <a:chExt cx="4724299" cy="2197050"/>
          </a:xfrm>
        </p:grpSpPr>
        <p:sp>
          <p:nvSpPr>
            <p:cNvPr id="24" name="Rectangle 23"/>
            <p:cNvSpPr/>
            <p:nvPr/>
          </p:nvSpPr>
          <p:spPr>
            <a:xfrm>
              <a:off x="3611092" y="862626"/>
              <a:ext cx="4724299" cy="2059598"/>
            </a:xfrm>
            <a:prstGeom prst="rect">
              <a:avLst/>
            </a:prstGeom>
            <a:solidFill>
              <a:schemeClr val="accent6">
                <a:lumMod val="20000"/>
                <a:lumOff val="80000"/>
              </a:schemeClr>
            </a:solid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3644789" y="748188"/>
              <a:ext cx="4566970" cy="2197050"/>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marL="342900" indent="-342900" algn="r" defTabSz="1111250" rtl="1">
                <a:lnSpc>
                  <a:spcPct val="90000"/>
                </a:lnSpc>
                <a:spcBef>
                  <a:spcPct val="0"/>
                </a:spcBef>
                <a:spcAft>
                  <a:spcPct val="35000"/>
                </a:spcAft>
                <a:buFont typeface="Wingdings" panose="05000000000000000000" pitchFamily="2" charset="2"/>
                <a:buChar char="§"/>
              </a:pPr>
              <a:r>
                <a:rPr lang="ar-SA" sz="24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تعزيز المنظومة الإقليمية لوقاية </a:t>
              </a:r>
              <a:r>
                <a:rPr lang="ar-SA" sz="24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وحماية </a:t>
              </a:r>
              <a:r>
                <a:rPr lang="ar-SA" sz="24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الطفولة ضد كل أشكال العنف </a:t>
              </a:r>
              <a:r>
                <a:rPr lang="ar-SA" sz="24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والاستغلال والإهمال </a:t>
              </a:r>
              <a:r>
                <a:rPr lang="ar-SA" sz="24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في </a:t>
              </a:r>
              <a:r>
                <a:rPr lang="ar-SA" sz="2400" b="1" dirty="0" smtClean="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مجالات</a:t>
              </a:r>
              <a:r>
                <a:rPr lang="ar-SA" sz="24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a:t>
              </a:r>
              <a:endParaRPr lang="fr-FR" sz="24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p:txBody>
        </p:sp>
      </p:grpSp>
      <p:grpSp>
        <p:nvGrpSpPr>
          <p:cNvPr id="21" name="Groupe 20"/>
          <p:cNvGrpSpPr/>
          <p:nvPr/>
        </p:nvGrpSpPr>
        <p:grpSpPr>
          <a:xfrm>
            <a:off x="4737269" y="1168522"/>
            <a:ext cx="1472330" cy="1507225"/>
            <a:chOff x="8121804" y="2441"/>
            <a:chExt cx="1882998" cy="1882998"/>
          </a:xfrm>
          <a:solidFill>
            <a:srgbClr val="14AEBE"/>
          </a:solidFill>
        </p:grpSpPr>
        <p:sp>
          <p:nvSpPr>
            <p:cNvPr id="22" name="Ellipse 21"/>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SA" sz="2600" b="1" dirty="0" smtClean="0">
                  <a:solidFill>
                    <a:prstClr val="black"/>
                  </a:solidFill>
                  <a:latin typeface="Arabic Typesetting" panose="03020402040406030203" pitchFamily="66" charset="-78"/>
                  <a:cs typeface="Arabic Typesetting" panose="03020402040406030203" pitchFamily="66" charset="-78"/>
                </a:rPr>
                <a:t>الهدف</a:t>
              </a:r>
              <a:endParaRPr lang="fr-FR" sz="2600" dirty="0">
                <a:solidFill>
                  <a:prstClr val="black"/>
                </a:solidFill>
              </a:endParaRPr>
            </a:p>
          </p:txBody>
        </p:sp>
      </p:grpSp>
      <p:sp>
        <p:nvSpPr>
          <p:cNvPr id="26" name="Rectangle 25">
            <a:extLst>
              <a:ext uri="{FF2B5EF4-FFF2-40B4-BE49-F238E27FC236}">
                <a16:creationId xmlns="" xmlns:a16="http://schemas.microsoft.com/office/drawing/2014/main" id="{6F77063A-BAC0-4552-8540-6CD9A8BAE28C}"/>
              </a:ext>
            </a:extLst>
          </p:cNvPr>
          <p:cNvSpPr/>
          <p:nvPr/>
        </p:nvSpPr>
        <p:spPr>
          <a:xfrm>
            <a:off x="618836" y="39167"/>
            <a:ext cx="10675599" cy="575450"/>
          </a:xfrm>
          <a:prstGeom prst="rect">
            <a:avLst/>
          </a:prstGeom>
          <a:solidFill>
            <a:srgbClr val="289CA8"/>
          </a:solidFill>
          <a:ln w="12700" cap="flat" cmpd="sng" algn="ctr">
            <a:noFill/>
            <a:prstDash val="solid"/>
            <a:miter lim="800000"/>
          </a:ln>
          <a:effectLst/>
        </p:spPr>
        <p:txBody>
          <a:bodyPr rtlCol="0" anchor="ctr"/>
          <a:lstStyle/>
          <a:p>
            <a:pPr algn="ctr">
              <a:lnSpc>
                <a:spcPct val="90000"/>
              </a:lnSpc>
              <a:spcBef>
                <a:spcPct val="0"/>
              </a:spcBef>
              <a:spcAft>
                <a:spcPct val="35000"/>
              </a:spcAft>
            </a:pPr>
            <a:r>
              <a:rPr lang="ar-SA" sz="4000" b="1" dirty="0">
                <a:solidFill>
                  <a:prstClr val="white"/>
                </a:solidFill>
                <a:latin typeface="Arabic Typesetting" panose="03020402040406030203" pitchFamily="66" charset="-78"/>
                <a:cs typeface="Arabic Typesetting" panose="03020402040406030203" pitchFamily="66" charset="-78"/>
              </a:rPr>
              <a:t>الهدف</a:t>
            </a:r>
            <a:r>
              <a:rPr lang="ar-MA" sz="4000" b="1" dirty="0">
                <a:solidFill>
                  <a:prstClr val="white"/>
                </a:solidFill>
                <a:latin typeface="Arabic Typesetting" panose="03020402040406030203" pitchFamily="66" charset="-78"/>
                <a:cs typeface="Arabic Typesetting" panose="03020402040406030203" pitchFamily="66" charset="-78"/>
              </a:rPr>
              <a:t> و</a:t>
            </a:r>
            <a:r>
              <a:rPr lang="ar-SA" sz="4000" b="1" dirty="0">
                <a:solidFill>
                  <a:prstClr val="white"/>
                </a:solidFill>
                <a:latin typeface="Arabic Typesetting" panose="03020402040406030203" pitchFamily="66" charset="-78"/>
                <a:cs typeface="Arabic Typesetting" panose="03020402040406030203" pitchFamily="66" charset="-78"/>
              </a:rPr>
              <a:t> الغايات</a:t>
            </a:r>
            <a:endParaRPr lang="fr-FR" sz="4000" b="1" dirty="0">
              <a:solidFill>
                <a:prstClr val="white"/>
              </a:solidFill>
              <a:latin typeface="Arabic Typesetting" panose="03020402040406030203" pitchFamily="66" charset="-78"/>
              <a:cs typeface="Arabic Typesetting" panose="03020402040406030203" pitchFamily="66" charset="-78"/>
            </a:endParaRPr>
          </a:p>
        </p:txBody>
      </p:sp>
      <p:sp>
        <p:nvSpPr>
          <p:cNvPr id="27" name="Forme libre 26"/>
          <p:cNvSpPr/>
          <p:nvPr/>
        </p:nvSpPr>
        <p:spPr>
          <a:xfrm>
            <a:off x="543697" y="623741"/>
            <a:ext cx="10750738" cy="548656"/>
          </a:xfrm>
          <a:custGeom>
            <a:avLst/>
            <a:gdLst>
              <a:gd name="connsiteX0" fmla="*/ 0 w 10750738"/>
              <a:gd name="connsiteY0" fmla="*/ 151924 h 911528"/>
              <a:gd name="connsiteX1" fmla="*/ 151924 w 10750738"/>
              <a:gd name="connsiteY1" fmla="*/ 0 h 911528"/>
              <a:gd name="connsiteX2" fmla="*/ 10598814 w 10750738"/>
              <a:gd name="connsiteY2" fmla="*/ 0 h 911528"/>
              <a:gd name="connsiteX3" fmla="*/ 10750738 w 10750738"/>
              <a:gd name="connsiteY3" fmla="*/ 151924 h 911528"/>
              <a:gd name="connsiteX4" fmla="*/ 10750738 w 10750738"/>
              <a:gd name="connsiteY4" fmla="*/ 759604 h 911528"/>
              <a:gd name="connsiteX5" fmla="*/ 10598814 w 10750738"/>
              <a:gd name="connsiteY5" fmla="*/ 911528 h 911528"/>
              <a:gd name="connsiteX6" fmla="*/ 151924 w 10750738"/>
              <a:gd name="connsiteY6" fmla="*/ 911528 h 911528"/>
              <a:gd name="connsiteX7" fmla="*/ 0 w 10750738"/>
              <a:gd name="connsiteY7" fmla="*/ 759604 h 911528"/>
              <a:gd name="connsiteX8" fmla="*/ 0 w 10750738"/>
              <a:gd name="connsiteY8" fmla="*/ 151924 h 91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738" h="911528">
                <a:moveTo>
                  <a:pt x="0" y="151924"/>
                </a:moveTo>
                <a:cubicBezTo>
                  <a:pt x="0" y="68019"/>
                  <a:pt x="68019" y="0"/>
                  <a:pt x="151924" y="0"/>
                </a:cubicBezTo>
                <a:lnTo>
                  <a:pt x="10598814" y="0"/>
                </a:lnTo>
                <a:cubicBezTo>
                  <a:pt x="10682719" y="0"/>
                  <a:pt x="10750738" y="68019"/>
                  <a:pt x="10750738" y="151924"/>
                </a:cubicBezTo>
                <a:lnTo>
                  <a:pt x="10750738" y="759604"/>
                </a:lnTo>
                <a:cubicBezTo>
                  <a:pt x="10750738" y="843509"/>
                  <a:pt x="10682719" y="911528"/>
                  <a:pt x="10598814" y="911528"/>
                </a:cubicBezTo>
                <a:lnTo>
                  <a:pt x="151924" y="911528"/>
                </a:lnTo>
                <a:cubicBezTo>
                  <a:pt x="68019" y="911528"/>
                  <a:pt x="0" y="843509"/>
                  <a:pt x="0" y="759604"/>
                </a:cubicBezTo>
                <a:lnTo>
                  <a:pt x="0" y="151924"/>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66417" tIns="166417" rIns="166417" bIns="166417" numCol="1" spcCol="1270" anchor="ctr" anchorCtr="0">
            <a:noAutofit/>
          </a:bodyPr>
          <a:lstStyle/>
          <a:p>
            <a:pPr algn="r" defTabSz="1422400" rtl="1">
              <a:lnSpc>
                <a:spcPct val="90000"/>
              </a:lnSpc>
              <a:spcBef>
                <a:spcPct val="0"/>
              </a:spcBef>
              <a:spcAft>
                <a:spcPct val="35000"/>
              </a:spcAft>
            </a:pPr>
            <a:r>
              <a:rPr lang="ar-MA" sz="3200" b="1" dirty="0">
                <a:solidFill>
                  <a:prstClr val="white"/>
                </a:solidFill>
                <a:latin typeface="Arabic Typesetting" panose="03020402040406030203" pitchFamily="66" charset="-78"/>
                <a:cs typeface="Arabic Typesetting" panose="03020402040406030203" pitchFamily="66" charset="-78"/>
              </a:rPr>
              <a:t>رافعة لتحقيق </a:t>
            </a:r>
            <a:r>
              <a:rPr lang="ar-MA" sz="3200" b="1" dirty="0" err="1">
                <a:solidFill>
                  <a:prstClr val="white"/>
                </a:solidFill>
                <a:latin typeface="Arabic Typesetting" panose="03020402040406030203" pitchFamily="66" charset="-78"/>
                <a:cs typeface="Arabic Typesetting" panose="03020402040406030203" pitchFamily="66" charset="-78"/>
              </a:rPr>
              <a:t>الالتقائية</a:t>
            </a:r>
            <a:r>
              <a:rPr lang="ar-MA" sz="3200" b="1" dirty="0">
                <a:solidFill>
                  <a:prstClr val="white"/>
                </a:solidFill>
                <a:latin typeface="Arabic Typesetting" panose="03020402040406030203" pitchFamily="66" charset="-78"/>
                <a:cs typeface="Arabic Typesetting" panose="03020402040406030203" pitchFamily="66" charset="-78"/>
              </a:rPr>
              <a:t> في مجال حماية الطفولة بين استراتيجية القطب الاجتماعي 2022-2026 ومخططات التنمية الترابية</a:t>
            </a:r>
            <a:endParaRPr lang="fr-FR" sz="3200" b="1" dirty="0">
              <a:solidFill>
                <a:prstClr val="white"/>
              </a:solidFill>
              <a:latin typeface="Arabic Typesetting" panose="03020402040406030203" pitchFamily="66" charset="-78"/>
              <a:cs typeface="Arabic Typesetting" panose="03020402040406030203" pitchFamily="66" charset="-78"/>
            </a:endParaRPr>
          </a:p>
        </p:txBody>
      </p:sp>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093" y="3920773"/>
            <a:ext cx="3025368" cy="2376247"/>
          </a:xfrm>
          <a:prstGeom prst="rect">
            <a:avLst/>
          </a:prstGeom>
          <a:ln>
            <a:noFill/>
          </a:ln>
        </p:spPr>
      </p:pic>
    </p:spTree>
    <p:extLst>
      <p:ext uri="{BB962C8B-B14F-4D97-AF65-F5344CB8AC3E}">
        <p14:creationId xmlns:p14="http://schemas.microsoft.com/office/powerpoint/2010/main" val="3382428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437519028"/>
              </p:ext>
            </p:extLst>
          </p:nvPr>
        </p:nvGraphicFramePr>
        <p:xfrm>
          <a:off x="762686" y="809625"/>
          <a:ext cx="10762607" cy="5521369"/>
        </p:xfrm>
        <a:graphic>
          <a:graphicData uri="http://schemas.openxmlformats.org/drawingml/2006/table">
            <a:tbl>
              <a:tblPr/>
              <a:tblGrid>
                <a:gridCol w="2588155">
                  <a:extLst>
                    <a:ext uri="{9D8B030D-6E8A-4147-A177-3AD203B41FA5}">
                      <a16:colId xmlns="" xmlns:a16="http://schemas.microsoft.com/office/drawing/2014/main" val="20000"/>
                    </a:ext>
                  </a:extLst>
                </a:gridCol>
                <a:gridCol w="2588155">
                  <a:extLst>
                    <a:ext uri="{9D8B030D-6E8A-4147-A177-3AD203B41FA5}">
                      <a16:colId xmlns="" xmlns:a16="http://schemas.microsoft.com/office/drawing/2014/main" val="2621236306"/>
                    </a:ext>
                  </a:extLst>
                </a:gridCol>
                <a:gridCol w="215658">
                  <a:extLst>
                    <a:ext uri="{9D8B030D-6E8A-4147-A177-3AD203B41FA5}">
                      <a16:colId xmlns="" xmlns:a16="http://schemas.microsoft.com/office/drawing/2014/main" val="20001"/>
                    </a:ext>
                  </a:extLst>
                </a:gridCol>
                <a:gridCol w="2444118">
                  <a:extLst>
                    <a:ext uri="{9D8B030D-6E8A-4147-A177-3AD203B41FA5}">
                      <a16:colId xmlns="" xmlns:a16="http://schemas.microsoft.com/office/drawing/2014/main" val="20002"/>
                    </a:ext>
                  </a:extLst>
                </a:gridCol>
                <a:gridCol w="215658">
                  <a:extLst>
                    <a:ext uri="{9D8B030D-6E8A-4147-A177-3AD203B41FA5}">
                      <a16:colId xmlns="" xmlns:a16="http://schemas.microsoft.com/office/drawing/2014/main" val="20003"/>
                    </a:ext>
                  </a:extLst>
                </a:gridCol>
                <a:gridCol w="2710863">
                  <a:extLst>
                    <a:ext uri="{9D8B030D-6E8A-4147-A177-3AD203B41FA5}">
                      <a16:colId xmlns="" xmlns:a16="http://schemas.microsoft.com/office/drawing/2014/main" val="20004"/>
                    </a:ext>
                  </a:extLst>
                </a:gridCol>
              </a:tblGrid>
              <a:tr h="781835">
                <a:tc>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742950" indent="-285750" defTabSz="577850">
                        <a:lnSpc>
                          <a:spcPct val="90000"/>
                        </a:lnSpc>
                        <a:spcBef>
                          <a:spcPts val="500"/>
                        </a:spcBef>
                        <a:buFont typeface="Arial" charset="0"/>
                        <a:defRPr sz="2000">
                          <a:solidFill>
                            <a:schemeClr val="tx1"/>
                          </a:solidFill>
                          <a:latin typeface="Calibri" pitchFamily="34" charset="0"/>
                        </a:defRPr>
                      </a:lvl2pPr>
                      <a:lvl3pPr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2" indent="0" algn="ctr" defTabSz="577850" rtl="1" eaLnBrk="1" fontAlgn="base" latinLnBrk="0" hangingPunct="1">
                        <a:lnSpc>
                          <a:spcPct val="90000"/>
                        </a:lnSpc>
                        <a:spcBef>
                          <a:spcPct val="0"/>
                        </a:spcBef>
                        <a:spcAft>
                          <a:spcPct val="15000"/>
                        </a:spcAft>
                        <a:buClrTx/>
                        <a:buSzTx/>
                        <a:buFontTx/>
                        <a:buNone/>
                        <a:tabLst/>
                      </a:pPr>
                      <a:r>
                        <a:rPr kumimoji="0" lang="ar-MA"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خدمة المساعدة الاجتماعية المتنقلة</a:t>
                      </a:r>
                      <a:endParaRPr kumimoji="0" lang="ar-SA"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0" marR="0" lvl="2" indent="0" algn="ctr" defTabSz="577850" rtl="1" eaLnBrk="1" fontAlgn="base" latinLnBrk="0" hangingPunct="1">
                        <a:lnSpc>
                          <a:spcPct val="90000"/>
                        </a:lnSpc>
                        <a:spcBef>
                          <a:spcPct val="0"/>
                        </a:spcBef>
                        <a:spcAft>
                          <a:spcPct val="15000"/>
                        </a:spcAft>
                        <a:buClrTx/>
                        <a:buSzTx/>
                        <a:buFontTx/>
                        <a:buNone/>
                        <a:tabLst/>
                        <a:defRPr/>
                      </a:pPr>
                      <a:r>
                        <a:rPr kumimoji="0" lang="ar-MA" altLang="fr-FR" sz="2000" b="0"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تسيرها جمعية </a:t>
                      </a:r>
                    </a:p>
                  </a:txBody>
                  <a:tcPr marL="91419" marR="91419" marT="46043" marB="46043" anchor="ctr" horzOverflow="overflow">
                    <a:lnL w="12700" cap="flat" cmpd="sng" algn="ctr">
                      <a:solidFill>
                        <a:srgbClr val="57B1E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57B1E4"/>
                      </a:solidFill>
                      <a:prstDash val="solid"/>
                      <a:round/>
                      <a:headEnd type="none" w="med" len="med"/>
                      <a:tailEnd type="none" w="med" len="med"/>
                    </a:lnT>
                    <a:lnB>
                      <a:noFill/>
                    </a:lnB>
                    <a:lnTlToBr>
                      <a:noFill/>
                    </a:lnTlToBr>
                    <a:lnBlToTr>
                      <a:noFill/>
                    </a:lnBlToTr>
                    <a:solidFill>
                      <a:schemeClr val="accent2">
                        <a:lumMod val="20000"/>
                        <a:lumOff val="80000"/>
                      </a:schemeClr>
                    </a:solidFill>
                  </a:tcPr>
                </a:tc>
                <a:tc>
                  <a:txBody>
                    <a:bodyPr/>
                    <a:lstStyle/>
                    <a:p>
                      <a:pPr marL="0" marR="0" lvl="2" indent="0" algn="ctr" defTabSz="577850" rtl="1" eaLnBrk="1" fontAlgn="base" latinLnBrk="0" hangingPunct="1">
                        <a:lnSpc>
                          <a:spcPct val="90000"/>
                        </a:lnSpc>
                        <a:spcBef>
                          <a:spcPct val="0"/>
                        </a:spcBef>
                        <a:spcAft>
                          <a:spcPct val="15000"/>
                        </a:spcAft>
                        <a:buClrTx/>
                        <a:buSzTx/>
                        <a:buFontTx/>
                        <a:buNone/>
                        <a:tabLst/>
                        <a:defRPr/>
                      </a:pPr>
                      <a:r>
                        <a:rPr kumimoji="0" lang="ar-MA"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وحدة حماية الطفولة</a:t>
                      </a:r>
                      <a:endParaRPr kumimoji="0" lang="ar-SA"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0" marR="0" lvl="2" indent="0" algn="ctr" defTabSz="577850" rtl="1" eaLnBrk="1" fontAlgn="base" latinLnBrk="0" hangingPunct="1">
                        <a:lnSpc>
                          <a:spcPct val="90000"/>
                        </a:lnSpc>
                        <a:spcBef>
                          <a:spcPct val="0"/>
                        </a:spcBef>
                        <a:spcAft>
                          <a:spcPct val="15000"/>
                        </a:spcAft>
                        <a:buClrTx/>
                        <a:buSzTx/>
                        <a:buFontTx/>
                        <a:buNone/>
                        <a:tabLst/>
                        <a:defRPr/>
                      </a:pPr>
                      <a:r>
                        <a:rPr kumimoji="0" lang="ar-MA" altLang="fr-FR" sz="2000" b="0"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تسيرها جمعية </a:t>
                      </a:r>
                    </a:p>
                  </a:txBody>
                  <a:tcPr marL="91419" marR="91419" marT="46043" marB="460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57B1E4"/>
                      </a:solidFill>
                      <a:prstDash val="solid"/>
                      <a:round/>
                      <a:headEnd type="none" w="med" len="med"/>
                      <a:tailEnd type="none" w="med" len="med"/>
                    </a:lnT>
                    <a:lnB>
                      <a:noFill/>
                    </a:lnB>
                    <a:lnTlToBr>
                      <a:noFill/>
                    </a:lnTlToBr>
                    <a:lnBlToTr>
                      <a:noFill/>
                    </a:lnBlToTr>
                    <a:solidFill>
                      <a:srgbClr val="C2E6FA"/>
                    </a:solidFill>
                  </a:tcPr>
                </a:tc>
                <a:tc rowSpan="3">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742950" indent="-285750" defTabSz="577850">
                        <a:lnSpc>
                          <a:spcPct val="90000"/>
                        </a:lnSpc>
                        <a:spcBef>
                          <a:spcPts val="500"/>
                        </a:spcBef>
                        <a:buFont typeface="Arial" charset="0"/>
                        <a:defRPr sz="2000">
                          <a:solidFill>
                            <a:schemeClr val="tx1"/>
                          </a:solidFill>
                          <a:latin typeface="Calibri" pitchFamily="34" charset="0"/>
                        </a:defRPr>
                      </a:lvl2pPr>
                      <a:lvl3pPr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2" indent="0" algn="ctr" defTabSz="577850" rtl="1" eaLnBrk="1" fontAlgn="base" latinLnBrk="0" hangingPunct="1">
                        <a:lnSpc>
                          <a:spcPct val="90000"/>
                        </a:lnSpc>
                        <a:spcBef>
                          <a:spcPct val="0"/>
                        </a:spcBef>
                        <a:spcAft>
                          <a:spcPct val="15000"/>
                        </a:spcAft>
                        <a:buClrTx/>
                        <a:buSzTx/>
                        <a:buFontTx/>
                        <a:buNone/>
                        <a:tabLst/>
                      </a:pPr>
                      <a:endParaRPr kumimoji="0" lang="ar-MA" altLang="fr-FR" sz="2400" b="1" i="0" u="none" strike="noStrike" cap="none" normalizeH="0" baseline="0" dirty="0" smtClean="0">
                        <a:ln>
                          <a:noFill/>
                        </a:ln>
                        <a:solidFill>
                          <a:schemeClr val="bg1"/>
                        </a:solidFill>
                        <a:effectLst/>
                        <a:latin typeface="Arabic Typesetting" pitchFamily="66" charset="-78"/>
                        <a:cs typeface="Arabic Typesetting" pitchFamily="66" charset="-78"/>
                      </a:endParaRPr>
                    </a:p>
                  </a:txBody>
                  <a:tcPr marL="91419" marR="91419" marT="46043" marB="460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742950" indent="-285750" defTabSz="577850">
                        <a:lnSpc>
                          <a:spcPct val="90000"/>
                        </a:lnSpc>
                        <a:spcBef>
                          <a:spcPts val="500"/>
                        </a:spcBef>
                        <a:buFont typeface="Arial" charset="0"/>
                        <a:defRPr sz="2000">
                          <a:solidFill>
                            <a:schemeClr val="tx1"/>
                          </a:solidFill>
                          <a:latin typeface="Calibri" pitchFamily="34" charset="0"/>
                        </a:defRPr>
                      </a:lvl2pPr>
                      <a:lvl3pPr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2" indent="0" algn="ctr" defTabSz="577850" rtl="1" eaLnBrk="1" fontAlgn="base" latinLnBrk="0" hangingPunct="1">
                        <a:lnSpc>
                          <a:spcPct val="90000"/>
                        </a:lnSpc>
                        <a:spcBef>
                          <a:spcPct val="0"/>
                        </a:spcBef>
                        <a:spcAft>
                          <a:spcPct val="15000"/>
                        </a:spcAft>
                        <a:buClrTx/>
                        <a:buSzTx/>
                        <a:buFontTx/>
                        <a:buNone/>
                        <a:tabLst/>
                        <a:defRPr/>
                      </a:pPr>
                      <a:r>
                        <a:rPr kumimoji="0" lang="ar-MA"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مركز المواكبة لحماية الطفولة</a:t>
                      </a:r>
                      <a:endParaRPr kumimoji="0" lang="ar-SA"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0" marR="0" lvl="2" indent="0" algn="ctr" defTabSz="577850" rtl="1" eaLnBrk="1" fontAlgn="base" latinLnBrk="0" hangingPunct="1">
                        <a:lnSpc>
                          <a:spcPct val="90000"/>
                        </a:lnSpc>
                        <a:spcBef>
                          <a:spcPct val="0"/>
                        </a:spcBef>
                        <a:spcAft>
                          <a:spcPct val="15000"/>
                        </a:spcAft>
                        <a:buClrTx/>
                        <a:buSzTx/>
                        <a:buFontTx/>
                        <a:buNone/>
                        <a:tabLst/>
                        <a:defRPr/>
                      </a:pPr>
                      <a:r>
                        <a:rPr kumimoji="0" lang="ar-MA" altLang="fr-FR" sz="2000" b="0"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يشرف عليه منسق التعاون الوطني</a:t>
                      </a:r>
                      <a:endParaRPr kumimoji="0" lang="fr-FR" altLang="fr-FR" sz="24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txBody>
                  <a:tcPr marL="91419" marR="91419" marT="46043" marB="460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57B1E4"/>
                      </a:solidFill>
                      <a:prstDash val="solid"/>
                      <a:round/>
                      <a:headEnd type="none" w="med" len="med"/>
                      <a:tailEnd type="none" w="med" len="med"/>
                    </a:lnT>
                    <a:lnB>
                      <a:noFill/>
                    </a:lnB>
                    <a:lnTlToBr>
                      <a:noFill/>
                    </a:lnTlToBr>
                    <a:lnBlToTr>
                      <a:noFill/>
                    </a:lnBlToTr>
                    <a:solidFill>
                      <a:schemeClr val="bg1">
                        <a:lumMod val="95000"/>
                      </a:schemeClr>
                    </a:solidFill>
                  </a:tcPr>
                </a:tc>
                <a:tc rowSpan="3">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742950" indent="-285750" defTabSz="577850">
                        <a:lnSpc>
                          <a:spcPct val="90000"/>
                        </a:lnSpc>
                        <a:spcBef>
                          <a:spcPts val="500"/>
                        </a:spcBef>
                        <a:buFont typeface="Arial" charset="0"/>
                        <a:defRPr sz="2000">
                          <a:solidFill>
                            <a:schemeClr val="tx1"/>
                          </a:solidFill>
                          <a:latin typeface="Calibri" pitchFamily="34" charset="0"/>
                        </a:defRPr>
                      </a:lvl2pPr>
                      <a:lvl3pPr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2" indent="0" algn="ctr" defTabSz="577850" rtl="1" eaLnBrk="1" fontAlgn="base" latinLnBrk="0" hangingPunct="1">
                        <a:lnSpc>
                          <a:spcPct val="100000"/>
                        </a:lnSpc>
                        <a:spcBef>
                          <a:spcPct val="0"/>
                        </a:spcBef>
                        <a:spcAft>
                          <a:spcPts val="0"/>
                        </a:spcAft>
                        <a:buClrTx/>
                        <a:buSzTx/>
                        <a:buFontTx/>
                        <a:buNone/>
                        <a:tabLst/>
                      </a:pPr>
                      <a:endParaRPr kumimoji="0" lang="fr-FR" altLang="fr-FR" sz="1600" b="1" i="0" u="none" strike="noStrike" cap="none" normalizeH="0" baseline="0" dirty="0" smtClean="0">
                        <a:ln>
                          <a:noFill/>
                        </a:ln>
                        <a:solidFill>
                          <a:schemeClr val="bg1"/>
                        </a:solidFill>
                        <a:effectLst/>
                        <a:latin typeface="Arabic Typesetting" pitchFamily="66" charset="-78"/>
                        <a:cs typeface="Arabic Typesetting" pitchFamily="66" charset="-78"/>
                      </a:endParaRPr>
                    </a:p>
                  </a:txBody>
                  <a:tcPr marL="91419" marR="91419" marT="46043" marB="460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742950" indent="-285750" defTabSz="577850">
                        <a:lnSpc>
                          <a:spcPct val="90000"/>
                        </a:lnSpc>
                        <a:spcBef>
                          <a:spcPts val="500"/>
                        </a:spcBef>
                        <a:buFont typeface="Arial" charset="0"/>
                        <a:defRPr sz="2000">
                          <a:solidFill>
                            <a:schemeClr val="tx1"/>
                          </a:solidFill>
                          <a:latin typeface="Calibri" pitchFamily="34" charset="0"/>
                        </a:defRPr>
                      </a:lvl2pPr>
                      <a:lvl3pPr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2" indent="0" algn="ctr" defTabSz="577850" rtl="1" eaLnBrk="1" fontAlgn="base" latinLnBrk="0" hangingPunct="1">
                        <a:lnSpc>
                          <a:spcPct val="90000"/>
                        </a:lnSpc>
                        <a:spcBef>
                          <a:spcPct val="0"/>
                        </a:spcBef>
                        <a:spcAft>
                          <a:spcPct val="15000"/>
                        </a:spcAft>
                        <a:buClrTx/>
                        <a:buSzTx/>
                        <a:buFontTx/>
                        <a:buNone/>
                        <a:tabLst/>
                      </a:pPr>
                      <a:r>
                        <a:rPr kumimoji="0" lang="ar-MA" altLang="fr-FR" sz="2400" b="1" i="0" u="none" strike="noStrike" cap="none" normalizeH="0" baseline="0" dirty="0" smtClean="0">
                          <a:ln>
                            <a:noFill/>
                          </a:ln>
                          <a:solidFill>
                            <a:schemeClr val="tx1"/>
                          </a:solidFill>
                          <a:effectLst/>
                          <a:latin typeface="Arabic Typesetting" pitchFamily="66" charset="-78"/>
                          <a:cs typeface="Arabic Typesetting" pitchFamily="66" charset="-78"/>
                        </a:rPr>
                        <a:t>اللجنة الإقليمية لحماية الطفولة</a:t>
                      </a:r>
                      <a:endParaRPr kumimoji="0" lang="ar-SA" altLang="fr-FR" sz="24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2" indent="0" algn="ctr" defTabSz="577850" rtl="1" eaLnBrk="1" fontAlgn="base" latinLnBrk="0" hangingPunct="1">
                        <a:lnSpc>
                          <a:spcPct val="90000"/>
                        </a:lnSpc>
                        <a:spcBef>
                          <a:spcPct val="0"/>
                        </a:spcBef>
                        <a:spcAft>
                          <a:spcPct val="15000"/>
                        </a:spcAft>
                        <a:buClrTx/>
                        <a:buSzTx/>
                        <a:buFontTx/>
                        <a:buNone/>
                        <a:tabLst/>
                        <a:defRPr/>
                      </a:pPr>
                      <a:r>
                        <a:rPr kumimoji="0" lang="ar-MA" altLang="fr-FR" sz="2000" b="0"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يترأسها السيد العامل</a:t>
                      </a:r>
                    </a:p>
                  </a:txBody>
                  <a:tcPr marL="91419" marR="91419" marT="46043" marB="46043" anchor="ctr" horzOverflow="overflow">
                    <a:lnL w="12700" cap="flat" cmpd="sng" algn="ctr">
                      <a:solidFill>
                        <a:schemeClr val="bg1"/>
                      </a:solidFill>
                      <a:prstDash val="solid"/>
                      <a:round/>
                      <a:headEnd type="none" w="med" len="med"/>
                      <a:tailEnd type="none" w="med" len="med"/>
                    </a:lnL>
                    <a:lnR w="12700" cap="flat" cmpd="sng" algn="ctr">
                      <a:solidFill>
                        <a:srgbClr val="57B1E4"/>
                      </a:solidFill>
                      <a:prstDash val="solid"/>
                      <a:round/>
                      <a:headEnd type="none" w="med" len="med"/>
                      <a:tailEnd type="none" w="med" len="med"/>
                    </a:lnR>
                    <a:lnT w="12700" cap="flat" cmpd="sng" algn="ctr">
                      <a:solidFill>
                        <a:srgbClr val="57B1E4"/>
                      </a:solidFill>
                      <a:prstDash val="solid"/>
                      <a:round/>
                      <a:headEnd type="none" w="med" len="med"/>
                      <a:tailEnd type="none" w="med" len="med"/>
                    </a:lnT>
                    <a:lnB>
                      <a:noFill/>
                    </a:lnB>
                    <a:lnTlToBr>
                      <a:noFill/>
                    </a:lnTlToBr>
                    <a:lnBlToTr>
                      <a:noFill/>
                    </a:lnBlToTr>
                    <a:solidFill>
                      <a:srgbClr val="B4E5EA"/>
                    </a:solidFill>
                  </a:tcPr>
                </a:tc>
                <a:extLst>
                  <a:ext uri="{0D108BD9-81ED-4DB2-BD59-A6C34878D82A}">
                    <a16:rowId xmlns="" xmlns:a16="http://schemas.microsoft.com/office/drawing/2014/main" val="10000"/>
                  </a:ext>
                </a:extLst>
              </a:tr>
              <a:tr h="121168">
                <a:tc gridSpan="2">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a:solidFill>
                            <a:schemeClr val="tx1"/>
                          </a:solidFill>
                          <a:latin typeface="Calibri" pitchFamily="34" charset="0"/>
                        </a:defRPr>
                      </a:lvl4pPr>
                      <a:lvl5pPr marL="2057400" indent="-228600">
                        <a:lnSpc>
                          <a:spcPct val="90000"/>
                        </a:lnSpc>
                        <a:spcBef>
                          <a:spcPts val="500"/>
                        </a:spcBef>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r-FR" altLang="fr-FR" sz="100" b="1" i="0" u="none" strike="noStrike" cap="none" normalizeH="0" baseline="0" smtClean="0">
                        <a:ln>
                          <a:noFill/>
                        </a:ln>
                        <a:solidFill>
                          <a:schemeClr val="bg1"/>
                        </a:solidFill>
                        <a:effectLst/>
                        <a:latin typeface="Arabic Typesetting" pitchFamily="66" charset="-78"/>
                        <a:cs typeface="Arabic Typesetting" pitchFamily="66" charset="-78"/>
                      </a:endParaRPr>
                    </a:p>
                  </a:txBody>
                  <a:tcPr marL="91419" marR="91419" marT="46043" marB="46043" anchor="ctr" horzOverflow="overflow">
                    <a:lnL>
                      <a:noFill/>
                    </a:lnL>
                    <a:lnR>
                      <a:noFill/>
                    </a:lnR>
                    <a:lnT>
                      <a:noFill/>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fr-FR"/>
                    </a:p>
                  </a:txBody>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a:solidFill>
                            <a:schemeClr val="tx1"/>
                          </a:solidFill>
                          <a:latin typeface="Calibri" pitchFamily="34" charset="0"/>
                        </a:defRPr>
                      </a:lvl4pPr>
                      <a:lvl5pPr marL="2057400" indent="-228600">
                        <a:lnSpc>
                          <a:spcPct val="90000"/>
                        </a:lnSpc>
                        <a:spcBef>
                          <a:spcPts val="500"/>
                        </a:spcBef>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r-FR" altLang="fr-FR" sz="100" b="1" i="0" u="none" strike="noStrike" cap="none" normalizeH="0" baseline="0" smtClean="0">
                        <a:ln>
                          <a:noFill/>
                        </a:ln>
                        <a:solidFill>
                          <a:schemeClr val="bg1"/>
                        </a:solidFill>
                        <a:effectLst/>
                        <a:latin typeface="Sakkal Majalla" pitchFamily="2" charset="-78"/>
                        <a:cs typeface="Sakkal Majalla" pitchFamily="2" charset="-78"/>
                      </a:endParaRPr>
                    </a:p>
                  </a:txBody>
                  <a:tcPr marL="91419" marR="91419" marT="46043" marB="46043" anchor="ctr" horzOverflow="overflow">
                    <a:lnL>
                      <a:noFill/>
                    </a:lnL>
                    <a:lnR>
                      <a:noFill/>
                    </a:lnR>
                    <a:lnT>
                      <a:noFill/>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a:solidFill>
                            <a:schemeClr val="tx1"/>
                          </a:solidFill>
                          <a:latin typeface="Calibri" pitchFamily="34" charset="0"/>
                        </a:defRPr>
                      </a:lvl4pPr>
                      <a:lvl5pPr marL="2057400" indent="-228600">
                        <a:lnSpc>
                          <a:spcPct val="90000"/>
                        </a:lnSpc>
                        <a:spcBef>
                          <a:spcPts val="500"/>
                        </a:spcBef>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00" b="1" i="0" u="none" strike="noStrike" cap="none" normalizeH="0" baseline="0" smtClean="0">
                        <a:ln>
                          <a:noFill/>
                        </a:ln>
                        <a:solidFill>
                          <a:schemeClr val="tx1"/>
                        </a:solidFill>
                        <a:effectLst/>
                        <a:latin typeface="Calibri" pitchFamily="34" charset="0"/>
                        <a:cs typeface="Arial" charset="0"/>
                      </a:endParaRPr>
                    </a:p>
                  </a:txBody>
                  <a:tcPr marL="91419" marR="91419" marT="46043" marB="46043" anchor="ctr" horzOverflow="overflow">
                    <a:lnL>
                      <a:noFill/>
                    </a:lnL>
                    <a:lnR>
                      <a:noFill/>
                    </a:lnR>
                    <a:lnT>
                      <a:noFill/>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4153275">
                <a:tc>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177800" defTabSz="577850">
                        <a:lnSpc>
                          <a:spcPct val="90000"/>
                        </a:lnSpc>
                        <a:spcBef>
                          <a:spcPts val="500"/>
                        </a:spcBef>
                        <a:buFont typeface="Arial" charset="0"/>
                        <a:defRPr sz="2000">
                          <a:solidFill>
                            <a:schemeClr val="tx1"/>
                          </a:solidFill>
                          <a:latin typeface="Calibri" pitchFamily="34" charset="0"/>
                        </a:defRPr>
                      </a:lvl2pPr>
                      <a:lvl3pPr marL="1143000" indent="-228600"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93663" marR="0" lvl="1" indent="0" algn="r" defTabSz="577850" rtl="1" eaLnBrk="1" fontAlgn="base" latinLnBrk="0" hangingPunct="1">
                        <a:lnSpc>
                          <a:spcPct val="90000"/>
                        </a:lnSpc>
                        <a:spcBef>
                          <a:spcPct val="0"/>
                        </a:spcBef>
                        <a:spcAft>
                          <a:spcPts val="600"/>
                        </a:spcAft>
                        <a:buClr>
                          <a:srgbClr val="57B1E4"/>
                        </a:buClr>
                        <a:buSzTx/>
                        <a:buFontTx/>
                        <a:buNone/>
                        <a:tabLst/>
                      </a:pPr>
                      <a:r>
                        <a:rPr kumimoji="0" lang="ar-MA" altLang="fr-FR" sz="20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المكونات</a:t>
                      </a:r>
                      <a:endPar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فريق عمل المساعدة الاجتماعية المتنقلة</a:t>
                      </a:r>
                    </a:p>
                    <a:p>
                      <a:pPr marL="93663" marR="0" lvl="1" indent="0" algn="r" defTabSz="577850" rtl="1" eaLnBrk="1" fontAlgn="base" latinLnBrk="0" hangingPunct="1">
                        <a:lnSpc>
                          <a:spcPct val="90000"/>
                        </a:lnSpc>
                        <a:spcBef>
                          <a:spcPct val="0"/>
                        </a:spcBef>
                        <a:spcAft>
                          <a:spcPts val="600"/>
                        </a:spcAft>
                        <a:buClrTx/>
                        <a:buSzTx/>
                        <a:buFont typeface="Arial" charset="0"/>
                        <a:buNone/>
                        <a:tabLst/>
                      </a:pPr>
                      <a:r>
                        <a:rPr kumimoji="0" lang="ar-MA"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الوظائف</a:t>
                      </a:r>
                      <a:endParaRPr kumimoji="0" lang="fr-FR"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تقديم خدمات المساعدة الاجتماعية للأطفال في مكان تواجدهم؛</a:t>
                      </a: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المساهمة في الرصد؛</a:t>
                      </a: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التنسيق مع وحدة حماية الطفولة ومركز المواكبة لحماية الطفولة</a:t>
                      </a: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endParaRPr kumimoji="0" lang="f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r>
                        <a:rPr kumimoji="0" lang="ar-MA" altLang="fr-FR" sz="1800" b="1" i="0" u="none" strike="noStrike" kern="1200" cap="none" normalizeH="0" baseline="0" dirty="0" smtClean="0">
                          <a:ln>
                            <a:noFill/>
                          </a:ln>
                          <a:solidFill>
                            <a:schemeClr val="accent1">
                              <a:lumMod val="75000"/>
                            </a:schemeClr>
                          </a:solidFill>
                          <a:effectLst/>
                          <a:latin typeface="Arabic Typesetting" pitchFamily="66" charset="-78"/>
                          <a:ea typeface="+mn-ea"/>
                          <a:cs typeface="Arabic Typesetting" pitchFamily="66" charset="-78"/>
                        </a:rPr>
                        <a:t>توفر الخدمة بالدار البيضاء، مكناس وطنجة بدعم من الوزارة؛</a:t>
                      </a: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r>
                        <a:rPr kumimoji="0" lang="ar-MA" altLang="fr-FR" sz="1800" b="1" i="0" u="none" strike="noStrike" kern="1200" cap="none" normalizeH="0" baseline="0" dirty="0" smtClean="0">
                          <a:ln>
                            <a:noFill/>
                          </a:ln>
                          <a:solidFill>
                            <a:schemeClr val="accent1">
                              <a:lumMod val="75000"/>
                            </a:schemeClr>
                          </a:solidFill>
                          <a:effectLst/>
                          <a:latin typeface="Arabic Typesetting" pitchFamily="66" charset="-78"/>
                          <a:ea typeface="+mn-ea"/>
                          <a:cs typeface="Arabic Typesetting" pitchFamily="66" charset="-78"/>
                        </a:rPr>
                        <a:t>سيتم إطلاق دعم مشاريع الجمعيات لإحداث هذه الخدمات المتنقلة بباقي الأقاليم.</a:t>
                      </a: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endPar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txBody>
                  <a:tcPr marL="91419" marR="91419" marT="46043" marB="46043" horzOverflow="overflow">
                    <a:lnL w="12700" cap="flat" cmpd="sng" algn="ctr">
                      <a:solidFill>
                        <a:srgbClr val="57B1E4"/>
                      </a:solidFill>
                      <a:prstDash val="solid"/>
                      <a:round/>
                      <a:headEnd type="none" w="med" len="med"/>
                      <a:tailEnd type="none" w="med" len="med"/>
                    </a:lnL>
                    <a:lnR w="12700" cap="flat" cmpd="sng" algn="ctr">
                      <a:solidFill>
                        <a:srgbClr val="57B1E4"/>
                      </a:solidFill>
                      <a:prstDash val="solid"/>
                      <a:round/>
                      <a:headEnd type="none" w="med" len="med"/>
                      <a:tailEnd type="none" w="med" len="med"/>
                    </a:lnR>
                    <a:lnT w="12700" cap="flat" cmpd="sng" algn="ctr">
                      <a:solidFill>
                        <a:srgbClr val="57B1E4"/>
                      </a:solidFill>
                      <a:prstDash val="solid"/>
                      <a:round/>
                      <a:headEnd type="none" w="med" len="med"/>
                      <a:tailEnd type="none" w="med" len="med"/>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tc>
                  <a:txBody>
                    <a:bodyPr/>
                    <a:lstStyle/>
                    <a:p>
                      <a:pPr marL="93663" marR="0" lvl="1" indent="0" algn="r" defTabSz="577850" rtl="1" eaLnBrk="1" fontAlgn="base" latinLnBrk="0" hangingPunct="1">
                        <a:lnSpc>
                          <a:spcPct val="90000"/>
                        </a:lnSpc>
                        <a:spcBef>
                          <a:spcPct val="0"/>
                        </a:spcBef>
                        <a:spcAft>
                          <a:spcPts val="600"/>
                        </a:spcAft>
                        <a:buClr>
                          <a:srgbClr val="57B1E4"/>
                        </a:buClr>
                        <a:buSzTx/>
                        <a:buFontTx/>
                        <a:buNone/>
                        <a:tabLst/>
                      </a:pPr>
                      <a:r>
                        <a:rPr kumimoji="0" lang="ar-MA" altLang="fr-FR" sz="20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المكونات</a:t>
                      </a:r>
                      <a:endPar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تتكون من فريق عمل المساعدة الاجتماعية؛</a:t>
                      </a:r>
                      <a:endParaRPr kumimoji="0" lang="ar-MA"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Tx/>
                        <a:buSzTx/>
                        <a:buFont typeface="Arial" charset="0"/>
                        <a:buNone/>
                        <a:tabLst/>
                      </a:pPr>
                      <a:r>
                        <a:rPr kumimoji="0" lang="ar-MA"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الوظائف</a:t>
                      </a:r>
                      <a:endParaRPr kumimoji="0" lang="fr-FR"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تقديم خدمات المساعدة الاجتماعية؛</a:t>
                      </a: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تتبع خدمات الحماية؛</a:t>
                      </a:r>
                      <a:endParaRPr kumimoji="0" lang="fr-FR"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تجميع المعطيات وإعداد تقارير إقليمية ترفع إلى مركز المواكبة لحماية الطفولة</a:t>
                      </a:r>
                      <a:r>
                        <a:rPr kumimoji="0" lang="ar-S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a:t>
                      </a: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S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التنسيق الدائم و المتواصل مع مركز المواكبة لحماية الطفولة.</a:t>
                      </a:r>
                      <a:endParaRPr kumimoji="0" lang="f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endParaRPr kumimoji="0" lang="f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r>
                        <a:rPr kumimoji="0" lang="ar-MA" altLang="fr-FR" sz="1800" b="1" i="0" u="none" strike="noStrike" kern="1200" cap="none" normalizeH="0" baseline="0" dirty="0" smtClean="0">
                          <a:ln>
                            <a:noFill/>
                          </a:ln>
                          <a:solidFill>
                            <a:schemeClr val="accent1">
                              <a:lumMod val="75000"/>
                            </a:schemeClr>
                          </a:solidFill>
                          <a:effectLst/>
                          <a:latin typeface="Arabic Typesetting" pitchFamily="66" charset="-78"/>
                          <a:ea typeface="+mn-ea"/>
                          <a:cs typeface="Arabic Typesetting" pitchFamily="66" charset="-78"/>
                        </a:rPr>
                        <a:t>تم إطلاق دعم مشاريع الجمعيات لإحداث وحدات حماية الطفولة برسم سنة 2023</a:t>
                      </a: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endPar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txBody>
                  <a:tcPr marL="91419" marR="91419" marT="46043" marB="46043" horzOverflow="overflow">
                    <a:lnL w="12700" cap="flat" cmpd="sng" algn="ctr">
                      <a:solidFill>
                        <a:srgbClr val="57B1E4"/>
                      </a:solidFill>
                      <a:prstDash val="solid"/>
                      <a:round/>
                      <a:headEnd type="none" w="med" len="med"/>
                      <a:tailEnd type="none" w="med" len="med"/>
                    </a:lnL>
                    <a:lnR w="12700" cap="flat" cmpd="sng" algn="ctr">
                      <a:solidFill>
                        <a:srgbClr val="57B1E4"/>
                      </a:solidFill>
                      <a:prstDash val="solid"/>
                      <a:round/>
                      <a:headEnd type="none" w="med" len="med"/>
                      <a:tailEnd type="none" w="med" len="med"/>
                    </a:lnR>
                    <a:lnT w="12700" cap="flat" cmpd="sng" algn="ctr">
                      <a:solidFill>
                        <a:srgbClr val="57B1E4"/>
                      </a:solidFill>
                      <a:prstDash val="solid"/>
                      <a:round/>
                      <a:headEnd type="none" w="med" len="med"/>
                      <a:tailEnd type="none" w="med" len="med"/>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177800" defTabSz="577850">
                        <a:lnSpc>
                          <a:spcPct val="90000"/>
                        </a:lnSpc>
                        <a:spcBef>
                          <a:spcPts val="500"/>
                        </a:spcBef>
                        <a:buFont typeface="Arial" charset="0"/>
                        <a:defRPr sz="2000">
                          <a:solidFill>
                            <a:schemeClr val="tx1"/>
                          </a:solidFill>
                          <a:latin typeface="Calibri" pitchFamily="34" charset="0"/>
                        </a:defRPr>
                      </a:lvl2pPr>
                      <a:lvl3pPr marL="1143000" indent="-228600"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93663" marR="0" lvl="1" indent="0" algn="r" defTabSz="577850" rtl="1" eaLnBrk="1" fontAlgn="base" latinLnBrk="0" hangingPunct="1">
                        <a:lnSpc>
                          <a:spcPct val="90000"/>
                        </a:lnSpc>
                        <a:spcBef>
                          <a:spcPct val="0"/>
                        </a:spcBef>
                        <a:spcAft>
                          <a:spcPts val="600"/>
                        </a:spcAft>
                        <a:buClrTx/>
                        <a:buSzTx/>
                        <a:buFont typeface="Arial" charset="0"/>
                        <a:buNone/>
                        <a:tabLst/>
                      </a:pPr>
                      <a:r>
                        <a:rPr kumimoji="0" lang="ar-MA" altLang="fr-FR" sz="20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المكونات</a:t>
                      </a:r>
                      <a:endParaRPr kumimoji="0" lang="ar-MA"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فريق عمل تابع للتعاون الوطني</a:t>
                      </a:r>
                      <a:r>
                        <a:rPr kumimoji="0" lang="ar-S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a:t>
                      </a:r>
                      <a:endParaRPr kumimoji="0" lang="ar-MA" altLang="fr-FR" sz="20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Tx/>
                        <a:buSzTx/>
                        <a:buFont typeface="Arial" charset="0"/>
                        <a:buNone/>
                        <a:tabLst/>
                      </a:pPr>
                      <a:r>
                        <a:rPr kumimoji="0" lang="ar-MA" altLang="fr-FR" sz="20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الوظائف</a:t>
                      </a:r>
                      <a:endParaRPr kumimoji="0" lang="fr-FR" altLang="fr-FR" sz="20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defRPr/>
                      </a:pPr>
                      <a:r>
                        <a:rPr kumimoji="0" lang="a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إدارة المنظومة المعلوماتية؛</a:t>
                      </a: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defRPr/>
                      </a:pPr>
                      <a:r>
                        <a:rPr kumimoji="0" lang="a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تتبع خدمات الحماية؛</a:t>
                      </a:r>
                      <a:endParaRPr kumimoji="0" lang="fr-FR"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تقديم الدعم التقني للجنة الإقليمية؛</a:t>
                      </a:r>
                      <a:endParaRPr kumimoji="0" lang="fr-FR"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تجميع المعطيات وإعداد تقارير ترفع إلى اللجنة الإقليمية لحماية الطفولة.</a:t>
                      </a:r>
                      <a:endParaRPr kumimoji="0" lang="f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18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التنسيق مع وحدات حماية الطفولة</a:t>
                      </a:r>
                    </a:p>
                    <a:p>
                      <a:pPr marL="93663" marR="0" lvl="1" indent="0" algn="r" defTabSz="577850" rtl="1" eaLnBrk="1" fontAlgn="base" latinLnBrk="0" hangingPunct="1">
                        <a:lnSpc>
                          <a:spcPct val="90000"/>
                        </a:lnSpc>
                        <a:spcBef>
                          <a:spcPct val="0"/>
                        </a:spcBef>
                        <a:spcAft>
                          <a:spcPts val="600"/>
                        </a:spcAft>
                        <a:buClrTx/>
                        <a:buSzTx/>
                        <a:buFontTx/>
                        <a:buNone/>
                        <a:tabLst/>
                      </a:pPr>
                      <a:endParaRPr kumimoji="0" lang="f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Tx/>
                        <a:buSzTx/>
                        <a:buFontTx/>
                        <a:buNone/>
                        <a:tabLst/>
                      </a:pPr>
                      <a:r>
                        <a:rPr kumimoji="0" lang="ar-MA" altLang="fr-FR" sz="2000" b="1" i="0" u="none" strike="noStrike" kern="1200" cap="none" normalizeH="0" baseline="0" dirty="0" smtClean="0">
                          <a:ln>
                            <a:noFill/>
                          </a:ln>
                          <a:solidFill>
                            <a:schemeClr val="accent1">
                              <a:lumMod val="75000"/>
                            </a:schemeClr>
                          </a:solidFill>
                          <a:effectLst/>
                          <a:latin typeface="Arabic Typesetting" pitchFamily="66" charset="-78"/>
                          <a:ea typeface="+mn-ea"/>
                          <a:cs typeface="Arabic Typesetting" pitchFamily="66" charset="-78"/>
                        </a:rPr>
                        <a:t>إحداث 12 مركز للمواكبة لحماية الطفولة</a:t>
                      </a:r>
                    </a:p>
                    <a:p>
                      <a:pPr marL="93663" marR="0" lvl="1" indent="0" algn="r" defTabSz="577850" rtl="1" eaLnBrk="1" fontAlgn="base" latinLnBrk="0" hangingPunct="1">
                        <a:lnSpc>
                          <a:spcPct val="90000"/>
                        </a:lnSpc>
                        <a:spcBef>
                          <a:spcPct val="0"/>
                        </a:spcBef>
                        <a:spcAft>
                          <a:spcPts val="600"/>
                        </a:spcAft>
                        <a:buClrTx/>
                        <a:buSzTx/>
                        <a:buFontTx/>
                        <a:buNone/>
                        <a:tabLst/>
                      </a:pPr>
                      <a:endPar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txBody>
                  <a:tcPr marL="91419" marR="91419" marT="46043" marB="46043" horzOverflow="overflow">
                    <a:lnL w="12700" cap="flat" cmpd="sng" algn="ctr">
                      <a:solidFill>
                        <a:srgbClr val="57B1E4"/>
                      </a:solidFill>
                      <a:prstDash val="solid"/>
                      <a:round/>
                      <a:headEnd type="none" w="med" len="med"/>
                      <a:tailEnd type="none" w="med" len="med"/>
                    </a:lnL>
                    <a:lnR w="12700" cap="flat" cmpd="sng" algn="ctr">
                      <a:solidFill>
                        <a:srgbClr val="57B1E4"/>
                      </a:solidFill>
                      <a:prstDash val="solid"/>
                      <a:round/>
                      <a:headEnd type="none" w="med" len="med"/>
                      <a:tailEnd type="none" w="med" len="med"/>
                    </a:lnR>
                    <a:lnT w="12700" cap="flat" cmpd="sng" algn="ctr">
                      <a:solidFill>
                        <a:srgbClr val="57B1E4"/>
                      </a:solidFill>
                      <a:prstDash val="solid"/>
                      <a:round/>
                      <a:headEnd type="none" w="med" len="med"/>
                      <a:tailEnd type="none" w="med" len="med"/>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a:txBody>
                    <a:bodyPr/>
                    <a:lstStyle>
                      <a:lvl1pPr marL="342900" indent="-342900" defTabSz="577850">
                        <a:lnSpc>
                          <a:spcPct val="90000"/>
                        </a:lnSpc>
                        <a:spcBef>
                          <a:spcPts val="1000"/>
                        </a:spcBef>
                        <a:buFont typeface="Arial" charset="0"/>
                        <a:defRPr sz="2400">
                          <a:solidFill>
                            <a:schemeClr val="tx1"/>
                          </a:solidFill>
                          <a:latin typeface="Calibri" pitchFamily="34" charset="0"/>
                        </a:defRPr>
                      </a:lvl1pPr>
                      <a:lvl2pPr marL="177800" defTabSz="577850">
                        <a:lnSpc>
                          <a:spcPct val="90000"/>
                        </a:lnSpc>
                        <a:spcBef>
                          <a:spcPts val="500"/>
                        </a:spcBef>
                        <a:buFont typeface="Arial" charset="0"/>
                        <a:defRPr sz="2000">
                          <a:solidFill>
                            <a:schemeClr val="tx1"/>
                          </a:solidFill>
                          <a:latin typeface="Calibri" pitchFamily="34" charset="0"/>
                        </a:defRPr>
                      </a:lvl2pPr>
                      <a:lvl3pPr marL="1143000" indent="-228600" defTabSz="577850">
                        <a:lnSpc>
                          <a:spcPct val="90000"/>
                        </a:lnSpc>
                        <a:spcBef>
                          <a:spcPts val="500"/>
                        </a:spcBef>
                        <a:buFont typeface="Arial" charset="0"/>
                        <a:defRPr>
                          <a:solidFill>
                            <a:schemeClr val="tx1"/>
                          </a:solidFill>
                          <a:latin typeface="Calibri" pitchFamily="34" charset="0"/>
                        </a:defRPr>
                      </a:lvl3pPr>
                      <a:lvl4pPr marL="1600200" indent="-228600" defTabSz="577850">
                        <a:lnSpc>
                          <a:spcPct val="90000"/>
                        </a:lnSpc>
                        <a:spcBef>
                          <a:spcPts val="500"/>
                        </a:spcBef>
                        <a:buFont typeface="Arial" charset="0"/>
                        <a:defRPr>
                          <a:solidFill>
                            <a:schemeClr val="tx1"/>
                          </a:solidFill>
                          <a:latin typeface="Calibri" pitchFamily="34" charset="0"/>
                        </a:defRPr>
                      </a:lvl4pPr>
                      <a:lvl5pPr marL="2057400" indent="-228600" defTabSz="577850">
                        <a:lnSpc>
                          <a:spcPct val="90000"/>
                        </a:lnSpc>
                        <a:spcBef>
                          <a:spcPts val="500"/>
                        </a:spcBef>
                        <a:buFont typeface="Arial" charset="0"/>
                        <a:defRPr>
                          <a:solidFill>
                            <a:schemeClr val="tx1"/>
                          </a:solidFill>
                          <a:latin typeface="Calibri" pitchFamily="34" charset="0"/>
                        </a:defRPr>
                      </a:lvl5pPr>
                      <a:lvl6pPr marL="25146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6pPr>
                      <a:lvl7pPr marL="29718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7pPr>
                      <a:lvl8pPr marL="34290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8pPr>
                      <a:lvl9pPr marL="3886200" indent="-228600" defTabSz="577850" eaLnBrk="0" fontAlgn="base" hangingPunct="0">
                        <a:lnSpc>
                          <a:spcPct val="90000"/>
                        </a:lnSpc>
                        <a:spcBef>
                          <a:spcPts val="500"/>
                        </a:spcBef>
                        <a:spcAft>
                          <a:spcPct val="0"/>
                        </a:spcAft>
                        <a:buFont typeface="Arial" charset="0"/>
                        <a:defRPr>
                          <a:solidFill>
                            <a:schemeClr val="tx1"/>
                          </a:solidFill>
                          <a:latin typeface="Calibri" pitchFamily="34" charset="0"/>
                        </a:defRPr>
                      </a:lvl9pPr>
                    </a:lstStyle>
                    <a:p>
                      <a:pPr marL="93663" marR="0" lvl="1" indent="0" algn="r" defTabSz="577850" rtl="1" eaLnBrk="1" fontAlgn="base" latinLnBrk="0" hangingPunct="1">
                        <a:lnSpc>
                          <a:spcPct val="90000"/>
                        </a:lnSpc>
                        <a:spcBef>
                          <a:spcPct val="0"/>
                        </a:spcBef>
                        <a:spcAft>
                          <a:spcPts val="600"/>
                        </a:spcAft>
                        <a:buClrTx/>
                        <a:buSzTx/>
                        <a:buFontTx/>
                        <a:buNone/>
                        <a:tabLst/>
                      </a:pPr>
                      <a:r>
                        <a:rPr kumimoji="0" lang="ar-MA" altLang="fr-FR" sz="2400" b="1" i="0" u="none" strike="noStrike" cap="none" normalizeH="0" baseline="0" dirty="0" smtClean="0">
                          <a:ln>
                            <a:noFill/>
                          </a:ln>
                          <a:solidFill>
                            <a:srgbClr val="0070C0"/>
                          </a:solidFill>
                          <a:effectLst/>
                          <a:latin typeface="Arabic Typesetting" pitchFamily="66" charset="-78"/>
                          <a:cs typeface="Arabic Typesetting" pitchFamily="66" charset="-78"/>
                        </a:rPr>
                        <a:t>المكونات</a:t>
                      </a:r>
                    </a:p>
                    <a:p>
                      <a:pPr marL="449263" marR="0" lvl="1" indent="-177800" algn="just"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المصالح </a:t>
                      </a:r>
                      <a:r>
                        <a:rPr kumimoji="0" lang="ar-MA" altLang="fr-FR" sz="2000" b="1" i="0" u="none" strike="noStrike" kern="1200" cap="none" normalizeH="0" baseline="0" dirty="0" err="1" smtClean="0">
                          <a:ln>
                            <a:noFill/>
                          </a:ln>
                          <a:solidFill>
                            <a:schemeClr val="tx1"/>
                          </a:solidFill>
                          <a:effectLst/>
                          <a:latin typeface="Arabic Typesetting" pitchFamily="66" charset="-78"/>
                          <a:ea typeface="+mn-ea"/>
                          <a:cs typeface="Arabic Typesetting" pitchFamily="66" charset="-78"/>
                        </a:rPr>
                        <a:t>اللاممركزة</a:t>
                      </a: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 المعنية بحماية الطفولة</a:t>
                      </a:r>
                      <a:r>
                        <a:rPr kumimoji="0" lang="fr-FR"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 </a:t>
                      </a: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يدعو رئيس اللجنة إلى ا</a:t>
                      </a:r>
                      <a:r>
                        <a:rPr kumimoji="0" lang="ar-SA" altLang="fr-FR" sz="2000" b="1" i="0" u="none" strike="noStrike" kern="1200" cap="none" normalizeH="0" baseline="0" dirty="0" err="1" smtClean="0">
                          <a:ln>
                            <a:noFill/>
                          </a:ln>
                          <a:solidFill>
                            <a:schemeClr val="tx1"/>
                          </a:solidFill>
                          <a:effectLst/>
                          <a:latin typeface="Arabic Typesetting" pitchFamily="66" charset="-78"/>
                          <a:ea typeface="+mn-ea"/>
                          <a:cs typeface="Arabic Typesetting" pitchFamily="66" charset="-78"/>
                        </a:rPr>
                        <a:t>لإ</a:t>
                      </a:r>
                      <a:r>
                        <a:rPr kumimoji="0" lang="ar-MA" altLang="fr-FR" sz="2000" b="1" i="0" u="none" strike="noStrike" kern="1200" cap="none" normalizeH="0" baseline="0" dirty="0" err="1" smtClean="0">
                          <a:ln>
                            <a:noFill/>
                          </a:ln>
                          <a:solidFill>
                            <a:schemeClr val="tx1"/>
                          </a:solidFill>
                          <a:effectLst/>
                          <a:latin typeface="Arabic Typesetting" pitchFamily="66" charset="-78"/>
                          <a:ea typeface="+mn-ea"/>
                          <a:cs typeface="Arabic Typesetting" pitchFamily="66" charset="-78"/>
                        </a:rPr>
                        <a:t>جتماعات</a:t>
                      </a:r>
                      <a:r>
                        <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 كل من يرى فائدة في حضوره</a:t>
                      </a:r>
                      <a:r>
                        <a:rPr kumimoji="0" lang="ar-S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 وتنبثق عن هذه اللجنة، لجنة تقنية تضم نقط ارتكاز المصالح </a:t>
                      </a:r>
                      <a:r>
                        <a:rPr kumimoji="0" lang="ar-SA" altLang="fr-FR" sz="2000" b="1" i="0" u="none" strike="noStrike" kern="1200" cap="none" normalizeH="0" baseline="0" dirty="0" err="1" smtClean="0">
                          <a:ln>
                            <a:noFill/>
                          </a:ln>
                          <a:solidFill>
                            <a:schemeClr val="tx1"/>
                          </a:solidFill>
                          <a:effectLst/>
                          <a:latin typeface="Arabic Typesetting" pitchFamily="66" charset="-78"/>
                          <a:ea typeface="+mn-ea"/>
                          <a:cs typeface="Arabic Typesetting" pitchFamily="66" charset="-78"/>
                        </a:rPr>
                        <a:t>اللاممركزة</a:t>
                      </a:r>
                      <a:r>
                        <a:rPr kumimoji="0" lang="ar-S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a:t>
                      </a:r>
                      <a:r>
                        <a:rPr kumimoji="0" lang="fr-FR"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rPr>
                        <a:t>(</a:t>
                      </a:r>
                      <a:endParaRPr kumimoji="0" lang="ar-MA" altLang="fr-FR" sz="2000" b="1" i="0" u="none" strike="noStrike" kern="1200" cap="none" normalizeH="0" baseline="0" dirty="0" smtClean="0">
                        <a:ln>
                          <a:noFill/>
                        </a:ln>
                        <a:solidFill>
                          <a:schemeClr val="tx1"/>
                        </a:solidFill>
                        <a:effectLst/>
                        <a:latin typeface="Arabic Typesetting" pitchFamily="66" charset="-78"/>
                        <a:ea typeface="+mn-ea"/>
                        <a:cs typeface="Arabic Typesetting" pitchFamily="66" charset="-78"/>
                      </a:endParaRPr>
                    </a:p>
                    <a:p>
                      <a:pPr marL="93663" marR="0" lvl="1" indent="0" algn="r" defTabSz="577850" rtl="1" eaLnBrk="1" fontAlgn="base" latinLnBrk="0" hangingPunct="1">
                        <a:lnSpc>
                          <a:spcPct val="90000"/>
                        </a:lnSpc>
                        <a:spcBef>
                          <a:spcPct val="0"/>
                        </a:spcBef>
                        <a:spcAft>
                          <a:spcPts val="600"/>
                        </a:spcAft>
                        <a:buClrTx/>
                        <a:buSzTx/>
                        <a:buFont typeface="Arial" charset="0"/>
                        <a:buNone/>
                        <a:tabLst/>
                      </a:pPr>
                      <a:r>
                        <a:rPr kumimoji="0" lang="ar-MA" altLang="fr-FR" sz="2400" b="1" i="0" u="none" strike="noStrike" kern="1200" cap="none" normalizeH="0" baseline="0" dirty="0" smtClean="0">
                          <a:ln>
                            <a:noFill/>
                          </a:ln>
                          <a:solidFill>
                            <a:srgbClr val="0070C0"/>
                          </a:solidFill>
                          <a:effectLst/>
                          <a:latin typeface="Arabic Typesetting" pitchFamily="66" charset="-78"/>
                          <a:ea typeface="+mn-ea"/>
                          <a:cs typeface="Arabic Typesetting" pitchFamily="66" charset="-78"/>
                        </a:rPr>
                        <a:t>المهام</a:t>
                      </a: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cap="none" normalizeH="0" baseline="0" dirty="0" smtClean="0">
                          <a:ln>
                            <a:noFill/>
                          </a:ln>
                          <a:solidFill>
                            <a:schemeClr val="tx1"/>
                          </a:solidFill>
                          <a:effectLst/>
                          <a:latin typeface="Arabic Typesetting" pitchFamily="66" charset="-78"/>
                          <a:cs typeface="Arabic Typesetting" pitchFamily="66" charset="-78"/>
                        </a:rPr>
                        <a:t>وضع خطط عمل إقليمية لحماية الطفولة؛</a:t>
                      </a:r>
                      <a:endParaRPr kumimoji="0" lang="fr-FR" altLang="fr-FR" sz="20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r>
                        <a:rPr kumimoji="0" lang="ar-MA" altLang="fr-FR" sz="2000" b="1" i="0" u="none" strike="noStrike" cap="none" normalizeH="0" baseline="0" dirty="0" smtClean="0">
                          <a:ln>
                            <a:noFill/>
                          </a:ln>
                          <a:solidFill>
                            <a:schemeClr val="tx1"/>
                          </a:solidFill>
                          <a:effectLst/>
                          <a:latin typeface="Arabic Typesetting" pitchFamily="66" charset="-78"/>
                          <a:cs typeface="Arabic Typesetting" pitchFamily="66" charset="-78"/>
                        </a:rPr>
                        <a:t>إعداد تقارير إقليمية حول حماية الطفولة.</a:t>
                      </a:r>
                      <a:endParaRPr kumimoji="0" lang="fr-MA" altLang="fr-FR" sz="20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271463" marR="0" lvl="1" indent="-177800" algn="r" defTabSz="577850" rtl="1" eaLnBrk="1" fontAlgn="base" latinLnBrk="0" hangingPunct="1">
                        <a:lnSpc>
                          <a:spcPct val="90000"/>
                        </a:lnSpc>
                        <a:spcBef>
                          <a:spcPct val="0"/>
                        </a:spcBef>
                        <a:spcAft>
                          <a:spcPts val="600"/>
                        </a:spcAft>
                        <a:buClr>
                          <a:srgbClr val="57B1E4"/>
                        </a:buClr>
                        <a:buSzTx/>
                        <a:buFontTx/>
                        <a:buChar char="•"/>
                        <a:tabLst/>
                      </a:pPr>
                      <a:endParaRPr kumimoji="0" lang="fr-MA" altLang="fr-FR" sz="20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93663" marR="0" lvl="1" indent="0" algn="r" defTabSz="577850" rtl="1" eaLnBrk="1" fontAlgn="base" latinLnBrk="0" hangingPunct="1">
                        <a:lnSpc>
                          <a:spcPct val="90000"/>
                        </a:lnSpc>
                        <a:spcBef>
                          <a:spcPct val="0"/>
                        </a:spcBef>
                        <a:spcAft>
                          <a:spcPts val="600"/>
                        </a:spcAft>
                        <a:buClr>
                          <a:srgbClr val="57B1E4"/>
                        </a:buClr>
                        <a:buSzTx/>
                        <a:buFontTx/>
                        <a:buNone/>
                        <a:tabLst/>
                      </a:pPr>
                      <a:r>
                        <a:rPr kumimoji="0" lang="ar-MA" altLang="fr-FR" sz="2000" b="1" i="0" u="none" strike="noStrike" cap="none" normalizeH="0" baseline="0" dirty="0" smtClean="0">
                          <a:ln>
                            <a:noFill/>
                          </a:ln>
                          <a:solidFill>
                            <a:schemeClr val="accent1">
                              <a:lumMod val="75000"/>
                            </a:schemeClr>
                          </a:solidFill>
                          <a:effectLst/>
                          <a:latin typeface="Arabic Typesetting" pitchFamily="66" charset="-78"/>
                          <a:cs typeface="Arabic Typesetting" pitchFamily="66" charset="-78"/>
                        </a:rPr>
                        <a:t>صدور 39  قرارا عامليا </a:t>
                      </a:r>
                      <a:endParaRPr kumimoji="0" lang="fr-FR" altLang="fr-FR" sz="2000" b="1" i="0" u="none" strike="noStrike" cap="none" normalizeH="0" baseline="0" dirty="0" smtClean="0">
                        <a:ln>
                          <a:noFill/>
                        </a:ln>
                        <a:solidFill>
                          <a:schemeClr val="accent1">
                            <a:lumMod val="75000"/>
                          </a:schemeClr>
                        </a:solidFill>
                        <a:effectLst/>
                        <a:latin typeface="Arabic Typesetting" pitchFamily="66" charset="-78"/>
                        <a:cs typeface="Arabic Typesetting" pitchFamily="66" charset="-78"/>
                      </a:endParaRPr>
                    </a:p>
                  </a:txBody>
                  <a:tcPr marL="91419" marR="91419" marT="46043" marB="46043" horzOverflow="overflow">
                    <a:lnL w="12700" cap="flat" cmpd="sng" algn="ctr">
                      <a:solidFill>
                        <a:srgbClr val="57B1E4"/>
                      </a:solidFill>
                      <a:prstDash val="solid"/>
                      <a:round/>
                      <a:headEnd type="none" w="med" len="med"/>
                      <a:tailEnd type="none" w="med" len="med"/>
                    </a:lnL>
                    <a:lnR w="12700" cap="flat" cmpd="sng" algn="ctr">
                      <a:solidFill>
                        <a:srgbClr val="57B1E4"/>
                      </a:solidFill>
                      <a:prstDash val="solid"/>
                      <a:round/>
                      <a:headEnd type="none" w="med" len="med"/>
                      <a:tailEnd type="none" w="med" len="med"/>
                    </a:lnR>
                    <a:lnT w="12700" cap="flat" cmpd="sng" algn="ctr">
                      <a:solidFill>
                        <a:srgbClr val="57B1E4"/>
                      </a:solidFill>
                      <a:prstDash val="solid"/>
                      <a:round/>
                      <a:headEnd type="none" w="med" len="med"/>
                      <a:tailEnd type="none" w="med" len="med"/>
                    </a:lnT>
                    <a:lnB w="12700" cap="flat" cmpd="sng" algn="ctr">
                      <a:solidFill>
                        <a:srgbClr val="57B1E4"/>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5" name="Rectangle à coins arrondis 4"/>
          <p:cNvSpPr/>
          <p:nvPr/>
        </p:nvSpPr>
        <p:spPr>
          <a:xfrm>
            <a:off x="905562" y="5885531"/>
            <a:ext cx="10780896" cy="44136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rtl="1">
              <a:defRPr/>
            </a:pPr>
            <a:r>
              <a:rPr lang="ar-MA" altLang="fr-FR" sz="2800" b="1" dirty="0">
                <a:solidFill>
                  <a:prstClr val="black"/>
                </a:solidFill>
                <a:latin typeface="Arabic Typesetting" panose="03020402040406030203" pitchFamily="66" charset="-78"/>
                <a:cs typeface="Arabic Typesetting" panose="03020402040406030203" pitchFamily="66" charset="-78"/>
              </a:rPr>
              <a:t>فريق خبرة إقليمي من الجمعيات، </a:t>
            </a:r>
            <a:r>
              <a:rPr lang="ar-MA" sz="2800" b="1" dirty="0">
                <a:solidFill>
                  <a:prstClr val="black"/>
                </a:solidFill>
                <a:latin typeface="Arabic Typesetting" panose="03020402040406030203" pitchFamily="66" charset="-78"/>
                <a:cs typeface="Arabic Typesetting" panose="03020402040406030203" pitchFamily="66" charset="-78"/>
              </a:rPr>
              <a:t>متخصصين من أطباء، قضاة، محاميين، أساتذة جامعيين، قطاع خاص، وأطفال</a:t>
            </a:r>
          </a:p>
        </p:txBody>
      </p:sp>
      <p:sp>
        <p:nvSpPr>
          <p:cNvPr id="9" name="Rectangle 8">
            <a:extLst>
              <a:ext uri="{FF2B5EF4-FFF2-40B4-BE49-F238E27FC236}">
                <a16:creationId xmlns="" xmlns:a16="http://schemas.microsoft.com/office/drawing/2014/main" id="{6F77063A-BAC0-4552-8540-6CD9A8BAE28C}"/>
              </a:ext>
            </a:extLst>
          </p:cNvPr>
          <p:cNvSpPr/>
          <p:nvPr/>
        </p:nvSpPr>
        <p:spPr>
          <a:xfrm>
            <a:off x="340029" y="81893"/>
            <a:ext cx="11275321" cy="575450"/>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a:r>
              <a:rPr lang="ar-MA" altLang="fr-FR" sz="3600" b="1" dirty="0" smtClean="0">
                <a:solidFill>
                  <a:prstClr val="white"/>
                </a:solidFill>
                <a:latin typeface="Sakkal Majalla" pitchFamily="2" charset="-78"/>
                <a:cs typeface="Sakkal Majalla" pitchFamily="2" charset="-78"/>
              </a:rPr>
              <a:t>الجهاز </a:t>
            </a:r>
            <a:r>
              <a:rPr lang="ar-MA" altLang="fr-FR" sz="3600" b="1" dirty="0">
                <a:solidFill>
                  <a:prstClr val="white"/>
                </a:solidFill>
                <a:latin typeface="Sakkal Majalla" pitchFamily="2" charset="-78"/>
                <a:cs typeface="Sakkal Majalla" pitchFamily="2" charset="-78"/>
              </a:rPr>
              <a:t>الترابي: المكونات والمهام</a:t>
            </a:r>
            <a:endParaRPr lang="ar-MA" sz="3600" b="1" dirty="0">
              <a:solidFill>
                <a:prstClr val="white"/>
              </a:solidFill>
              <a:latin typeface="Sakkal Majalla" pitchFamily="2" charset="-78"/>
              <a:cs typeface="Sakkal Majalla" pitchFamily="2" charset="-78"/>
            </a:endParaRPr>
          </a:p>
          <a:p>
            <a:pPr algn="ctr" rtl="1">
              <a:defRPr/>
            </a:pPr>
            <a:endParaRPr lang="fr-FR" sz="3600" b="1" dirty="0">
              <a:solidFill>
                <a:prstClr val="white"/>
              </a:solidFill>
              <a:latin typeface="Sakkal Majalla" pitchFamily="2" charset="-78"/>
              <a:cs typeface="Sakkal Majalla" pitchFamily="2" charset="-78"/>
            </a:endParaRPr>
          </a:p>
        </p:txBody>
      </p:sp>
      <p:pic>
        <p:nvPicPr>
          <p:cNvPr id="10" name="Imag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6" name="Picture 4"/>
          <p:cNvPicPr>
            <a:picLocks noChangeAspect="1"/>
          </p:cNvPicPr>
          <p:nvPr/>
        </p:nvPicPr>
        <p:blipFill>
          <a:blip r:embed="rId3"/>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315553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4EB07AD-8A06-4F04-B6FF-A279C0387319}" type="slidenum">
              <a:rPr lang="fr-FR" smtClean="0">
                <a:solidFill>
                  <a:prstClr val="black">
                    <a:tint val="75000"/>
                  </a:prstClr>
                </a:solidFill>
              </a:rPr>
              <a:pPr/>
              <a:t>18</a:t>
            </a:fld>
            <a:endParaRPr lang="fr-FR">
              <a:solidFill>
                <a:prstClr val="black">
                  <a:tint val="75000"/>
                </a:prstClr>
              </a:solidFill>
            </a:endParaRPr>
          </a:p>
        </p:txBody>
      </p:sp>
      <p:sp>
        <p:nvSpPr>
          <p:cNvPr id="4" name="Espace réservé du contenu 3"/>
          <p:cNvSpPr>
            <a:spLocks noGrp="1"/>
          </p:cNvSpPr>
          <p:nvPr>
            <p:ph idx="1"/>
          </p:nvPr>
        </p:nvSpPr>
        <p:spPr>
          <a:xfrm>
            <a:off x="586794" y="854086"/>
            <a:ext cx="11291977" cy="5251010"/>
          </a:xfrm>
        </p:spPr>
        <p:txBody>
          <a:bodyPr>
            <a:noAutofit/>
          </a:bodyPr>
          <a:lstStyle/>
          <a:p>
            <a:pPr marL="814353" indent="-457200" algn="just" rtl="1">
              <a:lnSpc>
                <a:spcPct val="100000"/>
              </a:lnSpc>
              <a:spcBef>
                <a:spcPts val="0"/>
              </a:spcBef>
              <a:spcAft>
                <a:spcPts val="1200"/>
              </a:spcAft>
              <a:defRPr/>
            </a:pPr>
            <a:r>
              <a:rPr lang="ar-MA" sz="3200" dirty="0">
                <a:latin typeface="Arabic Typesetting" panose="03020402040406030203" pitchFamily="66" charset="-78"/>
                <a:cs typeface="Arabic Typesetting" panose="03020402040406030203" pitchFamily="66" charset="-78"/>
              </a:rPr>
              <a:t>تتبع إصدار القرارات </a:t>
            </a:r>
            <a:r>
              <a:rPr lang="ar-MA" sz="3200" dirty="0" err="1">
                <a:latin typeface="Arabic Typesetting" panose="03020402040406030203" pitchFamily="66" charset="-78"/>
                <a:cs typeface="Arabic Typesetting" panose="03020402040406030203" pitchFamily="66" charset="-78"/>
              </a:rPr>
              <a:t>العاملية</a:t>
            </a:r>
            <a:r>
              <a:rPr lang="ar-MA" sz="3200" dirty="0">
                <a:latin typeface="Arabic Typesetting" panose="03020402040406030203" pitchFamily="66" charset="-78"/>
                <a:cs typeface="Arabic Typesetting" panose="03020402040406030203" pitchFamily="66" charset="-78"/>
              </a:rPr>
              <a:t> لإحداث اللجن الإقليمية لحماية الطفولة، بتنسيق مع وزارة الداخلية؛</a:t>
            </a:r>
          </a:p>
          <a:p>
            <a:pPr marL="814353" indent="-457200" algn="just" rtl="1">
              <a:lnSpc>
                <a:spcPct val="100000"/>
              </a:lnSpc>
              <a:spcBef>
                <a:spcPts val="0"/>
              </a:spcBef>
              <a:spcAft>
                <a:spcPts val="1200"/>
              </a:spcAft>
              <a:defRPr/>
            </a:pPr>
            <a:r>
              <a:rPr lang="ar-SA" sz="3200" dirty="0" smtClean="0">
                <a:latin typeface="Arabic Typesetting" panose="03020402040406030203" pitchFamily="66" charset="-78"/>
                <a:cs typeface="Arabic Typesetting" panose="03020402040406030203" pitchFamily="66" charset="-78"/>
              </a:rPr>
              <a:t>دعم إحداث</a:t>
            </a:r>
            <a:r>
              <a:rPr lang="ar-MA" sz="3200" dirty="0" smtClean="0">
                <a:latin typeface="Arabic Typesetting" panose="03020402040406030203" pitchFamily="66" charset="-78"/>
                <a:cs typeface="Arabic Typesetting" panose="03020402040406030203" pitchFamily="66" charset="-78"/>
              </a:rPr>
              <a:t> </a:t>
            </a:r>
            <a:r>
              <a:rPr lang="ar-MA" sz="3200" dirty="0">
                <a:latin typeface="Arabic Typesetting" panose="03020402040406030203" pitchFamily="66" charset="-78"/>
                <a:cs typeface="Arabic Typesetting" panose="03020402040406030203" pitchFamily="66" charset="-78"/>
              </a:rPr>
              <a:t>هياكل حماية الطفولة بشراكة مع التعاون الوطني والجمعيات وشركاء آخرين: مراكز المواكبة لحماية الطفولة، وحدات حماية الطفولة، خدمات المساعدة الاجتماعية المتنقلة للأطفال، مؤسسات الرعاية الاجتماعية للطفولة</a:t>
            </a:r>
            <a:r>
              <a:rPr lang="ar-SA" sz="3200" dirty="0">
                <a:latin typeface="Arabic Typesetting" panose="03020402040406030203" pitchFamily="66" charset="-78"/>
                <a:cs typeface="Arabic Typesetting" panose="03020402040406030203" pitchFamily="66" charset="-78"/>
              </a:rPr>
              <a:t>؛</a:t>
            </a:r>
            <a:endParaRPr lang="en-US" sz="3200" dirty="0">
              <a:latin typeface="Arabic Typesetting" panose="03020402040406030203" pitchFamily="66" charset="-78"/>
              <a:cs typeface="Arabic Typesetting" panose="03020402040406030203" pitchFamily="66" charset="-78"/>
            </a:endParaRPr>
          </a:p>
          <a:p>
            <a:pPr marL="814353" indent="-457200" algn="just" rtl="1">
              <a:lnSpc>
                <a:spcPct val="100000"/>
              </a:lnSpc>
              <a:spcBef>
                <a:spcPts val="0"/>
              </a:spcBef>
              <a:spcAft>
                <a:spcPts val="1200"/>
              </a:spcAft>
              <a:defRPr/>
            </a:pPr>
            <a:r>
              <a:rPr lang="ar-MA" sz="3200" dirty="0">
                <a:latin typeface="Arabic Typesetting" panose="03020402040406030203" pitchFamily="66" charset="-78"/>
                <a:cs typeface="Arabic Typesetting" panose="03020402040406030203" pitchFamily="66" charset="-78"/>
              </a:rPr>
              <a:t>وضع منظومة معلوماتية مندمجة لتتبع الطفل في مدار الحماية وتفعيلها</a:t>
            </a:r>
            <a:r>
              <a:rPr lang="ar-SA" sz="3200" dirty="0">
                <a:latin typeface="Arabic Typesetting" panose="03020402040406030203" pitchFamily="66" charset="-78"/>
                <a:cs typeface="Arabic Typesetting" panose="03020402040406030203" pitchFamily="66" charset="-78"/>
              </a:rPr>
              <a:t>؛</a:t>
            </a:r>
            <a:endParaRPr lang="ar-MA" sz="3200" dirty="0">
              <a:latin typeface="Arabic Typesetting" panose="03020402040406030203" pitchFamily="66" charset="-78"/>
              <a:cs typeface="Arabic Typesetting" panose="03020402040406030203" pitchFamily="66" charset="-78"/>
            </a:endParaRPr>
          </a:p>
          <a:p>
            <a:pPr marL="814353" indent="-457200" algn="just" rtl="1">
              <a:lnSpc>
                <a:spcPct val="100000"/>
              </a:lnSpc>
              <a:spcBef>
                <a:spcPts val="0"/>
              </a:spcBef>
              <a:spcAft>
                <a:spcPts val="1200"/>
              </a:spcAft>
              <a:defRPr/>
            </a:pPr>
            <a:r>
              <a:rPr lang="ar-MA" sz="3200" dirty="0">
                <a:latin typeface="Arabic Typesetting" panose="03020402040406030203" pitchFamily="66" charset="-78"/>
                <a:cs typeface="Arabic Typesetting" panose="03020402040406030203" pitchFamily="66" charset="-78"/>
              </a:rPr>
              <a:t>تنظيم برامج تكوينية لفائدة أعضاء اللجن الإقليمية والعاملين الاجتماعيين والجمعيات على المستوى الترابي؛</a:t>
            </a:r>
            <a:endParaRPr lang="en-US" sz="3200" dirty="0">
              <a:latin typeface="Arabic Typesetting" panose="03020402040406030203" pitchFamily="66" charset="-78"/>
              <a:cs typeface="Arabic Typesetting" panose="03020402040406030203" pitchFamily="66" charset="-78"/>
            </a:endParaRPr>
          </a:p>
          <a:p>
            <a:pPr marL="814353" indent="-457200" algn="just" rtl="1">
              <a:lnSpc>
                <a:spcPct val="100000"/>
              </a:lnSpc>
              <a:spcBef>
                <a:spcPts val="0"/>
              </a:spcBef>
              <a:spcAft>
                <a:spcPts val="1200"/>
              </a:spcAft>
              <a:defRPr/>
            </a:pPr>
            <a:r>
              <a:rPr lang="ar-MA" sz="3200" dirty="0">
                <a:latin typeface="Arabic Typesetting" panose="03020402040406030203" pitchFamily="66" charset="-78"/>
                <a:cs typeface="Arabic Typesetting" panose="03020402040406030203" pitchFamily="66" charset="-78"/>
              </a:rPr>
              <a:t>توفير أدوات التنسيق والقيادة على المستوى </a:t>
            </a:r>
            <a:r>
              <a:rPr lang="ar-MA" sz="3200" dirty="0" smtClean="0">
                <a:latin typeface="Arabic Typesetting" panose="03020402040406030203" pitchFamily="66" charset="-78"/>
                <a:cs typeface="Arabic Typesetting" panose="03020402040406030203" pitchFamily="66" charset="-78"/>
              </a:rPr>
              <a:t>الترابي؛</a:t>
            </a:r>
            <a:endParaRPr lang="ar-MA" sz="3200" dirty="0">
              <a:latin typeface="Arabic Typesetting" panose="03020402040406030203" pitchFamily="66" charset="-78"/>
              <a:cs typeface="Arabic Typesetting" panose="03020402040406030203" pitchFamily="66" charset="-78"/>
            </a:endParaRPr>
          </a:p>
          <a:p>
            <a:pPr marL="814353" indent="-457200" algn="just" rtl="1">
              <a:lnSpc>
                <a:spcPct val="100000"/>
              </a:lnSpc>
              <a:spcBef>
                <a:spcPts val="0"/>
              </a:spcBef>
              <a:spcAft>
                <a:spcPts val="1200"/>
              </a:spcAft>
              <a:defRPr/>
            </a:pPr>
            <a:r>
              <a:rPr lang="ar-MA" sz="3200" dirty="0">
                <a:latin typeface="Arabic Typesetting" panose="03020402040406030203" pitchFamily="66" charset="-78"/>
                <a:cs typeface="Arabic Typesetting" panose="03020402040406030203" pitchFamily="66" charset="-78"/>
              </a:rPr>
              <a:t>مواكبة اللجن الإقليمية لإعداد تشخيصات وخطط عمل إقليمية لحماية الطفولة</a:t>
            </a:r>
            <a:r>
              <a:rPr lang="ar-MA" sz="3600" dirty="0">
                <a:latin typeface="Arabic Typesetting" panose="03020402040406030203" pitchFamily="66" charset="-78"/>
                <a:cs typeface="Arabic Typesetting" panose="03020402040406030203" pitchFamily="66" charset="-78"/>
              </a:rPr>
              <a:t>.</a:t>
            </a:r>
            <a:endParaRPr lang="en-US" sz="3600" dirty="0">
              <a:latin typeface="Arabic Typesetting" panose="03020402040406030203" pitchFamily="66" charset="-78"/>
              <a:cs typeface="Arabic Typesetting" panose="03020402040406030203" pitchFamily="66" charset="-78"/>
            </a:endParaRP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9" name="Rectangle 8">
            <a:extLst>
              <a:ext uri="{FF2B5EF4-FFF2-40B4-BE49-F238E27FC236}">
                <a16:creationId xmlns="" xmlns:a16="http://schemas.microsoft.com/office/drawing/2014/main" id="{6F77063A-BAC0-4552-8540-6CD9A8BAE28C}"/>
              </a:ext>
            </a:extLst>
          </p:cNvPr>
          <p:cNvSpPr/>
          <p:nvPr/>
        </p:nvSpPr>
        <p:spPr>
          <a:xfrm>
            <a:off x="543697" y="66675"/>
            <a:ext cx="11275321" cy="615275"/>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a:r>
              <a:rPr lang="ar-MA" sz="4000" b="1" dirty="0">
                <a:solidFill>
                  <a:prstClr val="white"/>
                </a:solidFill>
                <a:latin typeface="Arabic Typesetting" panose="03020402040406030203" pitchFamily="66" charset="-78"/>
                <a:cs typeface="Arabic Typesetting" panose="03020402040406030203" pitchFamily="66" charset="-78"/>
              </a:rPr>
              <a:t>دور</a:t>
            </a:r>
            <a:r>
              <a:rPr lang="ar-SA" sz="4000" b="1" dirty="0">
                <a:solidFill>
                  <a:prstClr val="white"/>
                </a:solidFill>
                <a:latin typeface="Arabic Typesetting" panose="03020402040406030203" pitchFamily="66" charset="-78"/>
                <a:cs typeface="Arabic Typesetting" panose="03020402040406030203" pitchFamily="66" charset="-78"/>
              </a:rPr>
              <a:t> </a:t>
            </a:r>
            <a:r>
              <a:rPr lang="ar-MA" sz="4000" b="1" dirty="0">
                <a:solidFill>
                  <a:prstClr val="white"/>
                </a:solidFill>
                <a:latin typeface="Arabic Typesetting" panose="03020402040406030203" pitchFamily="66" charset="-78"/>
                <a:cs typeface="Arabic Typesetting" panose="03020402040406030203" pitchFamily="66" charset="-78"/>
              </a:rPr>
              <a:t>وزارة التضامن والإدماج الاجتماعي والأسرة داخل الجهاز الترابي</a:t>
            </a:r>
            <a:endParaRPr lang="fr-FR" sz="4000" b="1" dirty="0">
              <a:solidFill>
                <a:prstClr val="white"/>
              </a:solidFill>
              <a:latin typeface="Arabic Typesetting" panose="03020402040406030203" pitchFamily="66" charset="-78"/>
              <a:cs typeface="Arabic Typesetting" panose="03020402040406030203" pitchFamily="66" charset="-78"/>
            </a:endParaRPr>
          </a:p>
          <a:p>
            <a:pPr algn="ctr" rtl="1">
              <a:defRPr/>
            </a:pPr>
            <a:endParaRPr lang="fr-FR" sz="3600" b="1" dirty="0">
              <a:solidFill>
                <a:prstClr val="white"/>
              </a:solidFill>
              <a:latin typeface="Sakkal Majalla" pitchFamily="2" charset="-78"/>
              <a:cs typeface="Sakkal Majalla" pitchFamily="2" charset="-78"/>
            </a:endParaRPr>
          </a:p>
        </p:txBody>
      </p:sp>
      <p:pic>
        <p:nvPicPr>
          <p:cNvPr id="10" name="Picture 4"/>
          <p:cNvPicPr>
            <a:picLocks noChangeAspect="1"/>
          </p:cNvPicPr>
          <p:nvPr/>
        </p:nvPicPr>
        <p:blipFill>
          <a:blip r:embed="rId4"/>
          <a:stretch>
            <a:fillRect/>
          </a:stretch>
        </p:blipFill>
        <p:spPr>
          <a:xfrm>
            <a:off x="550939" y="6334125"/>
            <a:ext cx="11641061" cy="523875"/>
          </a:xfrm>
          <a:prstGeom prst="rect">
            <a:avLst/>
          </a:prstGeom>
        </p:spPr>
      </p:pic>
    </p:spTree>
    <p:extLst>
      <p:ext uri="{BB962C8B-B14F-4D97-AF65-F5344CB8AC3E}">
        <p14:creationId xmlns:p14="http://schemas.microsoft.com/office/powerpoint/2010/main" val="384040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sp>
        <p:nvSpPr>
          <p:cNvPr id="5" name="Subtitle 2"/>
          <p:cNvSpPr txBox="1">
            <a:spLocks/>
          </p:cNvSpPr>
          <p:nvPr/>
        </p:nvSpPr>
        <p:spPr>
          <a:xfrm>
            <a:off x="102637" y="3212062"/>
            <a:ext cx="12089363" cy="1004207"/>
          </a:xfrm>
          <a:prstGeom prst="rect">
            <a:avLst/>
          </a:prstGeom>
          <a:solidFill>
            <a:schemeClr val="accent3">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ct val="0"/>
              </a:spcBef>
              <a:buNone/>
            </a:pPr>
            <a:r>
              <a:rPr lang="ar-MA" sz="4800" b="1" dirty="0" smtClean="0">
                <a:solidFill>
                  <a:srgbClr val="70AD47">
                    <a:lumMod val="75000"/>
                  </a:srgbClr>
                </a:solidFill>
                <a:latin typeface="Arabic Typesetting" panose="03020402040406030203" pitchFamily="66" charset="-78"/>
                <a:cs typeface="Arabic Typesetting" panose="03020402040406030203" pitchFamily="66" charset="-78"/>
              </a:rPr>
              <a:t>توقيع اتفاقيات شراكة للحد من العنف ضد الأطفال</a:t>
            </a:r>
            <a:endParaRPr lang="ar-MA" sz="4800" b="1" dirty="0">
              <a:solidFill>
                <a:srgbClr val="70AD47">
                  <a:lumMod val="75000"/>
                </a:srgbClr>
              </a:solidFill>
              <a:latin typeface="Arabic Typesetting" panose="03020402040406030203" pitchFamily="66" charset="-78"/>
              <a:cs typeface="Arabic Typesetting" panose="03020402040406030203" pitchFamily="66" charset="-78"/>
            </a:endParaRPr>
          </a:p>
        </p:txBody>
      </p:sp>
      <p:pic>
        <p:nvPicPr>
          <p:cNvPr id="6" name="Picture 4"/>
          <p:cNvPicPr>
            <a:picLocks noChangeAspect="1"/>
          </p:cNvPicPr>
          <p:nvPr/>
        </p:nvPicPr>
        <p:blipFill>
          <a:blip r:embed="rId3"/>
          <a:stretch>
            <a:fillRect/>
          </a:stretch>
        </p:blipFill>
        <p:spPr>
          <a:xfrm>
            <a:off x="0" y="0"/>
            <a:ext cx="12192000" cy="580173"/>
          </a:xfrm>
          <a:prstGeom prst="rect">
            <a:avLst/>
          </a:prstGeom>
        </p:spPr>
      </p:pic>
    </p:spTree>
    <p:extLst>
      <p:ext uri="{BB962C8B-B14F-4D97-AF65-F5344CB8AC3E}">
        <p14:creationId xmlns:p14="http://schemas.microsoft.com/office/powerpoint/2010/main" val="3118164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0624" y="749809"/>
            <a:ext cx="11154574" cy="5303519"/>
          </a:xfrm>
          <a:ln w="12700">
            <a:solidFill>
              <a:srgbClr val="96EBF4"/>
            </a:solidFill>
            <a:prstDash val="sysDot"/>
          </a:ln>
        </p:spPr>
        <p:txBody>
          <a:bodyPr anchor="ctr">
            <a:noAutofit/>
          </a:bodyPr>
          <a:lstStyle/>
          <a:p>
            <a:pPr marL="1162050" indent="-622300" algn="just" rtl="1">
              <a:lnSpc>
                <a:spcPct val="100000"/>
              </a:lnSpc>
              <a:spcBef>
                <a:spcPts val="0"/>
              </a:spcBef>
            </a:pPr>
            <a:r>
              <a:rPr lang="ar-MA" sz="3200" dirty="0">
                <a:latin typeface="Arabic Typesetting" panose="03020402040406030203" pitchFamily="66" charset="-78"/>
                <a:cs typeface="Arabic Typesetting" panose="03020402040406030203" pitchFamily="66" charset="-78"/>
              </a:rPr>
              <a:t>الاطار العام</a:t>
            </a:r>
          </a:p>
          <a:p>
            <a:pPr marL="1162050" indent="-622300" algn="just" rtl="1">
              <a:lnSpc>
                <a:spcPct val="100000"/>
              </a:lnSpc>
              <a:spcBef>
                <a:spcPts val="0"/>
              </a:spcBef>
            </a:pPr>
            <a:r>
              <a:rPr lang="ar-MA" sz="3200" dirty="0" smtClean="0">
                <a:latin typeface="Arabic Typesetting" panose="03020402040406030203" pitchFamily="66" charset="-78"/>
                <a:cs typeface="Arabic Typesetting" panose="03020402040406030203" pitchFamily="66" charset="-78"/>
              </a:rPr>
              <a:t>استراتيجية </a:t>
            </a:r>
            <a:r>
              <a:rPr lang="ar-MA" sz="3200" dirty="0">
                <a:latin typeface="Arabic Typesetting" panose="03020402040406030203" pitchFamily="66" charset="-78"/>
                <a:cs typeface="Arabic Typesetting" panose="03020402040406030203" pitchFamily="66" charset="-78"/>
              </a:rPr>
              <a:t>القطب الاجتماعي "جسر" 2022-2026 </a:t>
            </a:r>
          </a:p>
          <a:p>
            <a:pPr marL="1162050" indent="-622300" algn="just" rtl="1">
              <a:lnSpc>
                <a:spcPct val="100000"/>
              </a:lnSpc>
              <a:spcBef>
                <a:spcPts val="0"/>
              </a:spcBef>
            </a:pPr>
            <a:r>
              <a:rPr lang="ar-MA" sz="3200" dirty="0">
                <a:latin typeface="Arabic Typesetting" panose="03020402040406030203" pitchFamily="66" charset="-78"/>
                <a:cs typeface="Arabic Typesetting" panose="03020402040406030203" pitchFamily="66" charset="-78"/>
              </a:rPr>
              <a:t>السياسة العمومية المندمجة لحماية الطفولة </a:t>
            </a:r>
            <a:r>
              <a:rPr lang="ar-MA" sz="3200" dirty="0" smtClean="0">
                <a:latin typeface="Arabic Typesetting" panose="03020402040406030203" pitchFamily="66" charset="-78"/>
                <a:cs typeface="Arabic Typesetting" panose="03020402040406030203" pitchFamily="66" charset="-78"/>
              </a:rPr>
              <a:t>2015-2025</a:t>
            </a:r>
          </a:p>
          <a:p>
            <a:pPr marL="1162050" indent="-622300" algn="just" rtl="1">
              <a:lnSpc>
                <a:spcPct val="100000"/>
              </a:lnSpc>
              <a:spcBef>
                <a:spcPts val="0"/>
              </a:spcBef>
            </a:pPr>
            <a:r>
              <a:rPr lang="ar-MA" sz="3200" dirty="0" smtClean="0">
                <a:latin typeface="Arabic Typesetting" panose="03020402040406030203" pitchFamily="66" charset="-78"/>
                <a:cs typeface="Arabic Typesetting" panose="03020402040406030203" pitchFamily="66" charset="-78"/>
              </a:rPr>
              <a:t>التنزيل الترابي للسياسة العمومية المندمجة لحماية الطفولة: الجهاز </a:t>
            </a:r>
            <a:r>
              <a:rPr lang="ar-MA" sz="3200" dirty="0">
                <a:latin typeface="Arabic Typesetting" panose="03020402040406030203" pitchFamily="66" charset="-78"/>
                <a:cs typeface="Arabic Typesetting" panose="03020402040406030203" pitchFamily="66" charset="-78"/>
              </a:rPr>
              <a:t>الترابي المندمج لحماية الطفولة</a:t>
            </a:r>
          </a:p>
          <a:p>
            <a:pPr marL="1162050" indent="-622300" algn="just" rtl="1">
              <a:lnSpc>
                <a:spcPct val="100000"/>
              </a:lnSpc>
              <a:spcBef>
                <a:spcPts val="0"/>
              </a:spcBef>
            </a:pPr>
            <a:r>
              <a:rPr lang="ar-MA" sz="3200" dirty="0" smtClean="0">
                <a:latin typeface="Arabic Typesetting" panose="03020402040406030203" pitchFamily="66" charset="-78"/>
                <a:cs typeface="Arabic Typesetting" panose="03020402040406030203" pitchFamily="66" charset="-78"/>
              </a:rPr>
              <a:t>هياكل </a:t>
            </a:r>
            <a:r>
              <a:rPr lang="ar-MA" sz="3200" dirty="0">
                <a:latin typeface="Arabic Typesetting" panose="03020402040406030203" pitchFamily="66" charset="-78"/>
                <a:cs typeface="Arabic Typesetting" panose="03020402040406030203" pitchFamily="66" charset="-78"/>
              </a:rPr>
              <a:t>/خدمات القرب  لحماية الأطفال</a:t>
            </a:r>
          </a:p>
          <a:p>
            <a:pPr marL="1162050" indent="-622300" algn="just" rtl="1">
              <a:lnSpc>
                <a:spcPct val="100000"/>
              </a:lnSpc>
              <a:spcBef>
                <a:spcPts val="0"/>
              </a:spcBef>
            </a:pPr>
            <a:r>
              <a:rPr lang="ar-MA" sz="3200" dirty="0" smtClean="0">
                <a:latin typeface="Arabic Typesetting" panose="03020402040406030203" pitchFamily="66" charset="-78"/>
                <a:cs typeface="Arabic Typesetting" panose="03020402040406030203" pitchFamily="66" charset="-78"/>
              </a:rPr>
              <a:t>برامج </a:t>
            </a:r>
            <a:r>
              <a:rPr lang="ar-MA" sz="3200" dirty="0">
                <a:latin typeface="Arabic Typesetting" panose="03020402040406030203" pitchFamily="66" charset="-78"/>
                <a:cs typeface="Arabic Typesetting" panose="03020402040406030203" pitchFamily="66" charset="-78"/>
              </a:rPr>
              <a:t>وخدمات الوقاية </a:t>
            </a:r>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10" name="Rectangle 9">
            <a:extLst>
              <a:ext uri="{FF2B5EF4-FFF2-40B4-BE49-F238E27FC236}">
                <a16:creationId xmlns="" xmlns:a16="http://schemas.microsoft.com/office/drawing/2014/main" id="{6F77063A-BAC0-4552-8540-6CD9A8BAE28C}"/>
              </a:ext>
            </a:extLst>
          </p:cNvPr>
          <p:cNvSpPr/>
          <p:nvPr/>
        </p:nvSpPr>
        <p:spPr>
          <a:xfrm>
            <a:off x="354144" y="54181"/>
            <a:ext cx="11763632" cy="653188"/>
          </a:xfrm>
          <a:prstGeom prst="rect">
            <a:avLst/>
          </a:prstGeom>
          <a:solidFill>
            <a:srgbClr val="289CA8"/>
          </a:solidFill>
          <a:ln w="12700" cap="flat" cmpd="sng" algn="ctr">
            <a:noFill/>
            <a:prstDash val="solid"/>
            <a:miter lim="800000"/>
          </a:ln>
          <a:effectLst/>
        </p:spPr>
        <p:txBody>
          <a:bodyPr rtlCol="0" anchor="ctr"/>
          <a:lstStyle/>
          <a:p>
            <a:pPr lvl="0"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defRPr/>
            </a:pPr>
            <a:endParaRPr lang="ar-SA" sz="3600" b="1" dirty="0" smtClean="0">
              <a:solidFill>
                <a:prstClr val="white"/>
              </a:solidFill>
              <a:latin typeface="Sakkal Majalla" pitchFamily="2" charset="-78"/>
              <a:cs typeface="Sakkal Majalla" pitchFamily="2" charset="-78"/>
            </a:endParaRPr>
          </a:p>
          <a:p>
            <a:pPr algn="ctr" rtl="1">
              <a:defRPr/>
            </a:pPr>
            <a:r>
              <a:rPr lang="ar-SA" sz="4000" b="1" dirty="0" smtClean="0">
                <a:solidFill>
                  <a:prstClr val="white"/>
                </a:solidFill>
                <a:latin typeface="Arabic Typesetting" panose="03020402040406030203" pitchFamily="66" charset="-78"/>
                <a:cs typeface="Arabic Typesetting" panose="03020402040406030203" pitchFamily="66" charset="-78"/>
              </a:rPr>
              <a:t>محتوى </a:t>
            </a:r>
            <a:r>
              <a:rPr lang="ar-SA" sz="4000" b="1" dirty="0">
                <a:solidFill>
                  <a:prstClr val="white"/>
                </a:solidFill>
                <a:latin typeface="Arabic Typesetting" panose="03020402040406030203" pitchFamily="66" charset="-78"/>
                <a:cs typeface="Arabic Typesetting" panose="03020402040406030203" pitchFamily="66" charset="-78"/>
              </a:rPr>
              <a:t>العرض</a:t>
            </a:r>
            <a:endParaRPr lang="fr-FR" sz="4000" b="1" dirty="0">
              <a:solidFill>
                <a:prstClr val="white"/>
              </a:solidFill>
              <a:latin typeface="Arabic Typesetting" panose="03020402040406030203" pitchFamily="66" charset="-78"/>
              <a:cs typeface="Arabic Typesetting" panose="03020402040406030203" pitchFamily="66" charset="-78"/>
            </a:endParaRPr>
          </a:p>
          <a:p>
            <a:pPr lvl="0" algn="ctr" rtl="1">
              <a:defRPr/>
            </a:pPr>
            <a:endParaRPr lang="ar-MA" sz="3600" b="1" dirty="0">
              <a:solidFill>
                <a:prstClr val="white"/>
              </a:solidFill>
              <a:latin typeface="Sakkal Majalla" pitchFamily="2" charset="-78"/>
              <a:cs typeface="Sakkal Majalla" pitchFamily="2" charset="-78"/>
            </a:endParaRPr>
          </a:p>
          <a:p>
            <a:pPr lvl="0" algn="ctr" rtl="1">
              <a:defRPr/>
            </a:pPr>
            <a:endParaRPr lang="fr-FR" sz="3600" b="1" dirty="0">
              <a:solidFill>
                <a:prstClr val="white"/>
              </a:solidFill>
              <a:latin typeface="Sakkal Majalla" pitchFamily="2" charset="-78"/>
              <a:cs typeface="Sakkal Majalla" pitchFamily="2" charset="-78"/>
            </a:endParaRPr>
          </a:p>
        </p:txBody>
      </p:sp>
      <p:pic>
        <p:nvPicPr>
          <p:cNvPr id="11" name="Picture 4"/>
          <p:cNvPicPr>
            <a:picLocks noChangeAspect="1"/>
          </p:cNvPicPr>
          <p:nvPr/>
        </p:nvPicPr>
        <p:blipFill>
          <a:blip r:embed="rId3"/>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3545374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774"/>
            <a:ext cx="790575" cy="657225"/>
          </a:xfrm>
          <a:prstGeom prst="rect">
            <a:avLst/>
          </a:prstGeom>
          <a:noFill/>
        </p:spPr>
      </p:pic>
      <p:pic>
        <p:nvPicPr>
          <p:cNvPr id="4" name="Picture 4"/>
          <p:cNvPicPr>
            <a:picLocks noChangeAspect="1"/>
          </p:cNvPicPr>
          <p:nvPr/>
        </p:nvPicPr>
        <p:blipFill>
          <a:blip r:embed="rId3"/>
          <a:stretch>
            <a:fillRect/>
          </a:stretch>
        </p:blipFill>
        <p:spPr>
          <a:xfrm>
            <a:off x="904874" y="6277827"/>
            <a:ext cx="11287126" cy="580173"/>
          </a:xfrm>
          <a:prstGeom prst="rect">
            <a:avLst/>
          </a:prstGeom>
        </p:spPr>
      </p:pic>
      <p:sp>
        <p:nvSpPr>
          <p:cNvPr id="5" name="Titre 4">
            <a:extLst>
              <a:ext uri="{FF2B5EF4-FFF2-40B4-BE49-F238E27FC236}">
                <a16:creationId xmlns="" xmlns:a16="http://schemas.microsoft.com/office/drawing/2014/main" id="{6F77063A-BAC0-4552-8540-6CD9A8BAE28C}"/>
              </a:ext>
            </a:extLst>
          </p:cNvPr>
          <p:cNvSpPr>
            <a:spLocks noGrp="1"/>
          </p:cNvSpPr>
          <p:nvPr>
            <p:ph type="title"/>
          </p:nvPr>
        </p:nvSpPr>
        <p:spPr>
          <a:xfrm>
            <a:off x="711199" y="0"/>
            <a:ext cx="11083925" cy="609600"/>
          </a:xfrm>
          <a:prstGeom prst="rect">
            <a:avLst/>
          </a:prstGeom>
          <a:solidFill>
            <a:srgbClr val="289CA8"/>
          </a:solidFill>
          <a:ln w="12700" cap="flat" cmpd="sng" algn="ctr">
            <a:noFill/>
            <a:prstDash val="solid"/>
            <a:miter lim="800000"/>
          </a:ln>
          <a:effectLst/>
        </p:spPr>
        <p:txBody>
          <a:bodyPr rtlCol="0" anchor="ctr">
            <a:noAutofit/>
          </a:bodyPr>
          <a:lstStyle/>
          <a:p>
            <a:pPr lvl="0" algn="ctr" rtl="1">
              <a:defRPr/>
            </a:pPr>
            <a:r>
              <a:rPr lang="ar-MA" sz="4000" b="1" dirty="0">
                <a:solidFill>
                  <a:prstClr val="white"/>
                </a:solidFill>
                <a:latin typeface="Arabic Typesetting" panose="03020402040406030203" pitchFamily="66" charset="-78"/>
                <a:ea typeface="+mn-ea"/>
                <a:cs typeface="Arabic Typesetting" panose="03020402040406030203" pitchFamily="66" charset="-78"/>
              </a:rPr>
              <a:t>الاتفاقيات </a:t>
            </a:r>
            <a:r>
              <a:rPr lang="ar-MA" sz="4000" b="1" dirty="0" smtClean="0">
                <a:solidFill>
                  <a:prstClr val="white"/>
                </a:solidFill>
                <a:latin typeface="Arabic Typesetting" panose="03020402040406030203" pitchFamily="66" charset="-78"/>
                <a:ea typeface="+mn-ea"/>
                <a:cs typeface="Arabic Typesetting" panose="03020402040406030203" pitchFamily="66" charset="-78"/>
              </a:rPr>
              <a:t>المبرمة للحد من العنف ضد الأطفال</a:t>
            </a:r>
            <a:endParaRPr lang="ar-MA" sz="4000" b="1" dirty="0">
              <a:solidFill>
                <a:prstClr val="white"/>
              </a:solidFill>
              <a:latin typeface="Arabic Typesetting" panose="03020402040406030203" pitchFamily="66" charset="-78"/>
              <a:ea typeface="+mn-ea"/>
              <a:cs typeface="Arabic Typesetting" panose="03020402040406030203" pitchFamily="66" charset="-78"/>
            </a:endParaRPr>
          </a:p>
        </p:txBody>
      </p:sp>
      <p:sp>
        <p:nvSpPr>
          <p:cNvPr id="6" name="Text Box 6"/>
          <p:cNvSpPr txBox="1">
            <a:spLocks noChangeArrowheads="1"/>
          </p:cNvSpPr>
          <p:nvPr/>
        </p:nvSpPr>
        <p:spPr bwMode="auto">
          <a:xfrm>
            <a:off x="522514" y="1288090"/>
            <a:ext cx="11151311" cy="3787811"/>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381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978" tIns="46789" rIns="89978" bIns="46789">
            <a:spAutoFit/>
          </a:bodyPr>
          <a:lstStyle/>
          <a:p>
            <a:pPr indent="-457200" algn="just" rtl="1">
              <a:buFont typeface="Arial" panose="020B0604020202020204" pitchFamily="34" charset="0"/>
              <a:buChar char="•"/>
            </a:pPr>
            <a:r>
              <a:rPr lang="ar-SA" altLang="zh-CN" sz="2400" dirty="0" smtClean="0">
                <a:solidFill>
                  <a:prstClr val="black"/>
                </a:solidFill>
                <a:latin typeface="Arabic Typesetting" panose="03020402040406030203" pitchFamily="66" charset="-78"/>
                <a:cs typeface="Arabic Typesetting" panose="03020402040406030203" pitchFamily="66" charset="-78"/>
              </a:rPr>
              <a:t>توقيع اتفاقيتي </a:t>
            </a:r>
            <a:r>
              <a:rPr lang="ar-SA" altLang="zh-CN" sz="2400" dirty="0">
                <a:solidFill>
                  <a:prstClr val="black"/>
                </a:solidFill>
                <a:latin typeface="Arabic Typesetting" panose="03020402040406030203" pitchFamily="66" charset="-78"/>
                <a:cs typeface="Arabic Typesetting" panose="03020402040406030203" pitchFamily="66" charset="-78"/>
              </a:rPr>
              <a:t>شراكة و </a:t>
            </a:r>
            <a:r>
              <a:rPr lang="ar-SA" altLang="zh-CN" sz="2400" dirty="0" smtClean="0">
                <a:solidFill>
                  <a:prstClr val="black"/>
                </a:solidFill>
                <a:latin typeface="Arabic Typesetting" panose="03020402040406030203" pitchFamily="66" charset="-78"/>
                <a:cs typeface="Arabic Typesetting" panose="03020402040406030203" pitchFamily="66" charset="-78"/>
              </a:rPr>
              <a:t>تعاون</a:t>
            </a:r>
            <a:r>
              <a:rPr lang="ar-MA" altLang="zh-CN" sz="2400" dirty="0" smtClean="0">
                <a:solidFill>
                  <a:prstClr val="black"/>
                </a:solidFill>
                <a:latin typeface="Arabic Typesetting" panose="03020402040406030203" pitchFamily="66" charset="-78"/>
                <a:cs typeface="Arabic Typesetting" panose="03020402040406030203" pitchFamily="66" charset="-78"/>
              </a:rPr>
              <a:t>بين وزارة التضامن والإدماج الاجتماعي والأسرة ووزارة </a:t>
            </a:r>
            <a:r>
              <a:rPr lang="ar-SA" altLang="zh-CN" sz="2400" dirty="0" smtClean="0">
                <a:solidFill>
                  <a:prstClr val="black"/>
                </a:solidFill>
                <a:latin typeface="Arabic Typesetting" panose="03020402040406030203" pitchFamily="66" charset="-78"/>
                <a:cs typeface="Arabic Typesetting" panose="03020402040406030203" pitchFamily="66" charset="-78"/>
              </a:rPr>
              <a:t>التربية </a:t>
            </a:r>
            <a:r>
              <a:rPr lang="ar-SA" altLang="zh-CN" sz="2400" dirty="0">
                <a:solidFill>
                  <a:prstClr val="black"/>
                </a:solidFill>
                <a:latin typeface="Arabic Typesetting" panose="03020402040406030203" pitchFamily="66" charset="-78"/>
                <a:cs typeface="Arabic Typesetting" panose="03020402040406030203" pitchFamily="66" charset="-78"/>
              </a:rPr>
              <a:t>الوطنية و التعليم الأولي و </a:t>
            </a:r>
            <a:r>
              <a:rPr lang="ar-SA" altLang="zh-CN" sz="2400" dirty="0" smtClean="0">
                <a:solidFill>
                  <a:prstClr val="black"/>
                </a:solidFill>
                <a:latin typeface="Arabic Typesetting" panose="03020402040406030203" pitchFamily="66" charset="-78"/>
                <a:cs typeface="Arabic Typesetting" panose="03020402040406030203" pitchFamily="66" charset="-78"/>
              </a:rPr>
              <a:t>الرياضة</a:t>
            </a:r>
            <a:r>
              <a:rPr lang="ar-MA" altLang="zh-CN" sz="2400" dirty="0" smtClean="0">
                <a:solidFill>
                  <a:prstClr val="black"/>
                </a:solidFill>
                <a:latin typeface="Arabic Typesetting" panose="03020402040406030203" pitchFamily="66" charset="-78"/>
                <a:cs typeface="Arabic Typesetting" panose="03020402040406030203" pitchFamily="66" charset="-78"/>
              </a:rPr>
              <a:t>: </a:t>
            </a:r>
          </a:p>
          <a:p>
            <a:pPr lvl="2" algn="just" rtl="1"/>
            <a:r>
              <a:rPr lang="ar-MA" altLang="zh-CN" sz="2400" dirty="0" smtClean="0">
                <a:solidFill>
                  <a:prstClr val="black"/>
                </a:solidFill>
                <a:latin typeface="Arabic Typesetting" panose="03020402040406030203" pitchFamily="66" charset="-78"/>
                <a:cs typeface="Arabic Typesetting" panose="03020402040406030203" pitchFamily="66" charset="-78"/>
              </a:rPr>
              <a:t>1- اتفاقية </a:t>
            </a:r>
            <a:r>
              <a:rPr lang="ar-MA" altLang="zh-CN" sz="2400" dirty="0">
                <a:solidFill>
                  <a:prstClr val="black"/>
                </a:solidFill>
                <a:latin typeface="Arabic Typesetting" panose="03020402040406030203" pitchFamily="66" charset="-78"/>
                <a:cs typeface="Arabic Typesetting" panose="03020402040406030203" pitchFamily="66" charset="-78"/>
              </a:rPr>
              <a:t>إطار للشراكة </a:t>
            </a:r>
            <a:r>
              <a:rPr lang="ar-MA" altLang="zh-CN" sz="2400" dirty="0" smtClean="0">
                <a:solidFill>
                  <a:prstClr val="black"/>
                </a:solidFill>
                <a:latin typeface="Arabic Typesetting" panose="03020402040406030203" pitchFamily="66" charset="-78"/>
                <a:cs typeface="Arabic Typesetting" panose="03020402040406030203" pitchFamily="66" charset="-78"/>
              </a:rPr>
              <a:t>بشأن «محاربة </a:t>
            </a:r>
            <a:r>
              <a:rPr lang="ar-MA" altLang="zh-CN" sz="2400" dirty="0">
                <a:solidFill>
                  <a:prstClr val="black"/>
                </a:solidFill>
                <a:latin typeface="Arabic Typesetting" panose="03020402040406030203" pitchFamily="66" charset="-78"/>
                <a:cs typeface="Arabic Typesetting" panose="03020402040406030203" pitchFamily="66" charset="-78"/>
              </a:rPr>
              <a:t>الهدر المدرسي لدى فئات الأطفال في وضعيات </a:t>
            </a:r>
            <a:r>
              <a:rPr lang="ar-MA" altLang="zh-CN" sz="2400" dirty="0" smtClean="0">
                <a:solidFill>
                  <a:prstClr val="black"/>
                </a:solidFill>
                <a:latin typeface="Arabic Typesetting" panose="03020402040406030203" pitchFamily="66" charset="-78"/>
                <a:cs typeface="Arabic Typesetting" panose="03020402040406030203" pitchFamily="66" charset="-78"/>
              </a:rPr>
              <a:t>خاصة»؛</a:t>
            </a:r>
          </a:p>
          <a:p>
            <a:pPr lvl="2" algn="just" rtl="1"/>
            <a:r>
              <a:rPr lang="ar-MA" altLang="zh-CN" sz="2400" dirty="0">
                <a:solidFill>
                  <a:prstClr val="black"/>
                </a:solidFill>
                <a:latin typeface="Arabic Typesetting" panose="03020402040406030203" pitchFamily="66" charset="-78"/>
                <a:cs typeface="Arabic Typesetting" panose="03020402040406030203" pitchFamily="66" charset="-78"/>
              </a:rPr>
              <a:t>2- اتفاقية إطار للشراكة والتعاون في مجال التربية الدامجة للأشخاص في وضعية إعاقة</a:t>
            </a:r>
            <a:r>
              <a:rPr lang="ar-MA" altLang="zh-CN" sz="2400" dirty="0" smtClean="0">
                <a:solidFill>
                  <a:prstClr val="black"/>
                </a:solidFill>
                <a:latin typeface="Arabic Typesetting" panose="03020402040406030203" pitchFamily="66" charset="-78"/>
                <a:cs typeface="Arabic Typesetting" panose="03020402040406030203" pitchFamily="66" charset="-78"/>
              </a:rPr>
              <a:t>.</a:t>
            </a:r>
          </a:p>
          <a:p>
            <a:pPr algn="just" rtl="1"/>
            <a:endParaRPr lang="ar-MA" altLang="zh-CN" sz="2400" dirty="0" smtClean="0">
              <a:solidFill>
                <a:prstClr val="black"/>
              </a:solidFill>
              <a:latin typeface="Arabic Typesetting" panose="03020402040406030203" pitchFamily="66" charset="-78"/>
              <a:cs typeface="Arabic Typesetting" panose="03020402040406030203" pitchFamily="66" charset="-78"/>
            </a:endParaRPr>
          </a:p>
          <a:p>
            <a:pPr marL="342900" lvl="2" indent="-342900" algn="just" rtl="1">
              <a:buFont typeface="Arial" panose="020B0604020202020204" pitchFamily="34" charset="0"/>
              <a:buChar char="•"/>
            </a:pPr>
            <a:r>
              <a:rPr lang="ar-MA" altLang="fr-FR" sz="2400" dirty="0" smtClean="0">
                <a:solidFill>
                  <a:prstClr val="black"/>
                </a:solidFill>
                <a:latin typeface="Arabic Typesetting" panose="03020402040406030203" pitchFamily="66" charset="-78"/>
                <a:cs typeface="Arabic Typesetting" panose="03020402040406030203" pitchFamily="66" charset="-78"/>
              </a:rPr>
              <a:t>وقعت </a:t>
            </a:r>
            <a:r>
              <a:rPr lang="ar-MA" altLang="fr-FR" sz="2400" dirty="0">
                <a:solidFill>
                  <a:prstClr val="black"/>
                </a:solidFill>
                <a:latin typeface="Arabic Typesetting" panose="03020402040406030203" pitchFamily="66" charset="-78"/>
                <a:cs typeface="Arabic Typesetting" panose="03020402040406030203" pitchFamily="66" charset="-78"/>
              </a:rPr>
              <a:t>وزارة التضامن والإدماج الاجتماعي والأسرة وجمعية مشروع تحليق "</a:t>
            </a:r>
            <a:r>
              <a:rPr lang="fr-FR" altLang="fr-FR" sz="2400" dirty="0">
                <a:solidFill>
                  <a:prstClr val="black"/>
                </a:solidFill>
                <a:latin typeface="Arabic Typesetting" panose="03020402040406030203" pitchFamily="66" charset="-78"/>
                <a:cs typeface="Arabic Typesetting" panose="03020402040406030203" pitchFamily="66" charset="-78"/>
              </a:rPr>
              <a:t>Project </a:t>
            </a:r>
            <a:r>
              <a:rPr lang="fr-FR" altLang="fr-FR" sz="2400" dirty="0" err="1">
                <a:solidFill>
                  <a:prstClr val="black"/>
                </a:solidFill>
                <a:latin typeface="Arabic Typesetting" panose="03020402040406030203" pitchFamily="66" charset="-78"/>
                <a:cs typeface="Arabic Typesetting" panose="03020402040406030203" pitchFamily="66" charset="-78"/>
              </a:rPr>
              <a:t>Soar</a:t>
            </a:r>
            <a:r>
              <a:rPr lang="fr-FR" altLang="fr-FR" sz="2400" dirty="0">
                <a:solidFill>
                  <a:prstClr val="black"/>
                </a:solidFill>
                <a:latin typeface="Arabic Typesetting" panose="03020402040406030203" pitchFamily="66" charset="-78"/>
                <a:cs typeface="Arabic Typesetting" panose="03020402040406030203" pitchFamily="66" charset="-78"/>
              </a:rPr>
              <a:t>" ، </a:t>
            </a:r>
            <a:r>
              <a:rPr lang="ar-MA" altLang="fr-FR" sz="2400" dirty="0" smtClean="0">
                <a:solidFill>
                  <a:prstClr val="black"/>
                </a:solidFill>
                <a:latin typeface="Arabic Typesetting" panose="03020402040406030203" pitchFamily="66" charset="-78"/>
                <a:cs typeface="Arabic Typesetting" panose="03020402040406030203" pitchFamily="66" charset="-78"/>
              </a:rPr>
              <a:t>الخميس 12 أكتوبر 2023، </a:t>
            </a:r>
            <a:r>
              <a:rPr lang="ar-MA" altLang="fr-FR" sz="2400" dirty="0">
                <a:solidFill>
                  <a:prstClr val="black"/>
                </a:solidFill>
                <a:latin typeface="Arabic Typesetting" panose="03020402040406030203" pitchFamily="66" charset="-78"/>
                <a:cs typeface="Arabic Typesetting" panose="03020402040406030203" pitchFamily="66" charset="-78"/>
              </a:rPr>
              <a:t>بالجماعة القروية </a:t>
            </a:r>
            <a:r>
              <a:rPr lang="ar-MA" altLang="fr-FR" sz="2400" dirty="0" err="1">
                <a:solidFill>
                  <a:prstClr val="black"/>
                </a:solidFill>
                <a:latin typeface="Arabic Typesetting" panose="03020402040406030203" pitchFamily="66" charset="-78"/>
                <a:cs typeface="Arabic Typesetting" panose="03020402040406030203" pitchFamily="66" charset="-78"/>
              </a:rPr>
              <a:t>الويدان</a:t>
            </a:r>
            <a:r>
              <a:rPr lang="ar-MA" altLang="fr-FR" sz="2400" dirty="0">
                <a:solidFill>
                  <a:prstClr val="black"/>
                </a:solidFill>
                <a:latin typeface="Arabic Typesetting" panose="03020402040406030203" pitchFamily="66" charset="-78"/>
                <a:cs typeface="Arabic Typesetting" panose="03020402040406030203" pitchFamily="66" charset="-78"/>
              </a:rPr>
              <a:t> التابعة لعمالة مراكش، اتفاقية شراكة لإنجاز مشروع "جسر الأسرة للوقاية ضد الهدر المدرسي وزواج القاصرات</a:t>
            </a:r>
            <a:r>
              <a:rPr lang="ar-MA" altLang="fr-FR" sz="2400" dirty="0" smtClean="0">
                <a:solidFill>
                  <a:prstClr val="black"/>
                </a:solidFill>
                <a:latin typeface="Arabic Typesetting" panose="03020402040406030203" pitchFamily="66" charset="-78"/>
                <a:cs typeface="Arabic Typesetting" panose="03020402040406030203" pitchFamily="66" charset="-78"/>
              </a:rPr>
              <a:t>".</a:t>
            </a:r>
          </a:p>
          <a:p>
            <a:pPr marL="0" lvl="2" algn="just" rtl="1"/>
            <a:endParaRPr lang="fr-MA" altLang="fr-FR" sz="2400" dirty="0" smtClean="0">
              <a:solidFill>
                <a:prstClr val="black"/>
              </a:solidFill>
              <a:latin typeface="Arabic Typesetting" panose="03020402040406030203" pitchFamily="66" charset="-78"/>
              <a:cs typeface="Arabic Typesetting" panose="03020402040406030203" pitchFamily="66" charset="-78"/>
            </a:endParaRPr>
          </a:p>
          <a:p>
            <a:pPr marL="342900" lvl="2" indent="-342900" algn="just" rtl="1">
              <a:buFont typeface="Arial" panose="020B0604020202020204" pitchFamily="34" charset="0"/>
              <a:buChar char="•"/>
            </a:pPr>
            <a:r>
              <a:rPr lang="ar-MA" altLang="fr-FR" sz="2400" dirty="0" smtClean="0">
                <a:solidFill>
                  <a:prstClr val="black"/>
                </a:solidFill>
                <a:latin typeface="Arabic Typesetting" panose="03020402040406030203" pitchFamily="66" charset="-78"/>
                <a:cs typeface="Arabic Typesetting" panose="03020402040406030203" pitchFamily="66" charset="-78"/>
              </a:rPr>
              <a:t>التوقيع </a:t>
            </a:r>
            <a:r>
              <a:rPr lang="ar-MA" altLang="fr-FR" sz="2400" dirty="0">
                <a:solidFill>
                  <a:prstClr val="black"/>
                </a:solidFill>
                <a:latin typeface="Arabic Typesetting" panose="03020402040406030203" pitchFamily="66" charset="-78"/>
                <a:cs typeface="Arabic Typesetting" panose="03020402040406030203" pitchFamily="66" charset="-78"/>
              </a:rPr>
              <a:t>على اتفاقية ثلاثية الأطراف، بين كل من رئاسة النيابة العامة ووزارة الشباب والثقافة التواصل ووزارة التضامن والإدماج الاجتماعي والأسرة، تروم تعزيز حماية الأطفال في تماس مع </a:t>
            </a:r>
            <a:r>
              <a:rPr lang="ar-MA" altLang="fr-FR" sz="2400" dirty="0" smtClean="0">
                <a:solidFill>
                  <a:prstClr val="black"/>
                </a:solidFill>
                <a:latin typeface="Arabic Typesetting" panose="03020402040406030203" pitchFamily="66" charset="-78"/>
                <a:cs typeface="Arabic Typesetting" panose="03020402040406030203" pitchFamily="66" charset="-78"/>
              </a:rPr>
              <a:t>القانون،</a:t>
            </a:r>
            <a:r>
              <a:rPr lang="fr-MA" altLang="fr-FR" sz="2400" dirty="0" smtClean="0">
                <a:solidFill>
                  <a:prstClr val="black"/>
                </a:solidFill>
                <a:latin typeface="Arabic Typesetting" panose="03020402040406030203" pitchFamily="66" charset="-78"/>
                <a:cs typeface="Arabic Typesetting" panose="03020402040406030203" pitchFamily="66" charset="-78"/>
              </a:rPr>
              <a:t> </a:t>
            </a:r>
            <a:r>
              <a:rPr lang="ar-MA" altLang="fr-FR" sz="2400" dirty="0" smtClean="0">
                <a:solidFill>
                  <a:prstClr val="black"/>
                </a:solidFill>
                <a:latin typeface="Arabic Typesetting" panose="03020402040406030203" pitchFamily="66" charset="-78"/>
                <a:cs typeface="Arabic Typesetting" panose="03020402040406030203" pitchFamily="66" charset="-78"/>
              </a:rPr>
              <a:t>في إطار </a:t>
            </a:r>
            <a:r>
              <a:rPr lang="ar-MA" altLang="fr-FR" sz="2400" dirty="0">
                <a:solidFill>
                  <a:prstClr val="black"/>
                </a:solidFill>
                <a:latin typeface="Arabic Typesetting" panose="03020402040406030203" pitchFamily="66" charset="-78"/>
                <a:cs typeface="Arabic Typesetting" panose="03020402040406030203" pitchFamily="66" charset="-78"/>
              </a:rPr>
              <a:t>المناظرة </a:t>
            </a:r>
            <a:r>
              <a:rPr lang="ar-MA" altLang="fr-FR" sz="2400" dirty="0" smtClean="0">
                <a:solidFill>
                  <a:prstClr val="black"/>
                </a:solidFill>
                <a:latin typeface="Arabic Typesetting" panose="03020402040406030203" pitchFamily="66" charset="-78"/>
                <a:cs typeface="Arabic Typesetting" panose="03020402040406030203" pitchFamily="66" charset="-78"/>
              </a:rPr>
              <a:t>الوطنية الأولى </a:t>
            </a:r>
            <a:r>
              <a:rPr lang="ar-MA" altLang="fr-FR" sz="2400" dirty="0">
                <a:solidFill>
                  <a:prstClr val="black"/>
                </a:solidFill>
                <a:latin typeface="Arabic Typesetting" panose="03020402040406030203" pitchFamily="66" charset="-78"/>
                <a:cs typeface="Arabic Typesetting" panose="03020402040406030203" pitchFamily="66" charset="-78"/>
              </a:rPr>
              <a:t>حول «حماية الأطفال في نزاع مع القانون  : الواقع والأفاق» </a:t>
            </a:r>
            <a:r>
              <a:rPr lang="ar-MA" altLang="fr-FR" sz="2400" dirty="0" smtClean="0">
                <a:solidFill>
                  <a:prstClr val="black"/>
                </a:solidFill>
                <a:latin typeface="Arabic Typesetting" panose="03020402040406030203" pitchFamily="66" charset="-78"/>
                <a:cs typeface="Arabic Typesetting" panose="03020402040406030203" pitchFamily="66" charset="-78"/>
              </a:rPr>
              <a:t>والتي تم تنظيمها بشراكة </a:t>
            </a:r>
            <a:r>
              <a:rPr lang="ar-MA" altLang="fr-FR" sz="2400" dirty="0">
                <a:solidFill>
                  <a:prstClr val="black"/>
                </a:solidFill>
                <a:latin typeface="Arabic Typesetting" panose="03020402040406030203" pitchFamily="66" charset="-78"/>
                <a:cs typeface="Arabic Typesetting" panose="03020402040406030203" pitchFamily="66" charset="-78"/>
              </a:rPr>
              <a:t>مع رئاسة النيابة </a:t>
            </a:r>
            <a:r>
              <a:rPr lang="ar-MA" altLang="fr-FR" sz="2400" dirty="0" smtClean="0">
                <a:solidFill>
                  <a:prstClr val="black"/>
                </a:solidFill>
                <a:latin typeface="Arabic Typesetting" panose="03020402040406030203" pitchFamily="66" charset="-78"/>
                <a:cs typeface="Arabic Typesetting" panose="03020402040406030203" pitchFamily="66" charset="-78"/>
              </a:rPr>
              <a:t>العامة.</a:t>
            </a:r>
          </a:p>
        </p:txBody>
      </p:sp>
    </p:spTree>
    <p:extLst>
      <p:ext uri="{BB962C8B-B14F-4D97-AF65-F5344CB8AC3E}">
        <p14:creationId xmlns:p14="http://schemas.microsoft.com/office/powerpoint/2010/main" val="82663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sp>
        <p:nvSpPr>
          <p:cNvPr id="5" name="Subtitle 2"/>
          <p:cNvSpPr txBox="1">
            <a:spLocks/>
          </p:cNvSpPr>
          <p:nvPr/>
        </p:nvSpPr>
        <p:spPr>
          <a:xfrm>
            <a:off x="102637" y="3212062"/>
            <a:ext cx="12089363" cy="1004207"/>
          </a:xfrm>
          <a:prstGeom prst="rect">
            <a:avLst/>
          </a:prstGeom>
          <a:solidFill>
            <a:schemeClr val="accent3">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ct val="0"/>
              </a:spcBef>
              <a:buNone/>
            </a:pPr>
            <a:r>
              <a:rPr lang="ar-MA" sz="4800" b="1" dirty="0">
                <a:solidFill>
                  <a:srgbClr val="70AD47">
                    <a:lumMod val="75000"/>
                  </a:srgbClr>
                </a:solidFill>
                <a:latin typeface="Arabic Typesetting" panose="03020402040406030203" pitchFamily="66" charset="-78"/>
                <a:cs typeface="Arabic Typesetting" panose="03020402040406030203" pitchFamily="66" charset="-78"/>
              </a:rPr>
              <a:t>هياكل /</a:t>
            </a:r>
            <a:r>
              <a:rPr lang="ar-MA" sz="4800" b="1" dirty="0" smtClean="0">
                <a:solidFill>
                  <a:srgbClr val="70AD47">
                    <a:lumMod val="75000"/>
                  </a:srgbClr>
                </a:solidFill>
                <a:latin typeface="Arabic Typesetting" panose="03020402040406030203" pitchFamily="66" charset="-78"/>
                <a:cs typeface="Arabic Typesetting" panose="03020402040406030203" pitchFamily="66" charset="-78"/>
              </a:rPr>
              <a:t>خدمات/برامج </a:t>
            </a:r>
            <a:r>
              <a:rPr lang="ar-MA" sz="4800" b="1" dirty="0">
                <a:solidFill>
                  <a:srgbClr val="70AD47">
                    <a:lumMod val="75000"/>
                  </a:srgbClr>
                </a:solidFill>
                <a:latin typeface="Arabic Typesetting" panose="03020402040406030203" pitchFamily="66" charset="-78"/>
                <a:cs typeface="Arabic Typesetting" panose="03020402040406030203" pitchFamily="66" charset="-78"/>
              </a:rPr>
              <a:t>القرب لحماية الأطفال</a:t>
            </a:r>
          </a:p>
        </p:txBody>
      </p:sp>
      <p:pic>
        <p:nvPicPr>
          <p:cNvPr id="6" name="Picture 4"/>
          <p:cNvPicPr>
            <a:picLocks noChangeAspect="1"/>
          </p:cNvPicPr>
          <p:nvPr/>
        </p:nvPicPr>
        <p:blipFill>
          <a:blip r:embed="rId3"/>
          <a:stretch>
            <a:fillRect/>
          </a:stretch>
        </p:blipFill>
        <p:spPr>
          <a:xfrm>
            <a:off x="0" y="0"/>
            <a:ext cx="12192000" cy="580173"/>
          </a:xfrm>
          <a:prstGeom prst="rect">
            <a:avLst/>
          </a:prstGeom>
        </p:spPr>
      </p:pic>
    </p:spTree>
    <p:extLst>
      <p:ext uri="{BB962C8B-B14F-4D97-AF65-F5344CB8AC3E}">
        <p14:creationId xmlns:p14="http://schemas.microsoft.com/office/powerpoint/2010/main" val="1999066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26" name="Rectangle 25">
            <a:extLst>
              <a:ext uri="{FF2B5EF4-FFF2-40B4-BE49-F238E27FC236}">
                <a16:creationId xmlns="" xmlns:a16="http://schemas.microsoft.com/office/drawing/2014/main" id="{6F77063A-BAC0-4552-8540-6CD9A8BAE28C}"/>
              </a:ext>
            </a:extLst>
          </p:cNvPr>
          <p:cNvSpPr/>
          <p:nvPr/>
        </p:nvSpPr>
        <p:spPr>
          <a:xfrm>
            <a:off x="356616" y="287595"/>
            <a:ext cx="11558016" cy="580623"/>
          </a:xfrm>
          <a:prstGeom prst="rect">
            <a:avLst/>
          </a:prstGeom>
          <a:solidFill>
            <a:srgbClr val="289CA8"/>
          </a:solidFill>
          <a:ln w="12700" cap="flat" cmpd="sng" algn="ctr">
            <a:noFill/>
            <a:prstDash val="solid"/>
            <a:miter lim="800000"/>
          </a:ln>
          <a:effectLst/>
        </p:spPr>
        <p:txBody>
          <a:bodyPr rtlCol="0" anchor="ctr"/>
          <a:lstStyle/>
          <a:p>
            <a:pPr lvl="1" algn="ctr" rtl="1">
              <a:lnSpc>
                <a:spcPct val="107000"/>
              </a:lnSpc>
            </a:pPr>
            <a:r>
              <a:rPr lang="ar-MA" sz="4000" b="1" dirty="0">
                <a:solidFill>
                  <a:prstClr val="white"/>
                </a:solidFill>
                <a:latin typeface="Arabic Typesetting" panose="03020402040406030203" pitchFamily="66" charset="-78"/>
                <a:cs typeface="Arabic Typesetting" panose="03020402040406030203" pitchFamily="66" charset="-78"/>
              </a:rPr>
              <a:t>الشباك الاجتماعي "جسر"</a:t>
            </a:r>
            <a:endParaRPr lang="en-US" sz="4000" b="1" dirty="0">
              <a:solidFill>
                <a:prstClr val="white"/>
              </a:solidFill>
              <a:latin typeface="Arabic Typesetting" panose="03020402040406030203" pitchFamily="66" charset="-78"/>
              <a:cs typeface="Arabic Typesetting" panose="03020402040406030203" pitchFamily="66" charset="-78"/>
            </a:endParaRPr>
          </a:p>
        </p:txBody>
      </p:sp>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sp>
        <p:nvSpPr>
          <p:cNvPr id="3" name="Rectangle 2"/>
          <p:cNvSpPr/>
          <p:nvPr/>
        </p:nvSpPr>
        <p:spPr>
          <a:xfrm>
            <a:off x="1399032" y="1796923"/>
            <a:ext cx="9418320" cy="3780907"/>
          </a:xfrm>
          <a:prstGeom prst="rect">
            <a:avLst/>
          </a:prstGeom>
        </p:spPr>
        <p:txBody>
          <a:bodyPr wrap="square">
            <a:spAutoFit/>
          </a:bodyPr>
          <a:lstStyle/>
          <a:p>
            <a:pPr algn="r" rtl="1">
              <a:lnSpc>
                <a:spcPct val="107000"/>
              </a:lnSpc>
            </a:pPr>
            <a:r>
              <a:rPr lang="ar-MA" sz="3200" dirty="0" smtClean="0">
                <a:solidFill>
                  <a:prstClr val="black"/>
                </a:solidFill>
                <a:latin typeface="Arabic Typesetting" panose="03020402040406030203" pitchFamily="66" charset="-78"/>
                <a:cs typeface="Arabic Typesetting" panose="03020402040406030203" pitchFamily="66" charset="-78"/>
              </a:rPr>
              <a:t>الأهداف: </a:t>
            </a:r>
          </a:p>
          <a:p>
            <a:pPr marL="285750" indent="-285750" algn="r" rtl="1">
              <a:lnSpc>
                <a:spcPct val="107000"/>
              </a:lnSpc>
              <a:buFont typeface="Arial" panose="020B0604020202020204" pitchFamily="34" charset="0"/>
              <a:buChar char="•"/>
            </a:pPr>
            <a:r>
              <a:rPr lang="ar-SA" sz="3200" dirty="0" smtClean="0">
                <a:solidFill>
                  <a:prstClr val="black"/>
                </a:solidFill>
                <a:latin typeface="Arabic Typesetting" panose="03020402040406030203" pitchFamily="66" charset="-78"/>
                <a:cs typeface="Arabic Typesetting" panose="03020402040406030203" pitchFamily="66" charset="-78"/>
              </a:rPr>
              <a:t>عصرنة </a:t>
            </a:r>
            <a:r>
              <a:rPr lang="ar-SA" sz="3200" dirty="0">
                <a:solidFill>
                  <a:prstClr val="black"/>
                </a:solidFill>
                <a:latin typeface="Arabic Typesetting" panose="03020402040406030203" pitchFamily="66" charset="-78"/>
                <a:cs typeface="Arabic Typesetting" panose="03020402040406030203" pitchFamily="66" charset="-78"/>
              </a:rPr>
              <a:t>التدخل الاجتماعي بجعل </a:t>
            </a:r>
            <a:r>
              <a:rPr lang="ar-SA" sz="3200" dirty="0" err="1">
                <a:solidFill>
                  <a:prstClr val="black"/>
                </a:solidFill>
                <a:latin typeface="Arabic Typesetting" panose="03020402040406030203" pitchFamily="66" charset="-78"/>
                <a:cs typeface="Arabic Typesetting" panose="03020402040406030203" pitchFamily="66" charset="-78"/>
              </a:rPr>
              <a:t>الرقمنة</a:t>
            </a:r>
            <a:r>
              <a:rPr lang="ar-SA" sz="3200" dirty="0">
                <a:solidFill>
                  <a:prstClr val="black"/>
                </a:solidFill>
                <a:latin typeface="Arabic Typesetting" panose="03020402040406030203" pitchFamily="66" charset="-78"/>
                <a:cs typeface="Arabic Typesetting" panose="03020402040406030203" pitchFamily="66" charset="-78"/>
              </a:rPr>
              <a:t>، وتحسين استهداف المستفيدين، والتتبع واليقظة الاجتماعية، من المداخل الأساسية لتجويد العمل في المجالات </a:t>
            </a:r>
            <a:r>
              <a:rPr lang="ar-SA" sz="3200" dirty="0" smtClean="0">
                <a:solidFill>
                  <a:prstClr val="black"/>
                </a:solidFill>
                <a:latin typeface="Arabic Typesetting" panose="03020402040406030203" pitchFamily="66" charset="-78"/>
                <a:cs typeface="Arabic Typesetting" panose="03020402040406030203" pitchFamily="66" charset="-78"/>
              </a:rPr>
              <a:t>الاجتماعية</a:t>
            </a:r>
            <a:endParaRPr lang="ar-MA" sz="3200" dirty="0" smtClean="0">
              <a:solidFill>
                <a:prstClr val="black"/>
              </a:solidFill>
              <a:latin typeface="Arabic Typesetting" panose="03020402040406030203" pitchFamily="66" charset="-78"/>
              <a:cs typeface="Arabic Typesetting" panose="03020402040406030203" pitchFamily="66" charset="-78"/>
            </a:endParaRPr>
          </a:p>
          <a:p>
            <a:pPr marL="285750" indent="-285750" algn="r" rtl="1">
              <a:lnSpc>
                <a:spcPct val="107000"/>
              </a:lnSpc>
              <a:buFont typeface="Arial" panose="020B0604020202020204" pitchFamily="34" charset="0"/>
              <a:buChar char="•"/>
            </a:pPr>
            <a:r>
              <a:rPr lang="ar-SA" sz="3200" dirty="0" smtClean="0">
                <a:solidFill>
                  <a:prstClr val="black"/>
                </a:solidFill>
                <a:latin typeface="Arabic Typesetting" panose="03020402040406030203" pitchFamily="66" charset="-78"/>
                <a:cs typeface="Arabic Typesetting" panose="03020402040406030203" pitchFamily="66" charset="-78"/>
              </a:rPr>
              <a:t>تقريب </a:t>
            </a:r>
            <a:r>
              <a:rPr lang="ar-SA" sz="3200" dirty="0">
                <a:solidFill>
                  <a:prstClr val="black"/>
                </a:solidFill>
                <a:latin typeface="Arabic Typesetting" panose="03020402040406030203" pitchFamily="66" charset="-78"/>
                <a:cs typeface="Arabic Typesetting" panose="03020402040406030203" pitchFamily="66" charset="-78"/>
              </a:rPr>
              <a:t>خدمات القطب الاجتماعي من المواطنين، من خلال تسهيل وتيسير عملية التواصل </a:t>
            </a:r>
            <a:r>
              <a:rPr lang="ar-SA" sz="3200" dirty="0" smtClean="0">
                <a:solidFill>
                  <a:prstClr val="black"/>
                </a:solidFill>
                <a:latin typeface="Arabic Typesetting" panose="03020402040406030203" pitchFamily="66" charset="-78"/>
                <a:cs typeface="Arabic Typesetting" panose="03020402040406030203" pitchFamily="66" charset="-78"/>
              </a:rPr>
              <a:t>والولوج</a:t>
            </a:r>
            <a:endParaRPr lang="ar-MA" sz="3200" dirty="0" smtClean="0">
              <a:solidFill>
                <a:prstClr val="black"/>
              </a:solidFill>
              <a:latin typeface="Arabic Typesetting" panose="03020402040406030203" pitchFamily="66" charset="-78"/>
              <a:cs typeface="Arabic Typesetting" panose="03020402040406030203" pitchFamily="66" charset="-78"/>
            </a:endParaRPr>
          </a:p>
          <a:p>
            <a:pPr marL="285750" indent="-285750" algn="r" rtl="1">
              <a:lnSpc>
                <a:spcPct val="107000"/>
              </a:lnSpc>
              <a:buFont typeface="Arial" panose="020B0604020202020204" pitchFamily="34" charset="0"/>
              <a:buChar char="•"/>
            </a:pPr>
            <a:r>
              <a:rPr lang="ar-SA" sz="3200" dirty="0" smtClean="0">
                <a:solidFill>
                  <a:prstClr val="black"/>
                </a:solidFill>
                <a:latin typeface="Arabic Typesetting" panose="03020402040406030203" pitchFamily="66" charset="-78"/>
                <a:cs typeface="Arabic Typesetting" panose="03020402040406030203" pitchFamily="66" charset="-78"/>
              </a:rPr>
              <a:t>رفع </a:t>
            </a:r>
            <a:r>
              <a:rPr lang="ar-SA" sz="3200" dirty="0">
                <a:solidFill>
                  <a:prstClr val="black"/>
                </a:solidFill>
                <a:latin typeface="Arabic Typesetting" panose="03020402040406030203" pitchFamily="66" charset="-78"/>
                <a:cs typeface="Arabic Typesetting" panose="03020402040406030203" pitchFamily="66" charset="-78"/>
              </a:rPr>
              <a:t>عدد نقط الاستقبال والتوجيه والتشخيص عبر شباك اجتماعي </a:t>
            </a:r>
            <a:r>
              <a:rPr lang="ar-SA" sz="3200" dirty="0" smtClean="0">
                <a:solidFill>
                  <a:prstClr val="black"/>
                </a:solidFill>
                <a:latin typeface="Arabic Typesetting" panose="03020402040406030203" pitchFamily="66" charset="-78"/>
                <a:cs typeface="Arabic Typesetting" panose="03020402040406030203" pitchFamily="66" charset="-78"/>
              </a:rPr>
              <a:t>موحد</a:t>
            </a:r>
            <a:endParaRPr lang="ar-MA" sz="3200" dirty="0" smtClean="0">
              <a:solidFill>
                <a:prstClr val="black"/>
              </a:solidFill>
              <a:latin typeface="Arabic Typesetting" panose="03020402040406030203" pitchFamily="66" charset="-78"/>
              <a:cs typeface="Arabic Typesetting" panose="03020402040406030203" pitchFamily="66" charset="-78"/>
            </a:endParaRPr>
          </a:p>
          <a:p>
            <a:pPr marL="285750" indent="-285750" algn="r" rtl="1">
              <a:lnSpc>
                <a:spcPct val="107000"/>
              </a:lnSpc>
              <a:buFont typeface="Arial" panose="020B0604020202020204" pitchFamily="34" charset="0"/>
              <a:buChar char="•"/>
            </a:pPr>
            <a:r>
              <a:rPr lang="ar-SA" sz="3200" dirty="0" smtClean="0">
                <a:solidFill>
                  <a:prstClr val="black"/>
                </a:solidFill>
                <a:latin typeface="Arabic Typesetting" panose="03020402040406030203" pitchFamily="66" charset="-78"/>
                <a:cs typeface="Arabic Typesetting" panose="03020402040406030203" pitchFamily="66" charset="-78"/>
              </a:rPr>
              <a:t>اعتماد </a:t>
            </a:r>
            <a:r>
              <a:rPr lang="ar-SA" sz="3200" dirty="0">
                <a:solidFill>
                  <a:prstClr val="black"/>
                </a:solidFill>
                <a:latin typeface="Arabic Typesetting" panose="03020402040406030203" pitchFamily="66" charset="-78"/>
                <a:cs typeface="Arabic Typesetting" panose="03020402040406030203" pitchFamily="66" charset="-78"/>
              </a:rPr>
              <a:t>مسارات متعددة للإدماج الاجتماعي حسب الاحتياجات والجودة والاستدامة من خلال إطارات مرجعية ودفاتر تحملات واضحة، وبيئة دامجة ومنفتحة </a:t>
            </a:r>
            <a:r>
              <a:rPr lang="ar-SA" sz="3200" dirty="0" smtClean="0">
                <a:solidFill>
                  <a:prstClr val="black"/>
                </a:solidFill>
                <a:latin typeface="Arabic Typesetting" panose="03020402040406030203" pitchFamily="66" charset="-78"/>
                <a:cs typeface="Arabic Typesetting" panose="03020402040406030203" pitchFamily="66" charset="-78"/>
              </a:rPr>
              <a:t>ومستدامة</a:t>
            </a:r>
            <a:endParaRPr lang="en-US" sz="3200"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149430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28" name="Picture 4"/>
          <p:cNvPicPr>
            <a:picLocks noChangeAspect="1"/>
          </p:cNvPicPr>
          <p:nvPr/>
        </p:nvPicPr>
        <p:blipFill>
          <a:blip r:embed="rId3"/>
          <a:stretch>
            <a:fillRect/>
          </a:stretch>
        </p:blipFill>
        <p:spPr>
          <a:xfrm>
            <a:off x="543697" y="6376565"/>
            <a:ext cx="11641061" cy="523875"/>
          </a:xfrm>
          <a:prstGeom prst="rect">
            <a:avLst/>
          </a:prstGeom>
        </p:spPr>
      </p:pic>
      <p:sp>
        <p:nvSpPr>
          <p:cNvPr id="5" name="Subtitle 2"/>
          <p:cNvSpPr txBox="1">
            <a:spLocks/>
          </p:cNvSpPr>
          <p:nvPr/>
        </p:nvSpPr>
        <p:spPr>
          <a:xfrm>
            <a:off x="102637" y="3212062"/>
            <a:ext cx="12089363" cy="1004207"/>
          </a:xfrm>
          <a:prstGeom prst="rect">
            <a:avLst/>
          </a:prstGeom>
          <a:solidFill>
            <a:schemeClr val="accent3">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ct val="0"/>
              </a:spcBef>
              <a:buNone/>
            </a:pPr>
            <a:r>
              <a:rPr lang="ar-MA" sz="4800" b="1" dirty="0">
                <a:solidFill>
                  <a:srgbClr val="70AD47">
                    <a:lumMod val="75000"/>
                  </a:srgbClr>
                </a:solidFill>
                <a:latin typeface="Arabic Typesetting" panose="03020402040406030203" pitchFamily="66" charset="-78"/>
                <a:cs typeface="Arabic Typesetting" panose="03020402040406030203" pitchFamily="66" charset="-78"/>
              </a:rPr>
              <a:t>برامج وخدمات الوقاية </a:t>
            </a:r>
          </a:p>
        </p:txBody>
      </p:sp>
      <p:pic>
        <p:nvPicPr>
          <p:cNvPr id="6" name="Picture 4"/>
          <p:cNvPicPr>
            <a:picLocks noChangeAspect="1"/>
          </p:cNvPicPr>
          <p:nvPr/>
        </p:nvPicPr>
        <p:blipFill>
          <a:blip r:embed="rId3"/>
          <a:stretch>
            <a:fillRect/>
          </a:stretch>
        </p:blipFill>
        <p:spPr>
          <a:xfrm>
            <a:off x="0" y="0"/>
            <a:ext cx="12192000" cy="580173"/>
          </a:xfrm>
          <a:prstGeom prst="rect">
            <a:avLst/>
          </a:prstGeom>
        </p:spPr>
      </p:pic>
    </p:spTree>
    <p:extLst>
      <p:ext uri="{BB962C8B-B14F-4D97-AF65-F5344CB8AC3E}">
        <p14:creationId xmlns:p14="http://schemas.microsoft.com/office/powerpoint/2010/main" val="2546595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5356" y="1000125"/>
            <a:ext cx="11148444" cy="5176838"/>
          </a:xfrm>
        </p:spPr>
        <p:txBody>
          <a:bodyPr>
            <a:normAutofit/>
          </a:bodyPr>
          <a:lstStyle/>
          <a:p>
            <a:pPr marL="0" indent="0" algn="r" rtl="1">
              <a:buNone/>
            </a:pPr>
            <a:endParaRPr lang="ar-MA" dirty="0" smtClean="0"/>
          </a:p>
          <a:p>
            <a:pPr algn="r" rtl="1"/>
            <a:endParaRPr lang="en-US"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8" name="Rectangle 7">
            <a:extLst>
              <a:ext uri="{FF2B5EF4-FFF2-40B4-BE49-F238E27FC236}">
                <a16:creationId xmlns="" xmlns:a16="http://schemas.microsoft.com/office/drawing/2014/main" id="{6F77063A-BAC0-4552-8540-6CD9A8BAE28C}"/>
              </a:ext>
            </a:extLst>
          </p:cNvPr>
          <p:cNvSpPr/>
          <p:nvPr/>
        </p:nvSpPr>
        <p:spPr>
          <a:xfrm>
            <a:off x="205356" y="47907"/>
            <a:ext cx="11275321" cy="615275"/>
          </a:xfrm>
          <a:prstGeom prst="rect">
            <a:avLst/>
          </a:prstGeom>
          <a:solidFill>
            <a:srgbClr val="289CA8"/>
          </a:solidFill>
          <a:ln w="12700" cap="flat" cmpd="sng" algn="ctr">
            <a:noFill/>
            <a:prstDash val="solid"/>
            <a:miter lim="800000"/>
          </a:ln>
          <a:effectLst/>
        </p:spPr>
        <p:txBody>
          <a:bodyPr rtlCol="0" anchor="ctr"/>
          <a:lstStyle/>
          <a:p>
            <a:pPr algn="ctr" rtl="1">
              <a:defRPr/>
            </a:pPr>
            <a:endParaRPr lang="ar-SA" sz="3600" b="1" dirty="0" smtClean="0">
              <a:solidFill>
                <a:prstClr val="white"/>
              </a:solidFill>
              <a:latin typeface="Sakkal Majalla" pitchFamily="2" charset="-78"/>
              <a:cs typeface="Sakkal Majalla" pitchFamily="2" charset="-78"/>
            </a:endParaRPr>
          </a:p>
          <a:p>
            <a:pPr algn="ctr" rtl="1">
              <a:defRPr/>
            </a:pPr>
            <a:r>
              <a:rPr lang="ar-MA" sz="4000" b="1" dirty="0">
                <a:solidFill>
                  <a:prstClr val="white"/>
                </a:solidFill>
                <a:latin typeface="Arabic Typesetting" panose="03020402040406030203" pitchFamily="66" charset="-78"/>
                <a:cs typeface="Arabic Typesetting" panose="03020402040406030203" pitchFamily="66" charset="-78"/>
              </a:rPr>
              <a:t>برامج وخدمات الوقاية </a:t>
            </a:r>
            <a:endParaRPr lang="fr-FR" sz="4000" b="1" dirty="0">
              <a:solidFill>
                <a:prstClr val="white"/>
              </a:solidFill>
              <a:latin typeface="Arabic Typesetting" panose="03020402040406030203" pitchFamily="66" charset="-78"/>
              <a:cs typeface="Arabic Typesetting" panose="03020402040406030203" pitchFamily="66" charset="-78"/>
            </a:endParaRPr>
          </a:p>
          <a:p>
            <a:pPr algn="ctr" rtl="1">
              <a:defRPr/>
            </a:pPr>
            <a:endParaRPr lang="fr-FR" sz="3600" b="1" dirty="0">
              <a:solidFill>
                <a:prstClr val="white"/>
              </a:solidFill>
              <a:latin typeface="Sakkal Majalla" pitchFamily="2" charset="-78"/>
              <a:cs typeface="Sakkal Majalla" pitchFamily="2" charset="-78"/>
            </a:endParaRPr>
          </a:p>
        </p:txBody>
      </p:sp>
      <p:pic>
        <p:nvPicPr>
          <p:cNvPr id="9" name="Picture 4"/>
          <p:cNvPicPr>
            <a:picLocks noChangeAspect="1"/>
          </p:cNvPicPr>
          <p:nvPr/>
        </p:nvPicPr>
        <p:blipFill>
          <a:blip r:embed="rId3"/>
          <a:stretch>
            <a:fillRect/>
          </a:stretch>
        </p:blipFill>
        <p:spPr>
          <a:xfrm>
            <a:off x="695325" y="6334125"/>
            <a:ext cx="11496675" cy="523875"/>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356527587"/>
              </p:ext>
            </p:extLst>
          </p:nvPr>
        </p:nvGraphicFramePr>
        <p:xfrm>
          <a:off x="177283" y="686872"/>
          <a:ext cx="11277279" cy="5600258"/>
        </p:xfrm>
        <a:graphic>
          <a:graphicData uri="http://schemas.openxmlformats.org/drawingml/2006/table">
            <a:tbl>
              <a:tblPr rtl="1" firstRow="1" firstCol="1" bandRow="1">
                <a:tableStyleId>{5C22544A-7EE6-4342-B048-85BDC9FD1C3A}</a:tableStyleId>
              </a:tblPr>
              <a:tblGrid>
                <a:gridCol w="1806709">
                  <a:extLst>
                    <a:ext uri="{9D8B030D-6E8A-4147-A177-3AD203B41FA5}">
                      <a16:colId xmlns="" xmlns:a16="http://schemas.microsoft.com/office/drawing/2014/main" val="2486583144"/>
                    </a:ext>
                  </a:extLst>
                </a:gridCol>
                <a:gridCol w="9470570">
                  <a:extLst>
                    <a:ext uri="{9D8B030D-6E8A-4147-A177-3AD203B41FA5}">
                      <a16:colId xmlns="" xmlns:a16="http://schemas.microsoft.com/office/drawing/2014/main" val="2638893086"/>
                    </a:ext>
                  </a:extLst>
                </a:gridCol>
              </a:tblGrid>
              <a:tr h="381259">
                <a:tc>
                  <a:txBody>
                    <a:bodyPr/>
                    <a:lstStyle/>
                    <a:p>
                      <a:pPr algn="ctr" rtl="1">
                        <a:lnSpc>
                          <a:spcPct val="107000"/>
                        </a:lnSpc>
                        <a:spcAft>
                          <a:spcPts val="0"/>
                        </a:spcAft>
                      </a:pPr>
                      <a:r>
                        <a:rPr lang="ar-MA" sz="2400" b="1" dirty="0">
                          <a:effectLst/>
                          <a:latin typeface="Arabic Typesetting" panose="03020402040406030203" pitchFamily="66" charset="-78"/>
                          <a:cs typeface="Arabic Typesetting" panose="03020402040406030203" pitchFamily="66" charset="-78"/>
                        </a:rPr>
                        <a:t>البرنامج</a:t>
                      </a:r>
                      <a:endParaRPr lang="en-US"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6">
                        <a:lumMod val="60000"/>
                        <a:lumOff val="40000"/>
                      </a:schemeClr>
                    </a:solidFill>
                  </a:tcPr>
                </a:tc>
                <a:tc>
                  <a:txBody>
                    <a:bodyPr/>
                    <a:lstStyle/>
                    <a:p>
                      <a:pPr algn="ctr" rtl="1">
                        <a:lnSpc>
                          <a:spcPct val="107000"/>
                        </a:lnSpc>
                        <a:spcAft>
                          <a:spcPts val="0"/>
                        </a:spcAft>
                      </a:pPr>
                      <a:r>
                        <a:rPr lang="ar-SA" sz="2400" b="1" dirty="0">
                          <a:effectLst/>
                          <a:latin typeface="Arabic Typesetting" panose="03020402040406030203" pitchFamily="66" charset="-78"/>
                          <a:cs typeface="Arabic Typesetting" panose="03020402040406030203" pitchFamily="66" charset="-78"/>
                        </a:rPr>
                        <a:t>المضمون</a:t>
                      </a:r>
                      <a:endParaRPr lang="en-US"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2763849235"/>
                  </a:ext>
                </a:extLst>
              </a:tr>
              <a:tr h="635452">
                <a:tc>
                  <a:txBody>
                    <a:bodyPr/>
                    <a:lstStyle/>
                    <a:p>
                      <a:pPr algn="r" rtl="1">
                        <a:lnSpc>
                          <a:spcPct val="107000"/>
                        </a:lnSpc>
                        <a:spcAft>
                          <a:spcPts val="0"/>
                        </a:spcAft>
                      </a:pPr>
                      <a:r>
                        <a:rPr lang="ar-SA" sz="2000" b="1" dirty="0">
                          <a:solidFill>
                            <a:schemeClr val="tx1"/>
                          </a:solidFill>
                          <a:effectLst/>
                          <a:latin typeface="Arabic Typesetting" panose="03020402040406030203" pitchFamily="66" charset="-78"/>
                          <a:cs typeface="Arabic Typesetting" panose="03020402040406030203" pitchFamily="66" charset="-78"/>
                        </a:rPr>
                        <a:t>دعم النساء الأرامل الحاضنات لأطفالهن اليتامى</a:t>
                      </a:r>
                      <a:endParaRPr lang="en-US" sz="20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1">
                        <a:lumMod val="60000"/>
                        <a:lumOff val="40000"/>
                      </a:schemeClr>
                    </a:solidFill>
                  </a:tcPr>
                </a:tc>
                <a:tc>
                  <a:txBody>
                    <a:bodyPr/>
                    <a:lstStyle/>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استفادة 130.171 أرملة، و</a:t>
                      </a:r>
                      <a:r>
                        <a:rPr lang="ar-S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حوالي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220.000 طفلة وطفل </a:t>
                      </a:r>
                      <a:endParaRPr lang="en-US"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ا</a:t>
                      </a:r>
                      <a:r>
                        <a:rPr lang="ar-S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لكلفة الإجمالية</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 للبرنامج ما يفوق</a:t>
                      </a:r>
                      <a:r>
                        <a:rPr lang="ar-S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04</a:t>
                      </a:r>
                      <a:r>
                        <a:rPr lang="ar-S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1800" b="1" kern="1200" baseline="0" dirty="0" err="1"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ملايير</a:t>
                      </a:r>
                      <a:r>
                        <a:rPr lang="ar-S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 درهم</a:t>
                      </a:r>
                      <a:endParaRPr lang="en-US"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 xmlns:a16="http://schemas.microsoft.com/office/drawing/2014/main" val="3802716582"/>
                  </a:ext>
                </a:extLst>
              </a:tr>
              <a:tr h="656410">
                <a:tc>
                  <a:txBody>
                    <a:bodyPr/>
                    <a:lstStyle/>
                    <a:p>
                      <a:pPr algn="r" rtl="1">
                        <a:lnSpc>
                          <a:spcPct val="107000"/>
                        </a:lnSpc>
                        <a:spcAft>
                          <a:spcPts val="0"/>
                        </a:spcAft>
                      </a:pPr>
                      <a:r>
                        <a:rPr lang="ar-SA" sz="2000" b="1" dirty="0">
                          <a:solidFill>
                            <a:schemeClr val="tx1"/>
                          </a:solidFill>
                          <a:effectLst/>
                          <a:latin typeface="Arabic Typesetting" panose="03020402040406030203" pitchFamily="66" charset="-78"/>
                          <a:cs typeface="Arabic Typesetting" panose="03020402040406030203" pitchFamily="66" charset="-78"/>
                        </a:rPr>
                        <a:t>التمكين والريادة</a:t>
                      </a:r>
                      <a:endParaRPr lang="en-US" sz="20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1">
                        <a:lumMod val="60000"/>
                        <a:lumOff val="40000"/>
                      </a:schemeClr>
                    </a:solidFill>
                  </a:tcPr>
                </a:tc>
                <a:tc>
                  <a:txBody>
                    <a:bodyPr/>
                    <a:lstStyle/>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تنفيذ "برنامج للتأهيل والتمكين الاقتصادي للنساء حاملات المشاريع "، لفائدة 36.000 مستفيدة على الصعيد الوطني</a:t>
                      </a:r>
                      <a:endParaRPr lang="en-US"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بمبلغ اجمالي ناهز 300 مليون درهم، ساهمت الوزارة فيه ب 128,5 مليون درهم. </a:t>
                      </a:r>
                      <a:r>
                        <a:rPr lang="ar-S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وقد </a:t>
                      </a: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تم تخصيص 26,5 مليون درهم برسم سنة2022 </a:t>
                      </a:r>
                      <a:endParaRPr lang="en-US"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 xmlns:a16="http://schemas.microsoft.com/office/drawing/2014/main" val="53851184"/>
                  </a:ext>
                </a:extLst>
              </a:tr>
              <a:tr h="1715571">
                <a:tc>
                  <a:txBody>
                    <a:bodyPr/>
                    <a:lstStyle/>
                    <a:p>
                      <a:pPr algn="r" rtl="1">
                        <a:lnSpc>
                          <a:spcPct val="107000"/>
                        </a:lnSpc>
                        <a:spcAft>
                          <a:spcPts val="0"/>
                        </a:spcAft>
                      </a:pPr>
                      <a:r>
                        <a:rPr lang="ar-SA" sz="2000" b="1" kern="1200" dirty="0">
                          <a:solidFill>
                            <a:schemeClr val="tx1"/>
                          </a:solidFill>
                          <a:effectLst/>
                          <a:latin typeface="Arabic Typesetting" panose="03020402040406030203" pitchFamily="66" charset="-78"/>
                          <a:ea typeface="+mn-ea"/>
                          <a:cs typeface="Arabic Typesetting" panose="03020402040406030203" pitchFamily="66" charset="-78"/>
                        </a:rPr>
                        <a:t>التربية الوالدية والإرشاد الأسري والوساطة الأسرية</a:t>
                      </a:r>
                      <a:endParaRPr lang="en-US" sz="2000" b="1" kern="1200" dirty="0">
                        <a:solidFill>
                          <a:schemeClr val="tx1"/>
                        </a:solidFill>
                        <a:effectLst/>
                        <a:latin typeface="Arabic Typesetting" panose="03020402040406030203" pitchFamily="66" charset="-78"/>
                        <a:ea typeface="+mn-ea"/>
                        <a:cs typeface="Arabic Typesetting" panose="03020402040406030203" pitchFamily="66" charset="-78"/>
                      </a:endParaRPr>
                    </a:p>
                  </a:txBody>
                  <a:tcPr marL="68580" marR="68580" marT="0" marB="0">
                    <a:solidFill>
                      <a:schemeClr val="accent1">
                        <a:lumMod val="60000"/>
                        <a:lumOff val="40000"/>
                      </a:schemeClr>
                    </a:solidFill>
                  </a:tcPr>
                </a:tc>
                <a:tc>
                  <a:txBody>
                    <a:bodyPr/>
                    <a:lstStyle/>
                    <a:p>
                      <a:pPr marL="285750" marR="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إعداد دلائل التكوين  ودليل المرشد في الوالدية الإيجابية</a:t>
                      </a:r>
                    </a:p>
                    <a:p>
                      <a:pPr marL="285750" marR="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إطلاق برنامج لتكوين  العاملين في الجمعيات في مجال التربية الوالدية والوساطة الأسرية</a:t>
                      </a:r>
                      <a:endParaRPr lang="f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marL="285750" marR="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إطلاق برنامج لتكوين  مكونين  في مجال التربية الوالدية</a:t>
                      </a:r>
                    </a:p>
                    <a:p>
                      <a:pPr marL="28575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إحداث منصة إلكترونية لتكوين الأسر في مجال الوالدية الإيجابية</a:t>
                      </a:r>
                    </a:p>
                    <a:p>
                      <a:pPr marL="28575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إطلاق عملية دعم مشاريع الجمعيات العاملة في الوالدية الإيجابية والوساطة الأسرية من أجل تعميم التكوين لفائدة الاسر في مختلف المجالات الترابية ودعم مراكز للوساطة الأسرية والتربية الوالدية التي تدبرها جمعيات المجتمع المدني في </a:t>
                      </a:r>
                      <a:r>
                        <a:rPr lang="ar-MA" sz="1800" b="1" kern="1200" baseline="0" dirty="0" err="1"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محتلف</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 الجهات</a:t>
                      </a:r>
                      <a:endParaRPr lang="en-US"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 xmlns:a16="http://schemas.microsoft.com/office/drawing/2014/main" val="520602754"/>
                  </a:ext>
                </a:extLst>
              </a:tr>
              <a:tr h="1429642">
                <a:tc>
                  <a:txBody>
                    <a:bodyPr/>
                    <a:lstStyle/>
                    <a:p>
                      <a:pPr algn="r" rtl="1">
                        <a:lnSpc>
                          <a:spcPct val="107000"/>
                        </a:lnSpc>
                        <a:spcAft>
                          <a:spcPts val="0"/>
                        </a:spcAft>
                      </a:pPr>
                      <a:r>
                        <a:rPr lang="ar-SA" sz="2000" b="1" dirty="0">
                          <a:solidFill>
                            <a:schemeClr val="tx1"/>
                          </a:solidFill>
                          <a:effectLst/>
                          <a:latin typeface="Arabic Typesetting" panose="03020402040406030203" pitchFamily="66" charset="-78"/>
                          <a:cs typeface="Arabic Typesetting" panose="03020402040406030203" pitchFamily="66" charset="-78"/>
                        </a:rPr>
                        <a:t>جسر الأسرة</a:t>
                      </a:r>
                      <a:endParaRPr lang="en-US" sz="20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1">
                        <a:lumMod val="60000"/>
                        <a:lumOff val="40000"/>
                      </a:schemeClr>
                    </a:solidFill>
                  </a:tcPr>
                </a:tc>
                <a:tc>
                  <a:txBody>
                    <a:bodyPr/>
                    <a:lstStyle/>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إعداد تصور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حول فضاء </a:t>
                      </a: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"جسر الأسرة"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كشباك وحيد يوفر أهم  </a:t>
                      </a: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الخدمات الموجهة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للأسر في محيطهم </a:t>
                      </a:r>
                      <a:r>
                        <a:rPr lang="ar-MA" sz="1800" b="1" kern="1200" baseline="0" dirty="0" err="1"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الإجتماعي</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(خدمات توجيه الأسر ومواكبتهم للاستفادة من البرامج والفرص، خدمات تكوين وتمكين الاسر من تدبير النزاع وتعزيز مهام الوالدية الإيجابية، خدمات دعم الطفولة الصغرى من خلال الحضانات الاجتماعية، خدمات دعم التكفل بالمسنين عبر نادي نهاري للمسنين، خدمات التكوين والتأطير للنساء والشباب، </a:t>
                      </a:r>
                    </a:p>
                    <a:p>
                      <a:pPr marL="285750" marR="0" lvl="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إطلاق تجربة نموذجية بالرباط بشراكة مع المبادرة الوطنية للتنمية البشرية/ ولاية الرباط، بهدف تسهيل تعميمها على كل المجالات الترابية؛</a:t>
                      </a:r>
                      <a:endParaRPr lang="en-US"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إطلاق عملية دعم مشاريع الجمعيات للمساهمة في تمويل إحداث  وتعميم هذه التجربة من طرف الجمعيات والفاعلين المحليين</a:t>
                      </a:r>
                    </a:p>
                  </a:txBody>
                  <a:tcPr marL="68580" marR="68580" marT="0" marB="0"/>
                </a:tc>
                <a:extLst>
                  <a:ext uri="{0D108BD9-81ED-4DB2-BD59-A6C34878D82A}">
                    <a16:rowId xmlns="" xmlns:a16="http://schemas.microsoft.com/office/drawing/2014/main" val="1245402358"/>
                  </a:ext>
                </a:extLst>
              </a:tr>
              <a:tr h="671758">
                <a:tc>
                  <a:txBody>
                    <a:bodyPr/>
                    <a:lstStyle/>
                    <a:p>
                      <a:pPr algn="r" rtl="1">
                        <a:lnSpc>
                          <a:spcPct val="107000"/>
                        </a:lnSpc>
                        <a:spcAft>
                          <a:spcPts val="0"/>
                        </a:spcAft>
                      </a:pPr>
                      <a:r>
                        <a:rPr lang="ar-MA" sz="2000" b="1" dirty="0">
                          <a:solidFill>
                            <a:schemeClr val="tx1"/>
                          </a:solidFill>
                          <a:effectLst/>
                          <a:latin typeface="Arabic Typesetting" panose="03020402040406030203" pitchFamily="66" charset="-78"/>
                          <a:cs typeface="Arabic Typesetting" panose="03020402040406030203" pitchFamily="66" charset="-78"/>
                        </a:rPr>
                        <a:t>حضانات اجتماعية للطفولة الصغرى</a:t>
                      </a:r>
                      <a:endParaRPr lang="en-US" sz="20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1">
                        <a:lumMod val="60000"/>
                        <a:lumOff val="40000"/>
                      </a:schemeClr>
                    </a:solidFill>
                  </a:tcPr>
                </a:tc>
                <a:tc>
                  <a:txBody>
                    <a:bodyPr/>
                    <a:lstStyle/>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العمل على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 إعداد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تصور مشروع </a:t>
                      </a:r>
                      <a:r>
                        <a:rPr lang="ar-MA" sz="1800" b="1" kern="1200" baseline="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"حضانات اجتماعية للطفولة الصغرى" منخفضة التكلفة أو مجانية لفائدة الأسر في وضعية </a:t>
                      </a: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هشة لتحرير وقت النساء وتسهيل إدماجهن في النشاط </a:t>
                      </a:r>
                      <a:r>
                        <a:rPr lang="ar-MA" sz="1800" b="1" kern="1200" baseline="0" dirty="0" err="1"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الإقتصادي</a:t>
                      </a:r>
                      <a:endPar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marL="285750" lvl="0" indent="-285750" algn="r" defTabSz="914400" rtl="1" eaLnBrk="1" latinLnBrk="0" hangingPunct="1">
                        <a:lnSpc>
                          <a:spcPct val="107000"/>
                        </a:lnSpc>
                        <a:spcAft>
                          <a:spcPts val="0"/>
                        </a:spcAft>
                        <a:buFont typeface="Arial" panose="020B0604020202020204" pitchFamily="34" charset="0"/>
                        <a:buChar char="•"/>
                      </a:pPr>
                      <a:r>
                        <a:rPr lang="ar-MA" sz="1800" b="1" kern="1200" baseline="0" dirty="0" smtClean="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برمجة إحداث 100 حضانة اجتماعية في 2023  بمختلف أقاليم المملكة في إطار شراكة مع مؤسسة التعاون الوطني والجمعيات المحلية وباقي الفاعلين الترابيين</a:t>
                      </a:r>
                    </a:p>
                  </a:txBody>
                  <a:tcPr marL="68580" marR="68580" marT="0" marB="0"/>
                </a:tc>
                <a:extLst>
                  <a:ext uri="{0D108BD9-81ED-4DB2-BD59-A6C34878D82A}">
                    <a16:rowId xmlns="" xmlns:a16="http://schemas.microsoft.com/office/drawing/2014/main" val="19698841"/>
                  </a:ext>
                </a:extLst>
              </a:tr>
            </a:tbl>
          </a:graphicData>
        </a:graphic>
      </p:graphicFrame>
    </p:spTree>
    <p:extLst>
      <p:ext uri="{BB962C8B-B14F-4D97-AF65-F5344CB8AC3E}">
        <p14:creationId xmlns:p14="http://schemas.microsoft.com/office/powerpoint/2010/main" val="278766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2813"/>
            <a:ext cx="12192000" cy="1004207"/>
          </a:xfrm>
          <a:solidFill>
            <a:schemeClr val="accent3">
              <a:lumMod val="10000"/>
              <a:lumOff val="90000"/>
            </a:schemeClr>
          </a:solidFill>
        </p:spPr>
        <p:txBody>
          <a:bodyPr>
            <a:normAutofit/>
          </a:bodyPr>
          <a:lstStyle/>
          <a:p>
            <a:pPr rtl="1">
              <a:lnSpc>
                <a:spcPct val="100000"/>
              </a:lnSpc>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شكــــــــــــرا</a:t>
            </a:r>
            <a:endParaRPr lang="ar-MA" sz="4800" b="1" dirty="0">
              <a:solidFill>
                <a:schemeClr val="accent6">
                  <a:lumMod val="75000"/>
                </a:schemeClr>
              </a:solidFill>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a:blip r:embed="rId2"/>
          <a:stretch>
            <a:fillRect/>
          </a:stretch>
        </p:blipFill>
        <p:spPr>
          <a:xfrm>
            <a:off x="0" y="6305122"/>
            <a:ext cx="12192000" cy="580173"/>
          </a:xfrm>
          <a:prstGeom prst="rect">
            <a:avLst/>
          </a:prstGeom>
        </p:spPr>
      </p:pic>
      <p:pic>
        <p:nvPicPr>
          <p:cNvPr id="6"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25" y="4812223"/>
            <a:ext cx="1410535" cy="1364290"/>
          </a:xfrm>
          <a:prstGeom prst="rect">
            <a:avLst/>
          </a:prstGeom>
          <a:noFill/>
        </p:spPr>
      </p:pic>
      <p:pic>
        <p:nvPicPr>
          <p:cNvPr id="7" name="Picture 4"/>
          <p:cNvPicPr>
            <a:picLocks noChangeAspect="1"/>
          </p:cNvPicPr>
          <p:nvPr/>
        </p:nvPicPr>
        <p:blipFill>
          <a:blip r:embed="rId2"/>
          <a:stretch>
            <a:fillRect/>
          </a:stretch>
        </p:blipFill>
        <p:spPr>
          <a:xfrm>
            <a:off x="0" y="0"/>
            <a:ext cx="12192000" cy="580173"/>
          </a:xfrm>
          <a:prstGeom prst="rect">
            <a:avLst/>
          </a:prstGeom>
        </p:spPr>
      </p:pic>
    </p:spTree>
    <p:extLst>
      <p:ext uri="{BB962C8B-B14F-4D97-AF65-F5344CB8AC3E}">
        <p14:creationId xmlns:p14="http://schemas.microsoft.com/office/powerpoint/2010/main" val="281958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94060" y="1338159"/>
            <a:ext cx="11140334" cy="4234932"/>
          </a:xfrm>
        </p:spPr>
        <p:txBody>
          <a:bodyPr>
            <a:noAutofit/>
          </a:bodyPr>
          <a:lstStyle/>
          <a:p>
            <a:pPr marL="814388" indent="-457200" algn="just" rtl="1">
              <a:lnSpc>
                <a:spcPct val="100000"/>
              </a:lnSpc>
              <a:spcBef>
                <a:spcPts val="0"/>
              </a:spcBef>
              <a:buClr>
                <a:schemeClr val="tx1"/>
              </a:buClr>
              <a:defRPr/>
            </a:pPr>
            <a:r>
              <a:rPr lang="ar-SA" sz="3200" dirty="0" smtClean="0">
                <a:latin typeface="Arabic Typesetting" pitchFamily="66" charset="-78"/>
                <a:cs typeface="Arabic Typesetting" pitchFamily="66" charset="-78"/>
              </a:rPr>
              <a:t>الالتزامات </a:t>
            </a:r>
            <a:r>
              <a:rPr lang="ar-SA" sz="3200" dirty="0">
                <a:latin typeface="Arabic Typesetting" pitchFamily="66" charset="-78"/>
                <a:cs typeface="Arabic Typesetting" pitchFamily="66" charset="-78"/>
              </a:rPr>
              <a:t>الدولية</a:t>
            </a:r>
            <a:r>
              <a:rPr lang="ar-MA" sz="3200" dirty="0">
                <a:latin typeface="Arabic Typesetting" pitchFamily="66" charset="-78"/>
                <a:cs typeface="Arabic Typesetting" pitchFamily="66" charset="-78"/>
              </a:rPr>
              <a:t> للمملكة المغربية في مجال الطفولة</a:t>
            </a:r>
            <a:r>
              <a:rPr lang="ar-MA" sz="3200" dirty="0" smtClean="0">
                <a:latin typeface="Arabic Typesetting" pitchFamily="66" charset="-78"/>
                <a:cs typeface="Arabic Typesetting" pitchFamily="66" charset="-78"/>
              </a:rPr>
              <a:t>؛</a:t>
            </a:r>
          </a:p>
          <a:p>
            <a:pPr marL="1271588" lvl="1" indent="-457200" algn="just" rtl="1">
              <a:lnSpc>
                <a:spcPct val="100000"/>
              </a:lnSpc>
              <a:spcBef>
                <a:spcPts val="0"/>
              </a:spcBef>
              <a:buClr>
                <a:schemeClr val="tx1"/>
              </a:buClr>
              <a:defRPr/>
            </a:pPr>
            <a:r>
              <a:rPr lang="ar-SA" sz="2000" dirty="0">
                <a:latin typeface="Arabic Typesetting" pitchFamily="66" charset="-78"/>
                <a:cs typeface="Arabic Typesetting" pitchFamily="66" charset="-78"/>
              </a:rPr>
              <a:t>شكل اعتماد الاتفاقية الدولية لحقوق الطفل سنة 1989 لحظة تاريخية في مسار النهوض بأوضاع </a:t>
            </a:r>
            <a:r>
              <a:rPr lang="ar-SA" sz="2000" dirty="0" smtClean="0">
                <a:latin typeface="Arabic Typesetting" pitchFamily="66" charset="-78"/>
                <a:cs typeface="Arabic Typesetting" pitchFamily="66" charset="-78"/>
              </a:rPr>
              <a:t>الطفولة</a:t>
            </a:r>
            <a:r>
              <a:rPr lang="ar-MA" sz="2000" dirty="0" smtClean="0">
                <a:latin typeface="Arabic Typesetting" pitchFamily="66" charset="-78"/>
                <a:cs typeface="Arabic Typesetting" pitchFamily="66" charset="-78"/>
              </a:rPr>
              <a:t> </a:t>
            </a:r>
            <a:r>
              <a:rPr lang="ar-SA" sz="2000" dirty="0" smtClean="0">
                <a:latin typeface="Arabic Typesetting" pitchFamily="66" charset="-78"/>
                <a:cs typeface="Arabic Typesetting" pitchFamily="66" charset="-78"/>
              </a:rPr>
              <a:t>على </a:t>
            </a:r>
            <a:r>
              <a:rPr lang="ar-SA" sz="2000" dirty="0">
                <a:latin typeface="Arabic Typesetting" pitchFamily="66" charset="-78"/>
                <a:cs typeface="Arabic Typesetting" pitchFamily="66" charset="-78"/>
              </a:rPr>
              <a:t>المستوى الدولي</a:t>
            </a:r>
            <a:r>
              <a:rPr lang="ar-SA" sz="2000" dirty="0" smtClean="0">
                <a:latin typeface="Arabic Typesetting" pitchFamily="66" charset="-78"/>
                <a:cs typeface="Arabic Typesetting" pitchFamily="66" charset="-78"/>
              </a:rPr>
              <a:t>.</a:t>
            </a:r>
            <a:endParaRPr lang="ar-MA" sz="2000" dirty="0" smtClean="0">
              <a:latin typeface="Arabic Typesetting" pitchFamily="66" charset="-78"/>
              <a:cs typeface="Arabic Typesetting" pitchFamily="66" charset="-78"/>
            </a:endParaRPr>
          </a:p>
          <a:p>
            <a:pPr marL="1271588" lvl="1" indent="-457200" algn="just" rtl="1">
              <a:lnSpc>
                <a:spcPct val="100000"/>
              </a:lnSpc>
              <a:spcBef>
                <a:spcPts val="0"/>
              </a:spcBef>
              <a:buClr>
                <a:schemeClr val="tx1"/>
              </a:buClr>
              <a:defRPr/>
            </a:pPr>
            <a:r>
              <a:rPr lang="ar-SA" sz="2000" dirty="0">
                <a:latin typeface="Arabic Typesetting" pitchFamily="66" charset="-78"/>
                <a:cs typeface="Arabic Typesetting" pitchFamily="66" charset="-78"/>
              </a:rPr>
              <a:t>لقد كان المغرب من بين البلدان الأولى التي بادرت إلى الانخراط في اتفاقية حقوق الطفل، حيث </a:t>
            </a:r>
            <a:r>
              <a:rPr lang="ar-SA" sz="2000" dirty="0" smtClean="0">
                <a:latin typeface="Arabic Typesetting" pitchFamily="66" charset="-78"/>
                <a:cs typeface="Arabic Typesetting" pitchFamily="66" charset="-78"/>
              </a:rPr>
              <a:t>وقع</a:t>
            </a:r>
            <a:r>
              <a:rPr lang="ar-MA" sz="2000" dirty="0" smtClean="0">
                <a:latin typeface="Arabic Typesetting" pitchFamily="66" charset="-78"/>
                <a:cs typeface="Arabic Typesetting" pitchFamily="66" charset="-78"/>
              </a:rPr>
              <a:t> </a:t>
            </a:r>
            <a:r>
              <a:rPr lang="ar-SA" sz="2000" dirty="0" smtClean="0">
                <a:latin typeface="Arabic Typesetting" pitchFamily="66" charset="-78"/>
                <a:cs typeface="Arabic Typesetting" pitchFamily="66" charset="-78"/>
              </a:rPr>
              <a:t>جلالة </a:t>
            </a:r>
            <a:r>
              <a:rPr lang="ar-SA" sz="2000" dirty="0">
                <a:latin typeface="Arabic Typesetting" pitchFamily="66" charset="-78"/>
                <a:cs typeface="Arabic Typesetting" pitchFamily="66" charset="-78"/>
              </a:rPr>
              <a:t>الملك الحسن </a:t>
            </a:r>
            <a:r>
              <a:rPr lang="ar-SA" sz="2000" dirty="0" smtClean="0">
                <a:latin typeface="Arabic Typesetting" pitchFamily="66" charset="-78"/>
                <a:cs typeface="Arabic Typesetting" pitchFamily="66" charset="-78"/>
              </a:rPr>
              <a:t>الثاني</a:t>
            </a:r>
            <a:r>
              <a:rPr lang="ar-MA" sz="2000" dirty="0" smtClean="0">
                <a:latin typeface="Arabic Typesetting" pitchFamily="66" charset="-78"/>
                <a:cs typeface="Arabic Typesetting" pitchFamily="66" charset="-78"/>
              </a:rPr>
              <a:t> رحمه الله</a:t>
            </a:r>
            <a:r>
              <a:rPr lang="ar-SA" sz="2000" dirty="0" smtClean="0">
                <a:latin typeface="Arabic Typesetting" pitchFamily="66" charset="-78"/>
                <a:cs typeface="Arabic Typesetting" pitchFamily="66" charset="-78"/>
              </a:rPr>
              <a:t>، </a:t>
            </a:r>
            <a:r>
              <a:rPr lang="ar-SA" sz="2000" dirty="0">
                <a:latin typeface="Arabic Typesetting" pitchFamily="66" charset="-78"/>
                <a:cs typeface="Arabic Typesetting" pitchFamily="66" charset="-78"/>
              </a:rPr>
              <a:t>عليها شخصيا سنة 1989 بمدينة نيويورك الأمريكية. كما وقع </a:t>
            </a:r>
            <a:r>
              <a:rPr lang="ar-SA" sz="2000" dirty="0" smtClean="0">
                <a:latin typeface="Arabic Typesetting" pitchFamily="66" charset="-78"/>
                <a:cs typeface="Arabic Typesetting" pitchFamily="66" charset="-78"/>
              </a:rPr>
              <a:t>سنة</a:t>
            </a:r>
            <a:r>
              <a:rPr lang="ar-MA" sz="2000" dirty="0" smtClean="0">
                <a:latin typeface="Arabic Typesetting" pitchFamily="66" charset="-78"/>
                <a:cs typeface="Arabic Typesetting" pitchFamily="66" charset="-78"/>
              </a:rPr>
              <a:t> 1992</a:t>
            </a:r>
            <a:r>
              <a:rPr lang="ar-SA" sz="2000" dirty="0" smtClean="0">
                <a:latin typeface="Arabic Typesetting" pitchFamily="66" charset="-78"/>
                <a:cs typeface="Arabic Typesetting" pitchFamily="66" charset="-78"/>
              </a:rPr>
              <a:t>على </a:t>
            </a:r>
            <a:r>
              <a:rPr lang="ar-SA" sz="2000" dirty="0">
                <a:latin typeface="Arabic Typesetting" pitchFamily="66" charset="-78"/>
                <a:cs typeface="Arabic Typesetting" pitchFamily="66" charset="-78"/>
              </a:rPr>
              <a:t>الإعلان العالمي من أجل الحفاظ على حياة الطفل ورعايته وتنشئته</a:t>
            </a:r>
            <a:r>
              <a:rPr lang="ar-SA" sz="2000" dirty="0" smtClean="0">
                <a:latin typeface="Arabic Typesetting" pitchFamily="66" charset="-78"/>
                <a:cs typeface="Arabic Typesetting" pitchFamily="66" charset="-78"/>
              </a:rPr>
              <a:t>.</a:t>
            </a:r>
            <a:endParaRPr lang="ar-MA" sz="2000" dirty="0" smtClean="0">
              <a:latin typeface="Arabic Typesetting" pitchFamily="66" charset="-78"/>
              <a:cs typeface="Arabic Typesetting" pitchFamily="66" charset="-78"/>
            </a:endParaRPr>
          </a:p>
          <a:p>
            <a:pPr marL="1271588" lvl="1" indent="-457200" algn="just" rtl="1">
              <a:lnSpc>
                <a:spcPct val="100000"/>
              </a:lnSpc>
              <a:spcBef>
                <a:spcPts val="0"/>
              </a:spcBef>
              <a:buClr>
                <a:schemeClr val="tx1"/>
              </a:buClr>
              <a:defRPr/>
            </a:pPr>
            <a:r>
              <a:rPr lang="ar-SA" sz="2000" dirty="0">
                <a:latin typeface="Arabic Typesetting" pitchFamily="66" charset="-78"/>
                <a:cs typeface="Arabic Typesetting" pitchFamily="66" charset="-78"/>
              </a:rPr>
              <a:t>وعلى هذا النهج، واصل جلالة الملك محمد السادس</a:t>
            </a:r>
            <a:r>
              <a:rPr lang="ar-SA" sz="2000" dirty="0" smtClean="0">
                <a:latin typeface="Arabic Typesetting" pitchFamily="66" charset="-78"/>
                <a:cs typeface="Arabic Typesetting" pitchFamily="66" charset="-78"/>
              </a:rPr>
              <a:t>،</a:t>
            </a:r>
            <a:r>
              <a:rPr lang="ar-MA" sz="2000" dirty="0">
                <a:latin typeface="Arabic Typesetting" pitchFamily="66" charset="-78"/>
                <a:cs typeface="Arabic Typesetting" pitchFamily="66" charset="-78"/>
              </a:rPr>
              <a:t> حفظه الله، مسيرة العمل لأجل الطفولة، </a:t>
            </a:r>
            <a:r>
              <a:rPr lang="ar-MA" sz="2000" dirty="0" smtClean="0">
                <a:latin typeface="Arabic Typesetting" pitchFamily="66" charset="-78"/>
                <a:cs typeface="Arabic Typesetting" pitchFamily="66" charset="-78"/>
              </a:rPr>
              <a:t>وأولاها عنايته الخاصة.</a:t>
            </a:r>
          </a:p>
          <a:p>
            <a:pPr marL="814388" lvl="1" indent="0" algn="just" rtl="1">
              <a:lnSpc>
                <a:spcPct val="100000"/>
              </a:lnSpc>
              <a:spcBef>
                <a:spcPts val="0"/>
              </a:spcBef>
              <a:buClr>
                <a:schemeClr val="tx1"/>
              </a:buClr>
              <a:buNone/>
              <a:defRPr/>
            </a:pPr>
            <a:endParaRPr lang="ar-MA" sz="2000" dirty="0" smtClean="0">
              <a:latin typeface="Arabic Typesetting" pitchFamily="66" charset="-78"/>
              <a:cs typeface="Arabic Typesetting" pitchFamily="66" charset="-78"/>
            </a:endParaRPr>
          </a:p>
          <a:p>
            <a:pPr marL="814388" lvl="0" indent="-457200" algn="just" rtl="1">
              <a:lnSpc>
                <a:spcPct val="100000"/>
              </a:lnSpc>
              <a:spcBef>
                <a:spcPts val="0"/>
              </a:spcBef>
              <a:buClr>
                <a:prstClr val="black"/>
              </a:buClr>
              <a:defRPr/>
            </a:pPr>
            <a:r>
              <a:rPr lang="ar-MA" sz="3000" dirty="0">
                <a:solidFill>
                  <a:prstClr val="black"/>
                </a:solidFill>
                <a:latin typeface="Arabic Typesetting" pitchFamily="66" charset="-78"/>
                <a:cs typeface="Arabic Typesetting" pitchFamily="66" charset="-78"/>
              </a:rPr>
              <a:t>التوجيهات الملكية السامية:</a:t>
            </a:r>
          </a:p>
          <a:p>
            <a:pPr marL="1271588" lvl="1" indent="-457200" algn="just" rtl="1">
              <a:lnSpc>
                <a:spcPct val="100000"/>
              </a:lnSpc>
              <a:spcBef>
                <a:spcPts val="0"/>
              </a:spcBef>
              <a:buClr>
                <a:prstClr val="black"/>
              </a:buClr>
              <a:defRPr/>
            </a:pPr>
            <a:r>
              <a:rPr lang="ar-SA" sz="2000" dirty="0">
                <a:solidFill>
                  <a:prstClr val="black"/>
                </a:solidFill>
                <a:latin typeface="Arabic Typesetting" pitchFamily="66" charset="-78"/>
                <a:cs typeface="Arabic Typesetting" pitchFamily="66" charset="-78"/>
              </a:rPr>
              <a:t>أكد صاحب الجلالة الملك محمد السادس في كثير من الخطابات والرسائل السامية أن بلوغ مغرب الحداثة والديمقراطية والعدالة والتماسك الاجتماعي، يبقى رهين تحقيق جودة العيش لمختلف الفئات والشرائح الاجتماعية من المواطنين والمواطنات؛ خاصة الفئات الهشة من النساء والأطفال والأشخاص المسنين والأشخاص في وضعية </a:t>
            </a:r>
            <a:r>
              <a:rPr lang="ar-SA" sz="2000" dirty="0" smtClean="0">
                <a:solidFill>
                  <a:prstClr val="black"/>
                </a:solidFill>
                <a:latin typeface="Arabic Typesetting" pitchFamily="66" charset="-78"/>
                <a:cs typeface="Arabic Typesetting" pitchFamily="66" charset="-78"/>
              </a:rPr>
              <a:t>إعاقة</a:t>
            </a:r>
            <a:r>
              <a:rPr lang="ar-MA" sz="2000" dirty="0" smtClean="0">
                <a:solidFill>
                  <a:prstClr val="black"/>
                </a:solidFill>
                <a:latin typeface="Arabic Typesetting" pitchFamily="66" charset="-78"/>
                <a:cs typeface="Arabic Typesetting" pitchFamily="66" charset="-78"/>
              </a:rPr>
              <a:t>.</a:t>
            </a:r>
            <a:r>
              <a:rPr lang="ar-SA" sz="2000" dirty="0">
                <a:solidFill>
                  <a:prstClr val="black"/>
                </a:solidFill>
                <a:latin typeface="Arabic Typesetting" pitchFamily="66" charset="-78"/>
                <a:cs typeface="Arabic Typesetting" pitchFamily="66" charset="-78"/>
              </a:rPr>
              <a:t> وقد تضمنت الرسالة الملكية بمناسبة الدورة الثامنة لقمة منظمة المدن والحكومات المحلية المتحدة الإفريقية «</a:t>
            </a:r>
            <a:r>
              <a:rPr lang="ar-SA" sz="2000" dirty="0" err="1">
                <a:solidFill>
                  <a:prstClr val="black"/>
                </a:solidFill>
                <a:latin typeface="Arabic Typesetting" pitchFamily="66" charset="-78"/>
                <a:cs typeface="Arabic Typesetting" pitchFamily="66" charset="-78"/>
              </a:rPr>
              <a:t>أفريسيتي</a:t>
            </a:r>
            <a:r>
              <a:rPr lang="ar-SA" sz="2000" dirty="0">
                <a:solidFill>
                  <a:prstClr val="black"/>
                </a:solidFill>
                <a:latin typeface="Arabic Typesetting" pitchFamily="66" charset="-78"/>
                <a:cs typeface="Arabic Typesetting" pitchFamily="66" charset="-78"/>
              </a:rPr>
              <a:t>»، 24 نونبر 2018 بمراكش، توجيهات سامية في هذا الإطار؛ حيث قال جلالته: " فيجب ألا تنحصر جهود حماية الأطفال في الحفاظ على سلامتهم الجسدية والمعنوية والنفسية، بل ينبغي أن تقترن أيضا بتوفير الشروط الكفيلة بالنهوض بأوضاعهم الاقتصادية والاجتماعية والثقافية. (...) فهذا التحدي، وإن كان جسيما بحمولته، فهو جدير بأن نخوض غماره من أجل كسب الرهانات المرتبطة </a:t>
            </a:r>
            <a:r>
              <a:rPr lang="ar-SA" sz="2000" dirty="0" smtClean="0">
                <a:solidFill>
                  <a:prstClr val="black"/>
                </a:solidFill>
                <a:latin typeface="Arabic Typesetting" pitchFamily="66" charset="-78"/>
                <a:cs typeface="Arabic Typesetting" pitchFamily="66" charset="-78"/>
              </a:rPr>
              <a:t>به</a:t>
            </a:r>
            <a:r>
              <a:rPr lang="ar-MA" sz="2000" dirty="0" smtClean="0">
                <a:solidFill>
                  <a:prstClr val="black"/>
                </a:solidFill>
                <a:latin typeface="Arabic Typesetting" pitchFamily="66" charset="-78"/>
                <a:cs typeface="Arabic Typesetting" pitchFamily="66" charset="-78"/>
              </a:rPr>
              <a:t>».</a:t>
            </a:r>
            <a:endParaRPr lang="ar-MA" sz="2000" dirty="0">
              <a:solidFill>
                <a:prstClr val="black"/>
              </a:solidFill>
              <a:latin typeface="Arabic Typesetting" pitchFamily="66" charset="-78"/>
              <a:cs typeface="Arabic Typesetting" pitchFamily="66" charset="-78"/>
            </a:endParaRPr>
          </a:p>
        </p:txBody>
      </p:sp>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13" name="Rectangle 12">
            <a:extLst>
              <a:ext uri="{FF2B5EF4-FFF2-40B4-BE49-F238E27FC236}">
                <a16:creationId xmlns="" xmlns:a16="http://schemas.microsoft.com/office/drawing/2014/main" id="{6F77063A-BAC0-4552-8540-6CD9A8BAE28C}"/>
              </a:ext>
            </a:extLst>
          </p:cNvPr>
          <p:cNvSpPr/>
          <p:nvPr/>
        </p:nvSpPr>
        <p:spPr>
          <a:xfrm>
            <a:off x="329513" y="32656"/>
            <a:ext cx="11763632" cy="601362"/>
          </a:xfrm>
          <a:prstGeom prst="rect">
            <a:avLst/>
          </a:prstGeom>
          <a:solidFill>
            <a:srgbClr val="289CA8"/>
          </a:solidFill>
          <a:ln w="12700" cap="flat" cmpd="sng" algn="ctr">
            <a:noFill/>
            <a:prstDash val="solid"/>
            <a:miter lim="800000"/>
          </a:ln>
          <a:effectLst/>
        </p:spPr>
        <p:txBody>
          <a:bodyPr rtlCol="0" anchor="ctr"/>
          <a:lstStyle/>
          <a:p>
            <a:pPr lvl="0"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defRPr/>
            </a:pPr>
            <a:endParaRPr lang="ar-SA" sz="3600" b="1" dirty="0" smtClean="0">
              <a:solidFill>
                <a:prstClr val="white"/>
              </a:solidFill>
              <a:latin typeface="Sakkal Majalla" pitchFamily="2" charset="-78"/>
              <a:cs typeface="Sakkal Majalla" pitchFamily="2" charset="-78"/>
            </a:endParaRPr>
          </a:p>
          <a:p>
            <a:pPr algn="ctr" rtl="1">
              <a:lnSpc>
                <a:spcPct val="110000"/>
              </a:lnSpc>
              <a:spcBef>
                <a:spcPts val="1200"/>
              </a:spcBef>
              <a:spcAft>
                <a:spcPts val="600"/>
              </a:spcAft>
              <a:buClr>
                <a:srgbClr val="14AEBE"/>
              </a:buClr>
            </a:pPr>
            <a:r>
              <a:rPr lang="ar-MA" sz="4000" b="1" dirty="0">
                <a:solidFill>
                  <a:prstClr val="white"/>
                </a:solidFill>
                <a:latin typeface="Arabic Typesetting" panose="03020402040406030203" pitchFamily="66" charset="-78"/>
                <a:cs typeface="Arabic Typesetting" panose="03020402040406030203" pitchFamily="66" charset="-78"/>
              </a:rPr>
              <a:t>الاطار العام </a:t>
            </a:r>
            <a:endParaRPr lang="fr-MA" sz="4000" b="1" dirty="0">
              <a:solidFill>
                <a:prstClr val="white"/>
              </a:solidFill>
              <a:latin typeface="Arabic Typesetting" panose="03020402040406030203" pitchFamily="66" charset="-78"/>
              <a:cs typeface="Arabic Typesetting" panose="03020402040406030203" pitchFamily="66" charset="-78"/>
            </a:endParaRPr>
          </a:p>
          <a:p>
            <a:pPr lvl="0" algn="ctr" rtl="1">
              <a:defRPr/>
            </a:pPr>
            <a:endParaRPr lang="ar-MA" sz="3600" b="1" dirty="0">
              <a:solidFill>
                <a:prstClr val="white"/>
              </a:solidFill>
              <a:latin typeface="Sakkal Majalla" pitchFamily="2" charset="-78"/>
              <a:cs typeface="Sakkal Majalla" pitchFamily="2" charset="-78"/>
            </a:endParaRPr>
          </a:p>
          <a:p>
            <a:pPr lvl="0" algn="ctr" rtl="1">
              <a:defRPr/>
            </a:pPr>
            <a:endParaRPr lang="fr-FR" sz="3600" b="1" dirty="0">
              <a:solidFill>
                <a:prstClr val="white"/>
              </a:solidFill>
              <a:latin typeface="Sakkal Majalla" pitchFamily="2" charset="-78"/>
              <a:cs typeface="Sakkal Majalla" pitchFamily="2" charset="-78"/>
            </a:endParaRPr>
          </a:p>
        </p:txBody>
      </p:sp>
      <p:pic>
        <p:nvPicPr>
          <p:cNvPr id="14" name="Picture 4"/>
          <p:cNvPicPr>
            <a:picLocks noChangeAspect="1"/>
          </p:cNvPicPr>
          <p:nvPr/>
        </p:nvPicPr>
        <p:blipFill>
          <a:blip r:embed="rId3"/>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591637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1848" y="954281"/>
            <a:ext cx="11140334" cy="3228392"/>
          </a:xfrm>
        </p:spPr>
        <p:txBody>
          <a:bodyPr>
            <a:noAutofit/>
          </a:bodyPr>
          <a:lstStyle/>
          <a:p>
            <a:pPr marL="814388" lvl="0" indent="-457200" algn="just" rtl="1">
              <a:lnSpc>
                <a:spcPct val="100000"/>
              </a:lnSpc>
              <a:spcBef>
                <a:spcPts val="0"/>
              </a:spcBef>
              <a:buClr>
                <a:prstClr val="black"/>
              </a:buClr>
              <a:defRPr/>
            </a:pPr>
            <a:r>
              <a:rPr lang="ar-MA" sz="3000" dirty="0" smtClean="0">
                <a:solidFill>
                  <a:prstClr val="black"/>
                </a:solidFill>
                <a:latin typeface="Arabic Typesetting" pitchFamily="66" charset="-78"/>
                <a:cs typeface="Arabic Typesetting" pitchFamily="66" charset="-78"/>
              </a:rPr>
              <a:t>دستور </a:t>
            </a:r>
            <a:r>
              <a:rPr lang="ar-MA" sz="3000" dirty="0">
                <a:solidFill>
                  <a:prstClr val="black"/>
                </a:solidFill>
                <a:latin typeface="Arabic Typesetting" pitchFamily="66" charset="-78"/>
                <a:cs typeface="Arabic Typesetting" pitchFamily="66" charset="-78"/>
              </a:rPr>
              <a:t>المملكة:</a:t>
            </a:r>
          </a:p>
          <a:p>
            <a:pPr marL="1271588" lvl="1" indent="-457200" algn="just" rtl="1">
              <a:lnSpc>
                <a:spcPct val="100000"/>
              </a:lnSpc>
              <a:spcBef>
                <a:spcPts val="0"/>
              </a:spcBef>
              <a:buClr>
                <a:prstClr val="black"/>
              </a:buClr>
              <a:defRPr/>
            </a:pPr>
            <a:r>
              <a:rPr lang="ar-SA" sz="2000" dirty="0">
                <a:solidFill>
                  <a:prstClr val="black"/>
                </a:solidFill>
                <a:latin typeface="Arabic Typesetting" pitchFamily="66" charset="-78"/>
                <a:cs typeface="Arabic Typesetting" pitchFamily="66" charset="-78"/>
              </a:rPr>
              <a:t>شكل دستور 2011 منعطفا تاريخيا إضافيا، ارتقى بحق الطفل في الحماية وجعله حقا دستوريا، إذ نص في الفصل 32 على أن الدولة تسعى لـ «توفير الحماية القانونية، والاعتبار الاجتماعي والمعنوي لجميع الأطفال، بكيفية متساوية، بصرف النظر عن وضعيتهم العائلية». كما نص على أن «التعليم الأساسي حق للطفل وواجب على الأسرة والدولة»، وأحدث مجلسا استشاريا للأسرة والطفولة.</a:t>
            </a:r>
          </a:p>
          <a:p>
            <a:pPr marL="814388" lvl="0" indent="-457200" algn="just" rtl="1">
              <a:lnSpc>
                <a:spcPct val="100000"/>
              </a:lnSpc>
              <a:spcBef>
                <a:spcPts val="0"/>
              </a:spcBef>
              <a:buClr>
                <a:prstClr val="black"/>
              </a:buClr>
              <a:defRPr/>
            </a:pPr>
            <a:r>
              <a:rPr lang="ar-MA" sz="3000" dirty="0">
                <a:solidFill>
                  <a:prstClr val="black"/>
                </a:solidFill>
                <a:latin typeface="Arabic Typesetting" pitchFamily="66" charset="-78"/>
                <a:cs typeface="Arabic Typesetting" pitchFamily="66" charset="-78"/>
              </a:rPr>
              <a:t>انضمام المغرب لأهداف الألفية ثم لأهداف التنمية </a:t>
            </a:r>
            <a:r>
              <a:rPr lang="ar-MA" sz="3000" dirty="0" smtClean="0">
                <a:solidFill>
                  <a:prstClr val="black"/>
                </a:solidFill>
                <a:latin typeface="Arabic Typesetting" pitchFamily="66" charset="-78"/>
                <a:cs typeface="Arabic Typesetting" pitchFamily="66" charset="-78"/>
              </a:rPr>
              <a:t>المستدامة.</a:t>
            </a:r>
          </a:p>
          <a:p>
            <a:pPr marL="814388" lvl="0" indent="-457200" algn="just" rtl="1">
              <a:lnSpc>
                <a:spcPct val="100000"/>
              </a:lnSpc>
              <a:spcBef>
                <a:spcPts val="0"/>
              </a:spcBef>
              <a:buClr>
                <a:prstClr val="black"/>
              </a:buClr>
              <a:defRPr/>
            </a:pPr>
            <a:r>
              <a:rPr lang="ar-MA" sz="3200" dirty="0">
                <a:solidFill>
                  <a:prstClr val="black"/>
                </a:solidFill>
                <a:latin typeface="Arabic Typesetting" pitchFamily="66" charset="-78"/>
                <a:cs typeface="Arabic Typesetting" pitchFamily="66" charset="-78"/>
              </a:rPr>
              <a:t>ترسانة قانونية:</a:t>
            </a:r>
          </a:p>
          <a:p>
            <a:pPr marL="357188" lvl="0" indent="0" algn="just" rtl="1">
              <a:lnSpc>
                <a:spcPct val="100000"/>
              </a:lnSpc>
              <a:spcBef>
                <a:spcPts val="0"/>
              </a:spcBef>
              <a:buClr>
                <a:prstClr val="black"/>
              </a:buClr>
              <a:buNone/>
              <a:defRPr/>
            </a:pPr>
            <a:r>
              <a:rPr lang="ar-SA" sz="2000" dirty="0">
                <a:solidFill>
                  <a:prstClr val="black"/>
                </a:solidFill>
                <a:latin typeface="Arabic Typesetting" pitchFamily="66" charset="-78"/>
                <a:cs typeface="Arabic Typesetting" pitchFamily="66" charset="-78"/>
              </a:rPr>
              <a:t>شهد الإطار القانوني المغربي في مجال حماية الطفولة نشاطا ديناميكيا ملموسا وثابتا، من خلال اعتماد العديد من النصوص القانونية التي ساهمت في قيادة تغييرات هامة في المشهد المؤسساتي وفي وضع حقوق الطفل.«</a:t>
            </a:r>
            <a:r>
              <a:rPr lang="ar-MA" sz="2000" dirty="0">
                <a:solidFill>
                  <a:prstClr val="black"/>
                </a:solidFill>
                <a:latin typeface="Arabic Typesetting" pitchFamily="66" charset="-78"/>
                <a:cs typeface="Arabic Typesetting" pitchFamily="66" charset="-78"/>
              </a:rPr>
              <a:t>، حيث تم استصدار مجموعة من النصوص التشريعية </a:t>
            </a:r>
            <a:r>
              <a:rPr lang="ar-MA" sz="2000" dirty="0" smtClean="0">
                <a:solidFill>
                  <a:prstClr val="black"/>
                </a:solidFill>
                <a:latin typeface="Arabic Typesetting" pitchFamily="66" charset="-78"/>
                <a:cs typeface="Arabic Typesetting" pitchFamily="66" charset="-78"/>
              </a:rPr>
              <a:t>والتنظيمية.</a:t>
            </a:r>
            <a:endParaRPr lang="ar-MA" sz="3000" dirty="0">
              <a:solidFill>
                <a:prstClr val="black"/>
              </a:solidFill>
              <a:latin typeface="Arabic Typesetting" pitchFamily="66" charset="-78"/>
              <a:cs typeface="Arabic Typesetting" pitchFamily="66" charset="-78"/>
            </a:endParaRPr>
          </a:p>
          <a:p>
            <a:pPr marL="814388" lvl="1" indent="0" algn="just" rtl="1">
              <a:lnSpc>
                <a:spcPct val="100000"/>
              </a:lnSpc>
              <a:spcBef>
                <a:spcPts val="0"/>
              </a:spcBef>
              <a:buClr>
                <a:schemeClr val="tx1"/>
              </a:buClr>
              <a:buNone/>
              <a:defRPr/>
            </a:pPr>
            <a:endParaRPr lang="ar-MA" sz="2000" dirty="0">
              <a:latin typeface="Arabic Typesetting" pitchFamily="66" charset="-78"/>
              <a:cs typeface="Arabic Typesetting" pitchFamily="66" charset="-78"/>
            </a:endParaRPr>
          </a:p>
        </p:txBody>
      </p:sp>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13" name="Rectangle 12">
            <a:extLst>
              <a:ext uri="{FF2B5EF4-FFF2-40B4-BE49-F238E27FC236}">
                <a16:creationId xmlns="" xmlns:a16="http://schemas.microsoft.com/office/drawing/2014/main" id="{6F77063A-BAC0-4552-8540-6CD9A8BAE28C}"/>
              </a:ext>
            </a:extLst>
          </p:cNvPr>
          <p:cNvSpPr/>
          <p:nvPr/>
        </p:nvSpPr>
        <p:spPr>
          <a:xfrm>
            <a:off x="329513" y="32656"/>
            <a:ext cx="11763632" cy="601362"/>
          </a:xfrm>
          <a:prstGeom prst="rect">
            <a:avLst/>
          </a:prstGeom>
          <a:solidFill>
            <a:srgbClr val="289CA8"/>
          </a:solidFill>
          <a:ln w="12700" cap="flat" cmpd="sng" algn="ctr">
            <a:noFill/>
            <a:prstDash val="solid"/>
            <a:miter lim="800000"/>
          </a:ln>
          <a:effectLst/>
        </p:spPr>
        <p:txBody>
          <a:bodyPr rtlCol="0" anchor="ctr"/>
          <a:lstStyle/>
          <a:p>
            <a:pPr lvl="0"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defRPr/>
            </a:pPr>
            <a:endParaRPr lang="ar-SA" sz="3600" b="1" dirty="0" smtClean="0">
              <a:solidFill>
                <a:prstClr val="white"/>
              </a:solidFill>
              <a:latin typeface="Sakkal Majalla" pitchFamily="2" charset="-78"/>
              <a:cs typeface="Sakkal Majalla" pitchFamily="2" charset="-78"/>
            </a:endParaRPr>
          </a:p>
          <a:p>
            <a:pPr algn="ctr" rtl="1">
              <a:lnSpc>
                <a:spcPct val="110000"/>
              </a:lnSpc>
              <a:spcBef>
                <a:spcPts val="1200"/>
              </a:spcBef>
              <a:spcAft>
                <a:spcPts val="600"/>
              </a:spcAft>
              <a:buClr>
                <a:srgbClr val="14AEBE"/>
              </a:buClr>
            </a:pPr>
            <a:r>
              <a:rPr lang="ar-MA" sz="4000" b="1" dirty="0">
                <a:solidFill>
                  <a:prstClr val="white"/>
                </a:solidFill>
                <a:latin typeface="Arabic Typesetting" panose="03020402040406030203" pitchFamily="66" charset="-78"/>
                <a:cs typeface="Arabic Typesetting" panose="03020402040406030203" pitchFamily="66" charset="-78"/>
              </a:rPr>
              <a:t>الاطار العام </a:t>
            </a:r>
            <a:endParaRPr lang="fr-MA" sz="4000" b="1" dirty="0">
              <a:solidFill>
                <a:prstClr val="white"/>
              </a:solidFill>
              <a:latin typeface="Arabic Typesetting" panose="03020402040406030203" pitchFamily="66" charset="-78"/>
              <a:cs typeface="Arabic Typesetting" panose="03020402040406030203" pitchFamily="66" charset="-78"/>
            </a:endParaRPr>
          </a:p>
          <a:p>
            <a:pPr lvl="0" algn="ctr" rtl="1">
              <a:defRPr/>
            </a:pPr>
            <a:endParaRPr lang="ar-MA" sz="3600" b="1" dirty="0">
              <a:solidFill>
                <a:prstClr val="white"/>
              </a:solidFill>
              <a:latin typeface="Sakkal Majalla" pitchFamily="2" charset="-78"/>
              <a:cs typeface="Sakkal Majalla" pitchFamily="2" charset="-78"/>
            </a:endParaRPr>
          </a:p>
          <a:p>
            <a:pPr lvl="0" algn="ctr" rtl="1">
              <a:defRPr/>
            </a:pPr>
            <a:endParaRPr lang="fr-FR" sz="3600" b="1" dirty="0">
              <a:solidFill>
                <a:prstClr val="white"/>
              </a:solidFill>
              <a:latin typeface="Sakkal Majalla" pitchFamily="2" charset="-78"/>
              <a:cs typeface="Sakkal Majalla" pitchFamily="2" charset="-78"/>
            </a:endParaRPr>
          </a:p>
        </p:txBody>
      </p:sp>
      <p:pic>
        <p:nvPicPr>
          <p:cNvPr id="14" name="Picture 4"/>
          <p:cNvPicPr>
            <a:picLocks noChangeAspect="1"/>
          </p:cNvPicPr>
          <p:nvPr/>
        </p:nvPicPr>
        <p:blipFill>
          <a:blip r:embed="rId3"/>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223905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2814"/>
            <a:ext cx="12192000" cy="1760800"/>
          </a:xfrm>
          <a:solidFill>
            <a:schemeClr val="accent3">
              <a:lumMod val="10000"/>
              <a:lumOff val="90000"/>
            </a:schemeClr>
          </a:solidFill>
        </p:spPr>
        <p:txBody>
          <a:bodyPr>
            <a:normAutofit/>
          </a:bodyPr>
          <a:lstStyle/>
          <a:p>
            <a:pPr rtl="1">
              <a:lnSpc>
                <a:spcPct val="100000"/>
              </a:lnSpc>
              <a:spcBef>
                <a:spcPct val="0"/>
              </a:spcBef>
            </a:pPr>
            <a:r>
              <a:rPr lang="ar-MA" sz="4800" b="1" dirty="0" smtClean="0">
                <a:solidFill>
                  <a:schemeClr val="accent6">
                    <a:lumMod val="75000"/>
                  </a:schemeClr>
                </a:solidFill>
                <a:latin typeface="Arabic Typesetting" panose="03020402040406030203" pitchFamily="66" charset="-78"/>
                <a:cs typeface="Arabic Typesetting" panose="03020402040406030203" pitchFamily="66" charset="-78"/>
              </a:rPr>
              <a:t>استراتيجية القطب </a:t>
            </a:r>
            <a:r>
              <a:rPr lang="ar-MA" sz="4800" b="1" dirty="0">
                <a:solidFill>
                  <a:schemeClr val="accent6">
                    <a:lumMod val="75000"/>
                  </a:schemeClr>
                </a:solidFill>
                <a:latin typeface="Arabic Typesetting" panose="03020402040406030203" pitchFamily="66" charset="-78"/>
                <a:cs typeface="Arabic Typesetting" panose="03020402040406030203" pitchFamily="66" charset="-78"/>
              </a:rPr>
              <a:t>الاجتماعي 2022-2026 </a:t>
            </a:r>
          </a:p>
          <a:p>
            <a:pPr rtl="1">
              <a:lnSpc>
                <a:spcPct val="100000"/>
              </a:lnSpc>
              <a:spcBef>
                <a:spcPct val="0"/>
              </a:spcBef>
            </a:pPr>
            <a:r>
              <a:rPr lang="ar-MA" sz="4800" b="1" dirty="0">
                <a:solidFill>
                  <a:schemeClr val="accent6">
                    <a:lumMod val="75000"/>
                  </a:schemeClr>
                </a:solidFill>
                <a:latin typeface="Arabic Typesetting" panose="03020402040406030203" pitchFamily="66" charset="-78"/>
                <a:cs typeface="Arabic Typesetting" panose="03020402040406030203" pitchFamily="66" charset="-78"/>
              </a:rPr>
              <a:t>-«جسر» لإدماج اجتماعي مبتكر ومستدام-</a:t>
            </a:r>
          </a:p>
        </p:txBody>
      </p:sp>
      <p:pic>
        <p:nvPicPr>
          <p:cNvPr id="5" name="Picture 4"/>
          <p:cNvPicPr>
            <a:picLocks noChangeAspect="1"/>
          </p:cNvPicPr>
          <p:nvPr/>
        </p:nvPicPr>
        <p:blipFill>
          <a:blip r:embed="rId2"/>
          <a:stretch>
            <a:fillRect/>
          </a:stretch>
        </p:blipFill>
        <p:spPr>
          <a:xfrm>
            <a:off x="0" y="6305122"/>
            <a:ext cx="12192000" cy="580173"/>
          </a:xfrm>
          <a:prstGeom prst="rect">
            <a:avLst/>
          </a:prstGeom>
        </p:spPr>
      </p:pic>
      <p:pic>
        <p:nvPicPr>
          <p:cNvPr id="6"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25" y="4812223"/>
            <a:ext cx="1410535" cy="1364290"/>
          </a:xfrm>
          <a:prstGeom prst="rect">
            <a:avLst/>
          </a:prstGeom>
          <a:noFill/>
        </p:spPr>
      </p:pic>
      <p:pic>
        <p:nvPicPr>
          <p:cNvPr id="7" name="Picture 4"/>
          <p:cNvPicPr>
            <a:picLocks noChangeAspect="1"/>
          </p:cNvPicPr>
          <p:nvPr/>
        </p:nvPicPr>
        <p:blipFill>
          <a:blip r:embed="rId2"/>
          <a:stretch>
            <a:fillRect/>
          </a:stretch>
        </p:blipFill>
        <p:spPr>
          <a:xfrm>
            <a:off x="0" y="0"/>
            <a:ext cx="12192000" cy="580173"/>
          </a:xfrm>
          <a:prstGeom prst="rect">
            <a:avLst/>
          </a:prstGeom>
        </p:spPr>
      </p:pic>
    </p:spTree>
    <p:extLst>
      <p:ext uri="{BB962C8B-B14F-4D97-AF65-F5344CB8AC3E}">
        <p14:creationId xmlns:p14="http://schemas.microsoft.com/office/powerpoint/2010/main" val="1172979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7805" y="837051"/>
            <a:ext cx="10643406" cy="5797445"/>
          </a:xfrm>
        </p:spPr>
        <p:txBody>
          <a:bodyPr rtlCol="0">
            <a:noAutofit/>
          </a:bodyPr>
          <a:lstStyle/>
          <a:p>
            <a:pPr marL="0" indent="0" algn="ctr" rtl="1">
              <a:buClr>
                <a:srgbClr val="C00000"/>
              </a:buClr>
              <a:buNone/>
              <a:defRPr/>
            </a:pPr>
            <a:endParaRPr lang="fr-FR" altLang="fr-FR" sz="1800" b="1" dirty="0">
              <a:latin typeface="Sakkal Majalla" panose="02000000000000000000" pitchFamily="2" charset="-78"/>
              <a:cs typeface="Sakkal Majalla" panose="02000000000000000000" pitchFamily="2" charset="-78"/>
            </a:endParaRPr>
          </a:p>
          <a:p>
            <a:pPr marL="630175" lvl="1" indent="-365088" algn="just" rtl="1">
              <a:buClr>
                <a:srgbClr val="289CA8"/>
              </a:buClr>
              <a:buSzPct val="90000"/>
              <a:buFont typeface="Wingdings" panose="05000000000000000000" pitchFamily="2" charset="2"/>
              <a:buChar char="§"/>
              <a:tabLst>
                <a:tab pos="111114" algn="r"/>
                <a:tab pos="271436" algn="l"/>
              </a:tabLst>
              <a:defRPr/>
            </a:pPr>
            <a:endParaRPr lang="ar-MA" sz="1800" dirty="0">
              <a:latin typeface="Sakkal Majalla" panose="02000000000000000000" pitchFamily="2" charset="-78"/>
              <a:cs typeface="Sakkal Majalla" panose="02000000000000000000" pitchFamily="2" charset="-78"/>
            </a:endParaRPr>
          </a:p>
        </p:txBody>
      </p:sp>
      <p:sp>
        <p:nvSpPr>
          <p:cNvPr id="4" name="Espace réservé de la date 3"/>
          <p:cNvSpPr>
            <a:spLocks noGrp="1"/>
          </p:cNvSpPr>
          <p:nvPr>
            <p:ph type="dt" sz="half" idx="10"/>
          </p:nvPr>
        </p:nvSpPr>
        <p:spPr/>
        <p:txBody>
          <a:bodyPr/>
          <a:lstStyle/>
          <a:p>
            <a:fld id="{D223D98C-4B3F-4046-9483-1000B2062C71}" type="datetime1">
              <a:rPr lang="fr-FR" smtClean="0">
                <a:solidFill>
                  <a:prstClr val="black">
                    <a:tint val="75000"/>
                  </a:prstClr>
                </a:solidFill>
              </a:rPr>
              <a:pPr/>
              <a:t>31/10/2023</a:t>
            </a:fld>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4EB07AD-8A06-4F04-B6FF-A279C0387319}" type="slidenum">
              <a:rPr lang="fr-FR" smtClean="0">
                <a:solidFill>
                  <a:prstClr val="black">
                    <a:tint val="75000"/>
                  </a:prstClr>
                </a:solidFill>
              </a:rPr>
              <a:pPr/>
              <a:t>6</a:t>
            </a:fld>
            <a:endParaRPr lang="fr-FR">
              <a:solidFill>
                <a:prstClr val="black">
                  <a:tint val="75000"/>
                </a:prstClr>
              </a:solidFill>
            </a:endParaRPr>
          </a:p>
        </p:txBody>
      </p:sp>
      <p:sp>
        <p:nvSpPr>
          <p:cNvPr id="6" name="Rectangle 5">
            <a:extLst>
              <a:ext uri="{FF2B5EF4-FFF2-40B4-BE49-F238E27FC236}">
                <a16:creationId xmlns="" xmlns:a16="http://schemas.microsoft.com/office/drawing/2014/main" id="{6F77063A-BAC0-4552-8540-6CD9A8BAE28C}"/>
              </a:ext>
            </a:extLst>
          </p:cNvPr>
          <p:cNvSpPr/>
          <p:nvPr/>
        </p:nvSpPr>
        <p:spPr>
          <a:xfrm>
            <a:off x="212375" y="17509"/>
            <a:ext cx="12019005" cy="787607"/>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defRPr/>
            </a:pPr>
            <a:r>
              <a:rPr lang="ar-SA" sz="3200" b="1" dirty="0" smtClean="0">
                <a:solidFill>
                  <a:prstClr val="white"/>
                </a:solidFill>
                <a:latin typeface="Arabic Typesetting" panose="03020402040406030203" pitchFamily="66" charset="-78"/>
                <a:cs typeface="Arabic Typesetting" panose="03020402040406030203" pitchFamily="66" charset="-78"/>
              </a:rPr>
              <a:t>الاستراتيجية الجديدة للقطب الاجتماعي 2022-2026</a:t>
            </a:r>
            <a:r>
              <a:rPr lang="ar-MA" sz="3200" b="1" dirty="0" smtClean="0">
                <a:solidFill>
                  <a:prstClr val="white"/>
                </a:solidFill>
                <a:latin typeface="Arabic Typesetting" panose="03020402040406030203" pitchFamily="66" charset="-78"/>
                <a:cs typeface="Arabic Typesetting" panose="03020402040406030203" pitchFamily="66" charset="-78"/>
              </a:rPr>
              <a:t> </a:t>
            </a:r>
            <a:endParaRPr lang="ar-SA" sz="3200" b="1" dirty="0" smtClean="0">
              <a:solidFill>
                <a:prstClr val="white"/>
              </a:solidFill>
              <a:latin typeface="Arabic Typesetting" panose="03020402040406030203" pitchFamily="66" charset="-78"/>
              <a:cs typeface="Arabic Typesetting" panose="03020402040406030203" pitchFamily="66" charset="-78"/>
            </a:endParaRPr>
          </a:p>
          <a:p>
            <a:pPr algn="ctr" rtl="1">
              <a:defRPr/>
            </a:pPr>
            <a:r>
              <a:rPr lang="ar-SA" sz="2800" b="1" dirty="0" smtClean="0">
                <a:solidFill>
                  <a:prstClr val="white"/>
                </a:solidFill>
                <a:latin typeface="Arabic Typesetting" panose="03020402040406030203" pitchFamily="66" charset="-78"/>
                <a:cs typeface="Arabic Typesetting" panose="03020402040406030203" pitchFamily="66" charset="-78"/>
              </a:rPr>
              <a:t>-</a:t>
            </a:r>
            <a:r>
              <a:rPr lang="ar-MA" sz="2800" b="1" dirty="0" smtClean="0">
                <a:solidFill>
                  <a:prstClr val="white"/>
                </a:solidFill>
                <a:latin typeface="Arabic Typesetting" panose="03020402040406030203" pitchFamily="66" charset="-78"/>
                <a:cs typeface="Arabic Typesetting" panose="03020402040406030203" pitchFamily="66" charset="-78"/>
              </a:rPr>
              <a:t>«</a:t>
            </a:r>
            <a:r>
              <a:rPr lang="ar-MA" sz="2800" b="1" dirty="0">
                <a:solidFill>
                  <a:prstClr val="white"/>
                </a:solidFill>
                <a:latin typeface="Arabic Typesetting" panose="03020402040406030203" pitchFamily="66" charset="-78"/>
                <a:cs typeface="Arabic Typesetting" panose="03020402040406030203" pitchFamily="66" charset="-78"/>
              </a:rPr>
              <a:t>جسر» لإدماج اجتماعي مبتكر </a:t>
            </a:r>
            <a:r>
              <a:rPr lang="ar-MA" sz="2800" b="1" dirty="0" smtClean="0">
                <a:solidFill>
                  <a:prstClr val="white"/>
                </a:solidFill>
                <a:latin typeface="Arabic Typesetting" panose="03020402040406030203" pitchFamily="66" charset="-78"/>
                <a:cs typeface="Arabic Typesetting" panose="03020402040406030203" pitchFamily="66" charset="-78"/>
              </a:rPr>
              <a:t>ومستدام</a:t>
            </a:r>
            <a:r>
              <a:rPr lang="ar-SA" sz="2800" b="1" dirty="0" smtClean="0">
                <a:solidFill>
                  <a:prstClr val="white"/>
                </a:solidFill>
                <a:latin typeface="Arabic Typesetting" panose="03020402040406030203" pitchFamily="66" charset="-78"/>
                <a:cs typeface="Arabic Typesetting" panose="03020402040406030203" pitchFamily="66" charset="-78"/>
              </a:rPr>
              <a:t>-</a:t>
            </a:r>
            <a:endParaRPr lang="ar-MA" sz="2800" b="1" dirty="0">
              <a:solidFill>
                <a:prstClr val="white"/>
              </a:solidFill>
              <a:latin typeface="Arabic Typesetting" panose="03020402040406030203" pitchFamily="66" charset="-78"/>
              <a:cs typeface="Arabic Typesetting" panose="03020402040406030203" pitchFamily="66" charset="-78"/>
            </a:endParaRPr>
          </a:p>
          <a:p>
            <a:pPr algn="ctr" rtl="1">
              <a:defRPr/>
            </a:pPr>
            <a:endParaRPr lang="fr-FR" sz="3600" b="1" dirty="0">
              <a:solidFill>
                <a:prstClr val="white"/>
              </a:solidFill>
              <a:latin typeface="Sakkal Majalla" pitchFamily="2" charset="-78"/>
              <a:cs typeface="Sakkal Majalla" pitchFamily="2" charset="-78"/>
            </a:endParaRPr>
          </a:p>
        </p:txBody>
      </p:sp>
      <p:grpSp>
        <p:nvGrpSpPr>
          <p:cNvPr id="11" name="Groupe 10"/>
          <p:cNvGrpSpPr/>
          <p:nvPr/>
        </p:nvGrpSpPr>
        <p:grpSpPr>
          <a:xfrm>
            <a:off x="625216" y="897058"/>
            <a:ext cx="10463401" cy="5380174"/>
            <a:chOff x="1193180" y="1000203"/>
            <a:chExt cx="9606457" cy="5380875"/>
          </a:xfrm>
        </p:grpSpPr>
        <p:sp>
          <p:nvSpPr>
            <p:cNvPr id="12" name="Rectangle 11">
              <a:extLst>
                <a:ext uri="{FF2B5EF4-FFF2-40B4-BE49-F238E27FC236}">
                  <a16:creationId xmlns="" xmlns:a16="http://schemas.microsoft.com/office/drawing/2014/main" id="{34DE3DA6-A42D-405E-9A7B-35DCCB5437EC}"/>
                </a:ext>
              </a:extLst>
            </p:cNvPr>
            <p:cNvSpPr/>
            <p:nvPr/>
          </p:nvSpPr>
          <p:spPr>
            <a:xfrm>
              <a:off x="10440281" y="2998376"/>
              <a:ext cx="359356" cy="2191924"/>
            </a:xfrm>
            <a:prstGeom prst="rect">
              <a:avLst/>
            </a:prstGeom>
            <a:solidFill>
              <a:srgbClr val="FFFFFF">
                <a:lumMod val="85000"/>
              </a:srgbClr>
            </a:solidFill>
            <a:ln w="12700" cap="flat" cmpd="sng" algn="ctr">
              <a:noFill/>
              <a:prstDash val="solid"/>
              <a:miter lim="800000"/>
            </a:ln>
            <a:effectLst/>
          </p:spPr>
          <p:txBody>
            <a:bodyPr vert="vert270" rtlCol="0" anchor="ctr"/>
            <a:lstStyle/>
            <a:p>
              <a:pPr algn="ctr" defTabSz="914309">
                <a:defRPr/>
              </a:pPr>
              <a:r>
                <a:rPr lang="ar-SA" b="1" kern="0" dirty="0">
                  <a:solidFill>
                    <a:srgbClr val="002060"/>
                  </a:solidFill>
                  <a:latin typeface="Arial" panose="020B0604020202020204"/>
                </a:rPr>
                <a:t>ركائز</a:t>
              </a:r>
              <a:endParaRPr lang="fr-FR" b="1" kern="0" dirty="0">
                <a:solidFill>
                  <a:srgbClr val="002060"/>
                </a:solidFill>
                <a:latin typeface="Arial" panose="020B0604020202020204"/>
              </a:endParaRPr>
            </a:p>
          </p:txBody>
        </p:sp>
        <p:sp>
          <p:nvSpPr>
            <p:cNvPr id="13" name="Rectangle 12">
              <a:extLst>
                <a:ext uri="{FF2B5EF4-FFF2-40B4-BE49-F238E27FC236}">
                  <a16:creationId xmlns="" xmlns:a16="http://schemas.microsoft.com/office/drawing/2014/main" id="{E4AC1213-60AA-461F-90C8-C029D2066B0D}"/>
                </a:ext>
              </a:extLst>
            </p:cNvPr>
            <p:cNvSpPr/>
            <p:nvPr/>
          </p:nvSpPr>
          <p:spPr>
            <a:xfrm>
              <a:off x="10440281" y="5241823"/>
              <a:ext cx="359356" cy="1111627"/>
            </a:xfrm>
            <a:prstGeom prst="rect">
              <a:avLst/>
            </a:prstGeom>
            <a:solidFill>
              <a:srgbClr val="FFFFFF">
                <a:lumMod val="85000"/>
              </a:srgbClr>
            </a:solidFill>
            <a:ln w="12700" cap="flat" cmpd="sng" algn="ctr">
              <a:noFill/>
              <a:prstDash val="solid"/>
              <a:miter lim="800000"/>
            </a:ln>
            <a:effectLst/>
          </p:spPr>
          <p:txBody>
            <a:bodyPr vert="vert270" rtlCol="0" anchor="ctr"/>
            <a:lstStyle/>
            <a:p>
              <a:pPr algn="ctr" defTabSz="914309">
                <a:defRPr/>
              </a:pPr>
              <a:r>
                <a:rPr lang="ar-MA" b="1" kern="0" dirty="0">
                  <a:solidFill>
                    <a:srgbClr val="002060"/>
                  </a:solidFill>
                  <a:latin typeface="Arial" panose="020B0604020202020204"/>
                </a:rPr>
                <a:t>رافعات </a:t>
              </a:r>
              <a:endParaRPr lang="fr-FR" b="1" kern="0" dirty="0">
                <a:solidFill>
                  <a:srgbClr val="002060"/>
                </a:solidFill>
                <a:latin typeface="Arial" panose="020B0604020202020204"/>
              </a:endParaRPr>
            </a:p>
          </p:txBody>
        </p:sp>
        <p:sp>
          <p:nvSpPr>
            <p:cNvPr id="14" name="Rectangle 13">
              <a:extLst>
                <a:ext uri="{FF2B5EF4-FFF2-40B4-BE49-F238E27FC236}">
                  <a16:creationId xmlns="" xmlns:a16="http://schemas.microsoft.com/office/drawing/2014/main" id="{74F4BFF4-44A7-4984-8FDD-D9F94DDB4C4C}"/>
                </a:ext>
              </a:extLst>
            </p:cNvPr>
            <p:cNvSpPr/>
            <p:nvPr/>
          </p:nvSpPr>
          <p:spPr>
            <a:xfrm>
              <a:off x="10441208" y="1046006"/>
              <a:ext cx="353171" cy="1932298"/>
            </a:xfrm>
            <a:prstGeom prst="rect">
              <a:avLst/>
            </a:prstGeom>
            <a:solidFill>
              <a:srgbClr val="FFFFFF">
                <a:lumMod val="85000"/>
              </a:srgbClr>
            </a:solidFill>
            <a:ln w="12700" cap="flat" cmpd="sng" algn="ctr">
              <a:noFill/>
              <a:prstDash val="solid"/>
              <a:miter lim="800000"/>
            </a:ln>
            <a:effectLst/>
          </p:spPr>
          <p:txBody>
            <a:bodyPr vert="vert270" rtlCol="0" anchor="ctr"/>
            <a:lstStyle/>
            <a:p>
              <a:pPr algn="ctr" defTabSz="914309">
                <a:defRPr/>
              </a:pPr>
              <a:r>
                <a:rPr lang="ar-MA" b="1" kern="0" dirty="0">
                  <a:solidFill>
                    <a:srgbClr val="002060"/>
                  </a:solidFill>
                  <a:latin typeface="Arial" panose="020B0604020202020204"/>
                </a:rPr>
                <a:t>استراتيجية</a:t>
              </a:r>
              <a:endParaRPr lang="fr-FR" b="1" kern="0" dirty="0">
                <a:solidFill>
                  <a:srgbClr val="002060"/>
                </a:solidFill>
                <a:latin typeface="Arial" panose="020B0604020202020204"/>
              </a:endParaRPr>
            </a:p>
          </p:txBody>
        </p:sp>
        <p:sp>
          <p:nvSpPr>
            <p:cNvPr id="15" name="Rectangle 14">
              <a:extLst>
                <a:ext uri="{FF2B5EF4-FFF2-40B4-BE49-F238E27FC236}">
                  <a16:creationId xmlns="" xmlns:a16="http://schemas.microsoft.com/office/drawing/2014/main" id="{6A83C07C-C32E-4DAD-8F18-A7A68FA44303}"/>
                </a:ext>
              </a:extLst>
            </p:cNvPr>
            <p:cNvSpPr/>
            <p:nvPr/>
          </p:nvSpPr>
          <p:spPr bwMode="auto">
            <a:xfrm>
              <a:off x="6038303" y="6007571"/>
              <a:ext cx="4140000" cy="360000"/>
            </a:xfrm>
            <a:prstGeom prst="rect">
              <a:avLst/>
            </a:prstGeom>
            <a:solidFill>
              <a:srgbClr val="996600"/>
            </a:solidFill>
            <a:ln w="9525" cap="flat" cmpd="sng" algn="ctr">
              <a:noFill/>
              <a:prstDash val="solid"/>
              <a:round/>
              <a:headEnd type="none" w="med" len="med"/>
              <a:tailEnd type="none" w="med" len="med"/>
            </a:ln>
            <a:effectLst/>
          </p:spPr>
          <p:txBody>
            <a:bodyPr vert="horz" wrap="square" lIns="102430" tIns="51215" rIns="102430" bIns="51215" numCol="1" rtlCol="0" anchor="ctr" anchorCtr="0" compatLnSpc="1">
              <a:prstTxWarp prst="textNoShape">
                <a:avLst/>
              </a:prstTxWarp>
            </a:bodyPr>
            <a:lstStyle/>
            <a:p>
              <a:pPr marL="1438131" algn="r" defTabSz="1024300" rtl="1">
                <a:defRPr/>
              </a:pPr>
              <a:r>
                <a:rPr lang="ar-MA" sz="1600" kern="0" cap="all" dirty="0">
                  <a:solidFill>
                    <a:srgbClr val="FFFFFF"/>
                  </a:solidFill>
                  <a:cs typeface="Calibri" panose="020F0502020204030204" pitchFamily="34" charset="0"/>
                </a:rPr>
                <a:t>رافعة 05-</a:t>
              </a:r>
              <a:r>
                <a:rPr lang="ar-SA" sz="1600" kern="0" cap="all" dirty="0">
                  <a:solidFill>
                    <a:srgbClr val="FFFFFF"/>
                  </a:solidFill>
                  <a:cs typeface="Calibri" panose="020F0502020204030204" pitchFamily="34" charset="0"/>
                </a:rPr>
                <a:t> </a:t>
              </a:r>
              <a:r>
                <a:rPr lang="ar-MA" sz="1600" kern="0" cap="all" dirty="0">
                  <a:solidFill>
                    <a:srgbClr val="FFFFFF"/>
                  </a:solidFill>
                  <a:cs typeface="Calibri" panose="020F0502020204030204" pitchFamily="34" charset="0"/>
                </a:rPr>
                <a:t> التنزيل الترابي</a:t>
              </a:r>
              <a:endParaRPr lang="fr-FR" sz="1600" kern="0" cap="all" dirty="0">
                <a:solidFill>
                  <a:srgbClr val="FFFFFF"/>
                </a:solidFill>
                <a:cs typeface="Calibri" panose="020F0502020204030204" pitchFamily="34" charset="0"/>
              </a:endParaRPr>
            </a:p>
          </p:txBody>
        </p:sp>
        <p:sp>
          <p:nvSpPr>
            <p:cNvPr id="16" name="Rectangle 15">
              <a:extLst>
                <a:ext uri="{FF2B5EF4-FFF2-40B4-BE49-F238E27FC236}">
                  <a16:creationId xmlns="" xmlns:a16="http://schemas.microsoft.com/office/drawing/2014/main" id="{F43E8742-F168-4345-AA9D-7CEBC3DDA92F}"/>
                </a:ext>
              </a:extLst>
            </p:cNvPr>
            <p:cNvSpPr/>
            <p:nvPr/>
          </p:nvSpPr>
          <p:spPr bwMode="auto">
            <a:xfrm>
              <a:off x="8372196" y="3016688"/>
              <a:ext cx="720000" cy="1861654"/>
            </a:xfrm>
            <a:prstGeom prst="rect">
              <a:avLst/>
            </a:prstGeom>
            <a:solidFill>
              <a:srgbClr val="777877">
                <a:lumMod val="20000"/>
                <a:lumOff val="80000"/>
              </a:srgbClr>
            </a:solidFill>
            <a:ln w="9525" cap="flat" cmpd="sng" algn="ctr">
              <a:noFill/>
              <a:prstDash val="solid"/>
              <a:round/>
              <a:headEnd type="none" w="med" len="med"/>
              <a:tailEnd type="none" w="med" len="med"/>
            </a:ln>
            <a:effectLst/>
          </p:spPr>
          <p:txBody>
            <a:bodyPr vert="vert270" wrap="square" lIns="102430" tIns="51215" rIns="102430" bIns="51215" numCol="1" rtlCol="0" anchor="ctr" anchorCtr="0" compatLnSpc="1">
              <a:prstTxWarp prst="textNoShape">
                <a:avLst/>
              </a:prstTxWarp>
            </a:bodyPr>
            <a:lstStyle/>
            <a:p>
              <a:pPr algn="ctr" defTabSz="1024300">
                <a:defRPr/>
              </a:pPr>
              <a:r>
                <a:rPr lang="ar-SA" b="1" kern="0" dirty="0">
                  <a:solidFill>
                    <a:srgbClr val="428475"/>
                  </a:solidFill>
                </a:rPr>
                <a:t>بيئة</a:t>
              </a:r>
              <a:r>
                <a:rPr lang="ar-MA" b="1" kern="0" dirty="0">
                  <a:solidFill>
                    <a:srgbClr val="428475"/>
                  </a:solidFill>
                </a:rPr>
                <a:t> اجتماعي</a:t>
              </a:r>
              <a:r>
                <a:rPr lang="ar-SA" b="1" kern="0" dirty="0">
                  <a:solidFill>
                    <a:srgbClr val="428475"/>
                  </a:solidFill>
                </a:rPr>
                <a:t>ة ذكية</a:t>
              </a:r>
              <a:r>
                <a:rPr lang="ar-MA" b="1" kern="0" dirty="0">
                  <a:solidFill>
                    <a:srgbClr val="428475"/>
                  </a:solidFill>
                </a:rPr>
                <a:t> </a:t>
              </a:r>
              <a:r>
                <a:rPr lang="ar-SA" b="1" kern="0" dirty="0">
                  <a:solidFill>
                    <a:srgbClr val="428475"/>
                  </a:solidFill>
                </a:rPr>
                <a:t>و</a:t>
              </a:r>
              <a:r>
                <a:rPr lang="ar-MA" b="1" kern="0" dirty="0">
                  <a:solidFill>
                    <a:srgbClr val="428475"/>
                  </a:solidFill>
                </a:rPr>
                <a:t>دامج</a:t>
              </a:r>
              <a:r>
                <a:rPr lang="ar-SA" b="1" kern="0" dirty="0">
                  <a:solidFill>
                    <a:srgbClr val="428475"/>
                  </a:solidFill>
                </a:rPr>
                <a:t>ة</a:t>
              </a:r>
              <a:endParaRPr lang="fr-FR" b="1" kern="0" spc="300" dirty="0">
                <a:solidFill>
                  <a:srgbClr val="428475"/>
                </a:solidFill>
                <a:latin typeface="Segoe Print" panose="02000600000000000000" pitchFamily="2" charset="0"/>
              </a:endParaRPr>
            </a:p>
          </p:txBody>
        </p:sp>
        <p:sp>
          <p:nvSpPr>
            <p:cNvPr id="17" name="Rectangle 16">
              <a:extLst>
                <a:ext uri="{FF2B5EF4-FFF2-40B4-BE49-F238E27FC236}">
                  <a16:creationId xmlns="" xmlns:a16="http://schemas.microsoft.com/office/drawing/2014/main" id="{51DEAE3A-620F-431F-AC74-EA54CD6DB01A}"/>
                </a:ext>
              </a:extLst>
            </p:cNvPr>
            <p:cNvSpPr/>
            <p:nvPr/>
          </p:nvSpPr>
          <p:spPr bwMode="auto">
            <a:xfrm>
              <a:off x="8222474" y="4908665"/>
              <a:ext cx="965603" cy="298742"/>
            </a:xfrm>
            <a:prstGeom prst="rect">
              <a:avLst/>
            </a:prstGeom>
            <a:gradFill flip="none" rotWithShape="1">
              <a:gsLst>
                <a:gs pos="0">
                  <a:srgbClr val="990099"/>
                </a:gs>
                <a:gs pos="50000">
                  <a:srgbClr val="A90B52">
                    <a:shade val="67500"/>
                    <a:satMod val="115000"/>
                  </a:srgbClr>
                </a:gs>
                <a:gs pos="100000">
                  <a:srgbClr val="A90B5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algn="ctr" defTabSz="914309">
                <a:defRPr/>
              </a:pPr>
              <a:r>
                <a:rPr lang="ar-SA" b="1" kern="0" dirty="0">
                  <a:solidFill>
                    <a:srgbClr val="FFFFFF"/>
                  </a:solidFill>
                  <a:latin typeface="Arial" panose="020B0604020202020204"/>
                </a:rPr>
                <a:t>ركيزة</a:t>
              </a:r>
              <a:r>
                <a:rPr lang="ar-MA" b="1" kern="0" dirty="0">
                  <a:solidFill>
                    <a:srgbClr val="FFFFFF"/>
                  </a:solidFill>
                  <a:latin typeface="Arial" panose="020B0604020202020204"/>
                </a:rPr>
                <a:t> 01</a:t>
              </a:r>
              <a:endParaRPr lang="fr-FR" b="1" kern="0" dirty="0">
                <a:solidFill>
                  <a:srgbClr val="FFFFFF"/>
                </a:solidFill>
                <a:latin typeface="Arial" panose="020B0604020202020204"/>
              </a:endParaRPr>
            </a:p>
          </p:txBody>
        </p:sp>
        <p:sp>
          <p:nvSpPr>
            <p:cNvPr id="18" name="Rectangle 17">
              <a:extLst>
                <a:ext uri="{FF2B5EF4-FFF2-40B4-BE49-F238E27FC236}">
                  <a16:creationId xmlns="" xmlns:a16="http://schemas.microsoft.com/office/drawing/2014/main" id="{020178C1-F35C-4D52-A32A-6DDBE659AF54}"/>
                </a:ext>
              </a:extLst>
            </p:cNvPr>
            <p:cNvSpPr/>
            <p:nvPr/>
          </p:nvSpPr>
          <p:spPr bwMode="auto">
            <a:xfrm>
              <a:off x="2957564" y="3016688"/>
              <a:ext cx="720000" cy="1861654"/>
            </a:xfrm>
            <a:prstGeom prst="rect">
              <a:avLst/>
            </a:prstGeom>
            <a:solidFill>
              <a:srgbClr val="777877">
                <a:lumMod val="20000"/>
                <a:lumOff val="80000"/>
              </a:srgbClr>
            </a:solidFill>
            <a:ln w="9525" cap="flat" cmpd="sng" algn="ctr">
              <a:noFill/>
              <a:prstDash val="solid"/>
              <a:round/>
              <a:headEnd type="none" w="med" len="med"/>
              <a:tailEnd type="none" w="med" len="med"/>
            </a:ln>
            <a:effectLst/>
          </p:spPr>
          <p:txBody>
            <a:bodyPr vert="vert270" wrap="square" lIns="102430" tIns="51215" rIns="102430" bIns="51215" numCol="1" rtlCol="0" anchor="ctr" anchorCtr="0" compatLnSpc="1">
              <a:prstTxWarp prst="textNoShape">
                <a:avLst/>
              </a:prstTxWarp>
            </a:bodyPr>
            <a:lstStyle/>
            <a:p>
              <a:pPr algn="ctr" defTabSz="1024300">
                <a:defRPr/>
              </a:pPr>
              <a:r>
                <a:rPr lang="ar-MA" b="1" kern="0" dirty="0">
                  <a:solidFill>
                    <a:srgbClr val="6F4C63"/>
                  </a:solidFill>
                </a:rPr>
                <a:t>الاسرة</a:t>
              </a:r>
              <a:r>
                <a:rPr lang="ar-SA" b="1" kern="0" dirty="0">
                  <a:solidFill>
                    <a:srgbClr val="6F4C63"/>
                  </a:solidFill>
                </a:rPr>
                <a:t>،</a:t>
              </a:r>
              <a:r>
                <a:rPr lang="ar-MA" b="1" kern="0" dirty="0">
                  <a:solidFill>
                    <a:srgbClr val="6F4C63"/>
                  </a:solidFill>
                </a:rPr>
                <a:t> </a:t>
              </a:r>
              <a:r>
                <a:rPr lang="ar-SA" b="1" kern="0" dirty="0">
                  <a:solidFill>
                    <a:srgbClr val="6F4C63"/>
                  </a:solidFill>
                </a:rPr>
                <a:t>منظومة القيم</a:t>
              </a:r>
              <a:r>
                <a:rPr lang="ar-MA" b="1" kern="0" dirty="0">
                  <a:solidFill>
                    <a:srgbClr val="6F4C63"/>
                  </a:solidFill>
                </a:rPr>
                <a:t>، </a:t>
              </a:r>
              <a:r>
                <a:rPr lang="ar-SA" b="1" kern="0" dirty="0">
                  <a:solidFill>
                    <a:srgbClr val="6F4C63"/>
                  </a:solidFill>
                </a:rPr>
                <a:t>ال</a:t>
              </a:r>
              <a:r>
                <a:rPr lang="ar-MA" b="1" kern="0" dirty="0">
                  <a:solidFill>
                    <a:srgbClr val="6F4C63"/>
                  </a:solidFill>
                </a:rPr>
                <a:t>استدامة</a:t>
              </a:r>
              <a:endParaRPr lang="fr-FR" b="1" kern="0" dirty="0">
                <a:solidFill>
                  <a:srgbClr val="6F4C63"/>
                </a:solidFill>
                <a:cs typeface="Arial" charset="0"/>
              </a:endParaRPr>
            </a:p>
          </p:txBody>
        </p:sp>
        <p:sp>
          <p:nvSpPr>
            <p:cNvPr id="19" name="Rectangle 18">
              <a:extLst>
                <a:ext uri="{FF2B5EF4-FFF2-40B4-BE49-F238E27FC236}">
                  <a16:creationId xmlns="" xmlns:a16="http://schemas.microsoft.com/office/drawing/2014/main" id="{922D260F-E31F-4DCE-B25F-E4F5321AE242}"/>
                </a:ext>
              </a:extLst>
            </p:cNvPr>
            <p:cNvSpPr/>
            <p:nvPr/>
          </p:nvSpPr>
          <p:spPr bwMode="auto">
            <a:xfrm>
              <a:off x="2781635" y="4908665"/>
              <a:ext cx="1016047" cy="282323"/>
            </a:xfrm>
            <a:prstGeom prst="rect">
              <a:avLst/>
            </a:prstGeom>
            <a:gradFill flip="none" rotWithShape="1">
              <a:gsLst>
                <a:gs pos="0">
                  <a:srgbClr val="990099"/>
                </a:gs>
                <a:gs pos="50000">
                  <a:srgbClr val="A90B52">
                    <a:shade val="67500"/>
                    <a:satMod val="115000"/>
                  </a:srgbClr>
                </a:gs>
                <a:gs pos="100000">
                  <a:srgbClr val="A90B5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algn="ctr" defTabSz="914309">
                <a:defRPr/>
              </a:pPr>
              <a:r>
                <a:rPr lang="ar-SA" b="1" kern="0" dirty="0">
                  <a:solidFill>
                    <a:srgbClr val="FFFFFF"/>
                  </a:solidFill>
                  <a:latin typeface="Arial"/>
                </a:rPr>
                <a:t>ركيزة</a:t>
              </a:r>
              <a:r>
                <a:rPr lang="ar-MA" b="1" kern="0" dirty="0">
                  <a:solidFill>
                    <a:srgbClr val="FFFFFF"/>
                  </a:solidFill>
                  <a:latin typeface="Arial" panose="020B0604020202020204"/>
                </a:rPr>
                <a:t> 03</a:t>
              </a:r>
              <a:endParaRPr lang="fr-FR" b="1" kern="0" dirty="0">
                <a:solidFill>
                  <a:srgbClr val="FFFFFF"/>
                </a:solidFill>
                <a:latin typeface="Arial" panose="020B0604020202020204"/>
              </a:endParaRPr>
            </a:p>
          </p:txBody>
        </p:sp>
        <p:sp>
          <p:nvSpPr>
            <p:cNvPr id="20" name="Rectangle 19">
              <a:extLst>
                <a:ext uri="{FF2B5EF4-FFF2-40B4-BE49-F238E27FC236}">
                  <a16:creationId xmlns="" xmlns:a16="http://schemas.microsoft.com/office/drawing/2014/main" id="{1C21857C-FA8B-409F-AA99-6528D32C5D21}"/>
                </a:ext>
              </a:extLst>
            </p:cNvPr>
            <p:cNvSpPr/>
            <p:nvPr/>
          </p:nvSpPr>
          <p:spPr bwMode="auto">
            <a:xfrm>
              <a:off x="5480609" y="4908665"/>
              <a:ext cx="1016047" cy="292781"/>
            </a:xfrm>
            <a:prstGeom prst="rect">
              <a:avLst/>
            </a:prstGeom>
            <a:gradFill flip="none" rotWithShape="1">
              <a:gsLst>
                <a:gs pos="0">
                  <a:srgbClr val="990099"/>
                </a:gs>
                <a:gs pos="50000">
                  <a:srgbClr val="A90B52">
                    <a:shade val="67500"/>
                    <a:satMod val="115000"/>
                  </a:srgbClr>
                </a:gs>
                <a:gs pos="100000">
                  <a:srgbClr val="A90B5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algn="ctr" defTabSz="914309">
                <a:defRPr/>
              </a:pPr>
              <a:r>
                <a:rPr lang="ar-SA" b="1" kern="0" dirty="0">
                  <a:solidFill>
                    <a:srgbClr val="FFFFFF"/>
                  </a:solidFill>
                  <a:latin typeface="Arial"/>
                </a:rPr>
                <a:t>ركيزة</a:t>
              </a:r>
              <a:r>
                <a:rPr lang="ar-MA" b="1" kern="0" dirty="0">
                  <a:solidFill>
                    <a:srgbClr val="FFFFFF"/>
                  </a:solidFill>
                  <a:latin typeface="Arial" panose="020B0604020202020204"/>
                </a:rPr>
                <a:t> 02</a:t>
              </a:r>
              <a:endParaRPr lang="fr-FR" b="1" kern="0" dirty="0">
                <a:solidFill>
                  <a:srgbClr val="FFFFFF"/>
                </a:solidFill>
                <a:latin typeface="Arial" panose="020B0604020202020204"/>
              </a:endParaRPr>
            </a:p>
          </p:txBody>
        </p:sp>
        <p:sp>
          <p:nvSpPr>
            <p:cNvPr id="21" name="Rectangle 20">
              <a:extLst>
                <a:ext uri="{FF2B5EF4-FFF2-40B4-BE49-F238E27FC236}">
                  <a16:creationId xmlns="" xmlns:a16="http://schemas.microsoft.com/office/drawing/2014/main" id="{711A6849-F8DB-4495-B8C6-CC1DA8AA5BEB}"/>
                </a:ext>
              </a:extLst>
            </p:cNvPr>
            <p:cNvSpPr/>
            <p:nvPr/>
          </p:nvSpPr>
          <p:spPr bwMode="auto">
            <a:xfrm>
              <a:off x="5640941" y="3016688"/>
              <a:ext cx="720000" cy="1861654"/>
            </a:xfrm>
            <a:prstGeom prst="rect">
              <a:avLst/>
            </a:prstGeom>
            <a:solidFill>
              <a:srgbClr val="777877">
                <a:lumMod val="20000"/>
                <a:lumOff val="80000"/>
              </a:srgbClr>
            </a:solidFill>
            <a:ln w="9525" cap="flat" cmpd="sng" algn="ctr">
              <a:noFill/>
              <a:prstDash val="solid"/>
              <a:round/>
              <a:headEnd type="none" w="med" len="med"/>
              <a:tailEnd type="none" w="med" len="med"/>
            </a:ln>
            <a:effectLst/>
          </p:spPr>
          <p:txBody>
            <a:bodyPr vert="vert270" wrap="square" lIns="102430" tIns="51215" rIns="102430" bIns="51215" numCol="1" rtlCol="0" anchor="ctr" anchorCtr="0" compatLnSpc="1">
              <a:prstTxWarp prst="textNoShape">
                <a:avLst/>
              </a:prstTxWarp>
            </a:bodyPr>
            <a:lstStyle/>
            <a:p>
              <a:pPr algn="ctr" defTabSz="1024300">
                <a:defRPr/>
              </a:pPr>
              <a:r>
                <a:rPr lang="ar-SA" b="1" kern="0" dirty="0">
                  <a:solidFill>
                    <a:srgbClr val="777877"/>
                  </a:solidFill>
                </a:rPr>
                <a:t>مساواة وتمكين وريادة</a:t>
              </a:r>
              <a:endParaRPr lang="fr-FR" b="1" kern="0" dirty="0">
                <a:solidFill>
                  <a:srgbClr val="777877"/>
                </a:solidFill>
                <a:cs typeface="Arial" charset="0"/>
              </a:endParaRPr>
            </a:p>
          </p:txBody>
        </p:sp>
        <p:sp>
          <p:nvSpPr>
            <p:cNvPr id="22" name="Rectangle 21">
              <a:extLst>
                <a:ext uri="{FF2B5EF4-FFF2-40B4-BE49-F238E27FC236}">
                  <a16:creationId xmlns="" xmlns:a16="http://schemas.microsoft.com/office/drawing/2014/main" id="{0A68E4D7-D77C-4C41-AC90-B6AA6409514D}"/>
                </a:ext>
              </a:extLst>
            </p:cNvPr>
            <p:cNvSpPr/>
            <p:nvPr/>
          </p:nvSpPr>
          <p:spPr bwMode="auto">
            <a:xfrm>
              <a:off x="2509262" y="5213195"/>
              <a:ext cx="3420000" cy="403642"/>
            </a:xfrm>
            <a:prstGeom prst="rect">
              <a:avLst/>
            </a:prstGeom>
            <a:solidFill>
              <a:srgbClr val="C00000"/>
            </a:solidFill>
            <a:ln w="9525" cap="flat" cmpd="sng" algn="ctr">
              <a:noFill/>
              <a:prstDash val="solid"/>
              <a:round/>
              <a:headEnd type="none" w="med" len="med"/>
              <a:tailEnd type="none" w="med" len="med"/>
            </a:ln>
            <a:effectLst/>
          </p:spPr>
          <p:txBody>
            <a:bodyPr vert="horz" wrap="square" lIns="102430" tIns="51215" rIns="102430" bIns="51215" numCol="1" rtlCol="0" anchor="ctr" anchorCtr="0" compatLnSpc="1">
              <a:prstTxWarp prst="textNoShape">
                <a:avLst/>
              </a:prstTxWarp>
            </a:bodyPr>
            <a:lstStyle/>
            <a:p>
              <a:pPr marL="714304" algn="r" defTabSz="1024300" rtl="1">
                <a:defRPr/>
              </a:pPr>
              <a:r>
                <a:rPr lang="ar-MA" sz="1600" kern="0" cap="all" dirty="0">
                  <a:solidFill>
                    <a:srgbClr val="FFFFFF"/>
                  </a:solidFill>
                  <a:cs typeface="Calibri" panose="020F0502020204030204" pitchFamily="34" charset="0"/>
                </a:rPr>
                <a:t>رافعة 02 -</a:t>
              </a:r>
              <a:r>
                <a:rPr lang="ar-SA" sz="1600" kern="0" cap="all" dirty="0">
                  <a:solidFill>
                    <a:srgbClr val="FFFFFF"/>
                  </a:solidFill>
                  <a:cs typeface="Calibri" panose="020F0502020204030204" pitchFamily="34" charset="0"/>
                </a:rPr>
                <a:t> </a:t>
              </a:r>
              <a:r>
                <a:rPr lang="ar-MA" sz="1600" kern="0" cap="all" dirty="0">
                  <a:solidFill>
                    <a:srgbClr val="FFFFFF"/>
                  </a:solidFill>
                  <a:cs typeface="Calibri" panose="020F0502020204030204" pitchFamily="34" charset="0"/>
                </a:rPr>
                <a:t> </a:t>
              </a:r>
              <a:r>
                <a:rPr lang="ar-MA" sz="1600" kern="0" cap="all" dirty="0" err="1">
                  <a:solidFill>
                    <a:srgbClr val="FFFFFF"/>
                  </a:solidFill>
                  <a:cs typeface="Calibri" panose="020F0502020204030204" pitchFamily="34" charset="0"/>
                </a:rPr>
                <a:t>الالتقائية</a:t>
              </a:r>
              <a:endParaRPr lang="fr-FR" sz="1600" kern="0" cap="all" dirty="0">
                <a:solidFill>
                  <a:srgbClr val="FFFFFF"/>
                </a:solidFill>
                <a:cs typeface="Calibri" panose="020F0502020204030204" pitchFamily="34" charset="0"/>
              </a:endParaRPr>
            </a:p>
          </p:txBody>
        </p:sp>
        <p:sp>
          <p:nvSpPr>
            <p:cNvPr id="23" name="Rectangle 22">
              <a:extLst>
                <a:ext uri="{FF2B5EF4-FFF2-40B4-BE49-F238E27FC236}">
                  <a16:creationId xmlns="" xmlns:a16="http://schemas.microsoft.com/office/drawing/2014/main" id="{E74DEF61-3B05-44F4-8168-74FAFA502208}"/>
                </a:ext>
              </a:extLst>
            </p:cNvPr>
            <p:cNvSpPr/>
            <p:nvPr/>
          </p:nvSpPr>
          <p:spPr bwMode="auto">
            <a:xfrm>
              <a:off x="2167132" y="5639044"/>
              <a:ext cx="3780000" cy="360000"/>
            </a:xfrm>
            <a:prstGeom prst="rect">
              <a:avLst/>
            </a:prstGeom>
            <a:solidFill>
              <a:srgbClr val="7030A0"/>
            </a:solidFill>
            <a:ln w="9525" cap="flat" cmpd="sng" algn="ctr">
              <a:noFill/>
              <a:prstDash val="solid"/>
              <a:round/>
              <a:headEnd type="none" w="med" len="med"/>
              <a:tailEnd type="none" w="med" len="med"/>
            </a:ln>
            <a:effectLst/>
          </p:spPr>
          <p:txBody>
            <a:bodyPr vert="horz" wrap="square" lIns="102430" tIns="51215" rIns="102430" bIns="51215" numCol="1" rtlCol="0" anchor="ctr" anchorCtr="0" compatLnSpc="1">
              <a:prstTxWarp prst="textNoShape">
                <a:avLst/>
              </a:prstTxWarp>
            </a:bodyPr>
            <a:lstStyle/>
            <a:p>
              <a:pPr marL="714304" algn="just" defTabSz="1024300" rtl="1">
                <a:defRPr/>
              </a:pPr>
              <a:r>
                <a:rPr lang="ar-MA" sz="1600" kern="0" cap="all" dirty="0">
                  <a:solidFill>
                    <a:srgbClr val="FFFFFF"/>
                  </a:solidFill>
                  <a:cs typeface="Calibri" panose="020F0502020204030204" pitchFamily="34" charset="0"/>
                </a:rPr>
                <a:t>رافعة 04 -</a:t>
              </a:r>
              <a:r>
                <a:rPr lang="ar-SA" sz="1600" kern="0" cap="all" dirty="0">
                  <a:solidFill>
                    <a:srgbClr val="FFFFFF"/>
                  </a:solidFill>
                  <a:cs typeface="Calibri" panose="020F0502020204030204" pitchFamily="34" charset="0"/>
                </a:rPr>
                <a:t> </a:t>
              </a:r>
              <a:r>
                <a:rPr lang="ar-MA" sz="1600" kern="0" cap="all" dirty="0">
                  <a:solidFill>
                    <a:srgbClr val="FFFFFF"/>
                  </a:solidFill>
                  <a:cs typeface="Calibri" panose="020F0502020204030204" pitchFamily="34" charset="0"/>
                </a:rPr>
                <a:t> الابتكار الاجتماعي</a:t>
              </a:r>
              <a:endParaRPr lang="fr-FR" sz="1600" kern="0" cap="all" dirty="0">
                <a:solidFill>
                  <a:srgbClr val="FFFFFF"/>
                </a:solidFill>
                <a:cs typeface="Calibri" panose="020F0502020204030204" pitchFamily="34" charset="0"/>
              </a:endParaRPr>
            </a:p>
          </p:txBody>
        </p:sp>
        <p:sp>
          <p:nvSpPr>
            <p:cNvPr id="24" name="Rectangle 23">
              <a:extLst>
                <a:ext uri="{FF2B5EF4-FFF2-40B4-BE49-F238E27FC236}">
                  <a16:creationId xmlns="" xmlns:a16="http://schemas.microsoft.com/office/drawing/2014/main" id="{0CCA943A-C51C-4A92-944D-3A53E0C2025E}"/>
                </a:ext>
              </a:extLst>
            </p:cNvPr>
            <p:cNvSpPr/>
            <p:nvPr/>
          </p:nvSpPr>
          <p:spPr bwMode="auto">
            <a:xfrm>
              <a:off x="1807132" y="6021078"/>
              <a:ext cx="4140000" cy="360000"/>
            </a:xfrm>
            <a:prstGeom prst="rect">
              <a:avLst/>
            </a:prstGeom>
            <a:solidFill>
              <a:srgbClr val="0070C0"/>
            </a:solidFill>
            <a:ln w="9525" cap="flat" cmpd="sng" algn="ctr">
              <a:noFill/>
              <a:prstDash val="solid"/>
              <a:round/>
              <a:headEnd type="none" w="med" len="med"/>
              <a:tailEnd type="none" w="med" len="med"/>
            </a:ln>
            <a:effectLst/>
          </p:spPr>
          <p:txBody>
            <a:bodyPr vert="horz" wrap="square" lIns="102430" tIns="51215" rIns="102430" bIns="51215" numCol="1" rtlCol="0" anchor="ctr" anchorCtr="0" compatLnSpc="1">
              <a:prstTxWarp prst="textNoShape">
                <a:avLst/>
              </a:prstTxWarp>
            </a:bodyPr>
            <a:lstStyle/>
            <a:p>
              <a:pPr marL="714304" algn="just" defTabSz="1024300" rtl="1">
                <a:defRPr/>
              </a:pPr>
              <a:r>
                <a:rPr lang="ar-MA" sz="1600" kern="0" cap="all" dirty="0">
                  <a:solidFill>
                    <a:srgbClr val="FFFFFF"/>
                  </a:solidFill>
                  <a:cs typeface="Calibri" panose="020F0502020204030204" pitchFamily="34" charset="0"/>
                </a:rPr>
                <a:t>رافعة 06-</a:t>
              </a:r>
              <a:r>
                <a:rPr lang="ar-SA" sz="1600" kern="0" cap="all" dirty="0">
                  <a:solidFill>
                    <a:srgbClr val="FFFFFF"/>
                  </a:solidFill>
                  <a:cs typeface="Calibri" panose="020F0502020204030204" pitchFamily="34" charset="0"/>
                </a:rPr>
                <a:t> </a:t>
              </a:r>
              <a:r>
                <a:rPr lang="ar-MA" sz="1600" kern="0" cap="all" dirty="0">
                  <a:solidFill>
                    <a:srgbClr val="FFFFFF"/>
                  </a:solidFill>
                  <a:cs typeface="Calibri" panose="020F0502020204030204" pitchFamily="34" charset="0"/>
                </a:rPr>
                <a:t> الشراكة</a:t>
              </a:r>
              <a:endParaRPr lang="fr-FR" sz="1600" kern="0" cap="all" dirty="0">
                <a:solidFill>
                  <a:srgbClr val="FFFFFF"/>
                </a:solidFill>
                <a:cs typeface="Calibri" panose="020F0502020204030204" pitchFamily="34" charset="0"/>
              </a:endParaRPr>
            </a:p>
          </p:txBody>
        </p:sp>
        <p:sp>
          <p:nvSpPr>
            <p:cNvPr id="25" name="Rectangle 24">
              <a:extLst>
                <a:ext uri="{FF2B5EF4-FFF2-40B4-BE49-F238E27FC236}">
                  <a16:creationId xmlns="" xmlns:a16="http://schemas.microsoft.com/office/drawing/2014/main" id="{E1B8B199-B2FB-456F-A864-94854FA5E9DC}"/>
                </a:ext>
              </a:extLst>
            </p:cNvPr>
            <p:cNvSpPr/>
            <p:nvPr/>
          </p:nvSpPr>
          <p:spPr bwMode="auto">
            <a:xfrm>
              <a:off x="6038306" y="5230673"/>
              <a:ext cx="3420000" cy="360000"/>
            </a:xfrm>
            <a:prstGeom prst="rect">
              <a:avLst/>
            </a:prstGeom>
            <a:solidFill>
              <a:srgbClr val="0070CD">
                <a:lumMod val="60000"/>
                <a:lumOff val="40000"/>
              </a:srgbClr>
            </a:solidFill>
            <a:ln w="9525" cap="flat" cmpd="sng" algn="ctr">
              <a:noFill/>
              <a:prstDash val="solid"/>
              <a:round/>
              <a:headEnd type="none" w="med" len="med"/>
              <a:tailEnd type="none" w="med" len="med"/>
            </a:ln>
            <a:effectLst/>
          </p:spPr>
          <p:txBody>
            <a:bodyPr vert="horz" wrap="square" lIns="102430" tIns="51215" rIns="102430" bIns="51215" numCol="1" rtlCol="0" anchor="ctr" anchorCtr="0" compatLnSpc="1">
              <a:prstTxWarp prst="textNoShape">
                <a:avLst/>
              </a:prstTxWarp>
            </a:bodyPr>
            <a:lstStyle/>
            <a:p>
              <a:pPr marL="714304" algn="r" defTabSz="1024300" rtl="1">
                <a:defRPr/>
              </a:pPr>
              <a:r>
                <a:rPr lang="ar-MA" sz="1600" kern="0" cap="all" dirty="0">
                  <a:solidFill>
                    <a:srgbClr val="FFFFFF"/>
                  </a:solidFill>
                  <a:cs typeface="Calibri" panose="020F0502020204030204" pitchFamily="34" charset="0"/>
                </a:rPr>
                <a:t>رافعة</a:t>
              </a:r>
              <a:r>
                <a:rPr lang="ar-MA" sz="1600" kern="0" dirty="0">
                  <a:solidFill>
                    <a:srgbClr val="FFFFFF"/>
                  </a:solidFill>
                </a:rPr>
                <a:t> </a:t>
              </a:r>
              <a:r>
                <a:rPr lang="ar-MA" sz="1600" kern="0" cap="all" dirty="0">
                  <a:solidFill>
                    <a:srgbClr val="FFFFFF"/>
                  </a:solidFill>
                  <a:cs typeface="Calibri" panose="020F0502020204030204" pitchFamily="34" charset="0"/>
                </a:rPr>
                <a:t>01-</a:t>
              </a:r>
              <a:r>
                <a:rPr lang="ar-SA" sz="1600" kern="0" cap="all" dirty="0">
                  <a:solidFill>
                    <a:srgbClr val="FFFFFF"/>
                  </a:solidFill>
                  <a:cs typeface="Calibri" panose="020F0502020204030204" pitchFamily="34" charset="0"/>
                </a:rPr>
                <a:t>  </a:t>
              </a:r>
              <a:r>
                <a:rPr lang="ar-MA" sz="1600" kern="0" cap="all" dirty="0" err="1">
                  <a:solidFill>
                    <a:srgbClr val="FFFFFF"/>
                  </a:solidFill>
                  <a:cs typeface="Calibri" panose="020F0502020204030204" pitchFamily="34" charset="0"/>
                </a:rPr>
                <a:t>الرقمنة</a:t>
              </a:r>
              <a:endParaRPr lang="fr-FR" sz="1600" kern="0" cap="all" dirty="0">
                <a:solidFill>
                  <a:srgbClr val="FFFFFF"/>
                </a:solidFill>
                <a:cs typeface="Calibri" panose="020F0502020204030204" pitchFamily="34" charset="0"/>
              </a:endParaRPr>
            </a:p>
          </p:txBody>
        </p:sp>
        <p:sp>
          <p:nvSpPr>
            <p:cNvPr id="26" name="Rectangle 25">
              <a:extLst>
                <a:ext uri="{FF2B5EF4-FFF2-40B4-BE49-F238E27FC236}">
                  <a16:creationId xmlns="" xmlns:a16="http://schemas.microsoft.com/office/drawing/2014/main" id="{BDA451A0-4191-48F5-AE4B-BA5139FC6545}"/>
                </a:ext>
              </a:extLst>
            </p:cNvPr>
            <p:cNvSpPr/>
            <p:nvPr/>
          </p:nvSpPr>
          <p:spPr bwMode="auto">
            <a:xfrm>
              <a:off x="6038303" y="5629585"/>
              <a:ext cx="3780000" cy="360000"/>
            </a:xfrm>
            <a:prstGeom prst="rect">
              <a:avLst/>
            </a:prstGeom>
            <a:solidFill>
              <a:srgbClr val="00B050"/>
            </a:solidFill>
            <a:ln w="9525" cap="flat" cmpd="sng" algn="ctr">
              <a:noFill/>
              <a:prstDash val="solid"/>
              <a:round/>
              <a:headEnd type="none" w="med" len="med"/>
              <a:tailEnd type="none" w="med" len="med"/>
            </a:ln>
            <a:effectLst/>
          </p:spPr>
          <p:txBody>
            <a:bodyPr vert="horz" wrap="square" lIns="102430" tIns="51215" rIns="102430" bIns="51215" numCol="1" rtlCol="0" anchor="ctr" anchorCtr="0" compatLnSpc="1">
              <a:prstTxWarp prst="textNoShape">
                <a:avLst/>
              </a:prstTxWarp>
            </a:bodyPr>
            <a:lstStyle/>
            <a:p>
              <a:pPr marL="1080980" algn="r" defTabSz="1024300" rtl="1">
                <a:defRPr/>
              </a:pPr>
              <a:r>
                <a:rPr lang="ar-MA" sz="1600" kern="0" cap="all" dirty="0">
                  <a:solidFill>
                    <a:srgbClr val="FFFFFF"/>
                  </a:solidFill>
                  <a:cs typeface="Calibri" panose="020F0502020204030204" pitchFamily="34" charset="0"/>
                </a:rPr>
                <a:t>رافعة 03-  الجودة</a:t>
              </a:r>
              <a:endParaRPr lang="fr-FR" sz="1600" kern="0" cap="all" dirty="0">
                <a:solidFill>
                  <a:srgbClr val="FFFFFF"/>
                </a:solidFill>
                <a:cs typeface="Calibri" panose="020F0502020204030204" pitchFamily="34" charset="0"/>
              </a:endParaRPr>
            </a:p>
          </p:txBody>
        </p:sp>
        <p:sp>
          <p:nvSpPr>
            <p:cNvPr id="27" name="Rectangle 26">
              <a:extLst>
                <a:ext uri="{FF2B5EF4-FFF2-40B4-BE49-F238E27FC236}">
                  <a16:creationId xmlns="" xmlns:a16="http://schemas.microsoft.com/office/drawing/2014/main" id="{4367D100-5117-4F19-82AA-5B12F36F7EC7}"/>
                </a:ext>
              </a:extLst>
            </p:cNvPr>
            <p:cNvSpPr/>
            <p:nvPr/>
          </p:nvSpPr>
          <p:spPr>
            <a:xfrm>
              <a:off x="6582171" y="3500891"/>
              <a:ext cx="1839628" cy="901306"/>
            </a:xfrm>
            <a:prstGeom prst="rect">
              <a:avLst/>
            </a:prstGeom>
            <a:noFill/>
            <a:ln w="12700" cap="flat" cmpd="sng" algn="ctr">
              <a:noFill/>
              <a:prstDash val="solid"/>
              <a:miter lim="800000"/>
            </a:ln>
            <a:effectLst/>
          </p:spPr>
          <p:txBody>
            <a:bodyPr rtlCol="0" anchor="ctr"/>
            <a:lstStyle/>
            <a:p>
              <a:pPr algn="r" defTabSz="914309" rtl="1">
                <a:defRPr/>
              </a:pPr>
              <a:r>
                <a:rPr lang="fr-FR" sz="1500" i="1" kern="0" dirty="0">
                  <a:solidFill>
                    <a:srgbClr val="362731"/>
                  </a:solidFill>
                  <a:latin typeface="Arial"/>
                  <a:ea typeface="Cambria" panose="02040503050406030204" pitchFamily="18" charset="0"/>
                  <a:cs typeface="Calibri" panose="020F0502020204030204" pitchFamily="34" charset="0"/>
                </a:rPr>
                <a:t> </a:t>
              </a:r>
              <a:r>
                <a:rPr lang="ar-MA" sz="1500" i="1" kern="0" dirty="0">
                  <a:solidFill>
                    <a:srgbClr val="362731"/>
                  </a:solidFill>
                  <a:latin typeface="Arial"/>
                  <a:ea typeface="Cambria" panose="02040503050406030204" pitchFamily="18" charset="0"/>
                  <a:cs typeface="Calibri" panose="020F0502020204030204" pitchFamily="34" charset="0"/>
                </a:rPr>
                <a:t>من خلال</a:t>
              </a:r>
              <a:endParaRPr lang="ar-SA" sz="1500" i="1" kern="0" dirty="0">
                <a:solidFill>
                  <a:srgbClr val="362731"/>
                </a:solidFill>
                <a:latin typeface="Arial"/>
                <a:ea typeface="Cambria" panose="02040503050406030204" pitchFamily="18" charset="0"/>
                <a:cs typeface="Calibri" panose="020F0502020204030204" pitchFamily="34" charset="0"/>
              </a:endParaRPr>
            </a:p>
            <a:p>
              <a:pPr algn="r" defTabSz="914309" rtl="1">
                <a:defRPr/>
              </a:pPr>
              <a:r>
                <a:rPr lang="ar-MA" sz="1500" i="1" kern="0" dirty="0">
                  <a:solidFill>
                    <a:srgbClr val="362731"/>
                  </a:solidFill>
                  <a:latin typeface="Arial"/>
                  <a:ea typeface="Cambria" panose="02040503050406030204" pitchFamily="18" charset="0"/>
                  <a:cs typeface="Calibri" panose="020F0502020204030204" pitchFamily="34" charset="0"/>
                </a:rPr>
                <a:t> آليات اجتماعية</a:t>
              </a:r>
              <a:r>
                <a:rPr lang="ar-SA" sz="1500" i="1" kern="0" dirty="0">
                  <a:solidFill>
                    <a:srgbClr val="362731"/>
                  </a:solidFill>
                  <a:latin typeface="Arial"/>
                  <a:ea typeface="Cambria" panose="02040503050406030204" pitchFamily="18" charset="0"/>
                  <a:cs typeface="Calibri" panose="020F0502020204030204" pitchFamily="34" charset="0"/>
                </a:rPr>
                <a:t> ذكية،</a:t>
              </a:r>
            </a:p>
            <a:p>
              <a:pPr algn="r" defTabSz="914309" rtl="1">
                <a:defRPr/>
              </a:pPr>
              <a:r>
                <a:rPr lang="ar-MA" sz="1500" i="1" kern="0" dirty="0" err="1">
                  <a:solidFill>
                    <a:srgbClr val="362731"/>
                  </a:solidFill>
                  <a:latin typeface="Arial"/>
                  <a:ea typeface="Cambria" panose="02040503050406030204" pitchFamily="18" charset="0"/>
                  <a:cs typeface="Calibri" panose="020F0502020204030204" pitchFamily="34" charset="0"/>
                </a:rPr>
                <a:t>ولوجة</a:t>
              </a:r>
              <a:r>
                <a:rPr lang="ar-MA" sz="1500" i="1" kern="0" dirty="0">
                  <a:solidFill>
                    <a:srgbClr val="362731"/>
                  </a:solidFill>
                  <a:latin typeface="Arial"/>
                  <a:ea typeface="Cambria" panose="02040503050406030204" pitchFamily="18" charset="0"/>
                  <a:cs typeface="Calibri" panose="020F0502020204030204" pitchFamily="34" charset="0"/>
                </a:rPr>
                <a:t> وذات جودة</a:t>
              </a:r>
              <a:endParaRPr lang="fr-MA" sz="1500" i="1" kern="0" dirty="0">
                <a:solidFill>
                  <a:srgbClr val="362731"/>
                </a:solidFill>
                <a:latin typeface="Arial"/>
                <a:ea typeface="Cambria" panose="02040503050406030204" pitchFamily="18" charset="0"/>
                <a:cs typeface="Calibri" panose="020F0502020204030204" pitchFamily="34" charset="0"/>
              </a:endParaRPr>
            </a:p>
          </p:txBody>
        </p:sp>
        <p:sp>
          <p:nvSpPr>
            <p:cNvPr id="28" name="Rectangle 27">
              <a:extLst>
                <a:ext uri="{FF2B5EF4-FFF2-40B4-BE49-F238E27FC236}">
                  <a16:creationId xmlns="" xmlns:a16="http://schemas.microsoft.com/office/drawing/2014/main" id="{78E5AD2A-DD12-4324-9E5C-491475389EE3}"/>
                </a:ext>
              </a:extLst>
            </p:cNvPr>
            <p:cNvSpPr/>
            <p:nvPr/>
          </p:nvSpPr>
          <p:spPr>
            <a:xfrm>
              <a:off x="1193180" y="3498307"/>
              <a:ext cx="1764384" cy="921869"/>
            </a:xfrm>
            <a:prstGeom prst="rect">
              <a:avLst/>
            </a:prstGeom>
            <a:noFill/>
            <a:ln w="12700" cap="flat" cmpd="sng" algn="ctr">
              <a:noFill/>
              <a:prstDash val="solid"/>
              <a:miter lim="800000"/>
            </a:ln>
            <a:effectLst/>
          </p:spPr>
          <p:txBody>
            <a:bodyPr rtlCol="0" anchor="ctr"/>
            <a:lstStyle/>
            <a:p>
              <a:pPr algn="r" defTabSz="914309" rtl="1">
                <a:defRPr/>
              </a:pPr>
              <a:r>
                <a:rPr lang="ar-SA" sz="1500" i="1" kern="0" dirty="0">
                  <a:solidFill>
                    <a:srgbClr val="362731"/>
                  </a:solidFill>
                  <a:latin typeface="Arial"/>
                  <a:ea typeface="Cambria" panose="02040503050406030204" pitchFamily="18" charset="0"/>
                  <a:cs typeface="Calibri" panose="020F0502020204030204" pitchFamily="34" charset="0"/>
                </a:rPr>
                <a:t>من خلال</a:t>
              </a:r>
            </a:p>
            <a:p>
              <a:pPr algn="r" defTabSz="914309" rtl="1">
                <a:defRPr/>
              </a:pPr>
              <a:r>
                <a:rPr lang="ar-SA" sz="1500" i="1" kern="0" dirty="0">
                  <a:solidFill>
                    <a:srgbClr val="362731"/>
                  </a:solidFill>
                  <a:latin typeface="Arial"/>
                  <a:ea typeface="Cambria" panose="02040503050406030204" pitchFamily="18" charset="0"/>
                  <a:cs typeface="Calibri" panose="020F0502020204030204" pitchFamily="34" charset="0"/>
                </a:rPr>
                <a:t> الأسرة كوحدة</a:t>
              </a:r>
              <a:r>
                <a:rPr lang="ar-MA" sz="1500" i="1" kern="0" dirty="0">
                  <a:solidFill>
                    <a:srgbClr val="362731"/>
                  </a:solidFill>
                  <a:latin typeface="Arial"/>
                  <a:ea typeface="Cambria" panose="02040503050406030204" pitchFamily="18" charset="0"/>
                  <a:cs typeface="Calibri" panose="020F0502020204030204" pitchFamily="34" charset="0"/>
                </a:rPr>
                <a:t> متضامن</a:t>
              </a:r>
              <a:r>
                <a:rPr lang="ar-SA" sz="1500" i="1" kern="0" dirty="0">
                  <a:solidFill>
                    <a:srgbClr val="362731"/>
                  </a:solidFill>
                  <a:latin typeface="Arial"/>
                  <a:ea typeface="Cambria" panose="02040503050406030204" pitchFamily="18" charset="0"/>
                  <a:cs typeface="Calibri" panose="020F0502020204030204" pitchFamily="34" charset="0"/>
                </a:rPr>
                <a:t>ة</a:t>
              </a:r>
            </a:p>
            <a:p>
              <a:pPr algn="r" defTabSz="914309" rtl="1">
                <a:defRPr/>
              </a:pPr>
              <a:r>
                <a:rPr lang="ar-SA" sz="1500" i="1" kern="0" dirty="0">
                  <a:solidFill>
                    <a:srgbClr val="362731"/>
                  </a:solidFill>
                  <a:latin typeface="Arial"/>
                  <a:ea typeface="Cambria" panose="02040503050406030204" pitchFamily="18" charset="0"/>
                  <a:cs typeface="Calibri" panose="020F0502020204030204" pitchFamily="34" charset="0"/>
                </a:rPr>
                <a:t>ورافعة للتنمية المستدامة</a:t>
              </a:r>
              <a:endParaRPr lang="fr-FR" sz="1500" i="1" kern="0" dirty="0">
                <a:solidFill>
                  <a:srgbClr val="362731"/>
                </a:solidFill>
                <a:latin typeface="Arial"/>
                <a:ea typeface="Cambria" panose="02040503050406030204" pitchFamily="18" charset="0"/>
                <a:cs typeface="Calibri" panose="020F0502020204030204" pitchFamily="34" charset="0"/>
              </a:endParaRPr>
            </a:p>
          </p:txBody>
        </p:sp>
        <p:sp>
          <p:nvSpPr>
            <p:cNvPr id="29" name="Rectangle 28">
              <a:extLst>
                <a:ext uri="{FF2B5EF4-FFF2-40B4-BE49-F238E27FC236}">
                  <a16:creationId xmlns="" xmlns:a16="http://schemas.microsoft.com/office/drawing/2014/main" id="{6773118C-FEFF-440D-A8C8-3E0521486E91}"/>
                </a:ext>
              </a:extLst>
            </p:cNvPr>
            <p:cNvSpPr/>
            <p:nvPr/>
          </p:nvSpPr>
          <p:spPr>
            <a:xfrm>
              <a:off x="3774480" y="3495664"/>
              <a:ext cx="1856297" cy="796135"/>
            </a:xfrm>
            <a:prstGeom prst="rect">
              <a:avLst/>
            </a:prstGeom>
            <a:noFill/>
            <a:ln w="12700" cap="flat" cmpd="sng" algn="ctr">
              <a:noFill/>
              <a:prstDash val="solid"/>
              <a:miter lim="800000"/>
            </a:ln>
            <a:effectLst/>
          </p:spPr>
          <p:txBody>
            <a:bodyPr rtlCol="0" anchor="ctr"/>
            <a:lstStyle/>
            <a:p>
              <a:pPr algn="r" defTabSz="914309">
                <a:defRPr/>
              </a:pPr>
              <a:r>
                <a:rPr lang="ar-SA" sz="1500" i="1" kern="0" dirty="0">
                  <a:solidFill>
                    <a:srgbClr val="362731"/>
                  </a:solidFill>
                  <a:latin typeface="Arial"/>
                  <a:ea typeface="Cambria" panose="02040503050406030204" pitchFamily="18" charset="0"/>
                  <a:cs typeface="Calibri" panose="020F0502020204030204" pitchFamily="34" charset="0"/>
                </a:rPr>
                <a:t>من خلال</a:t>
              </a:r>
            </a:p>
            <a:p>
              <a:pPr algn="r" defTabSz="914309">
                <a:defRPr/>
              </a:pPr>
              <a:r>
                <a:rPr lang="ar-SA" sz="1500" i="1" kern="0" dirty="0">
                  <a:solidFill>
                    <a:srgbClr val="362731"/>
                  </a:solidFill>
                  <a:latin typeface="Arial"/>
                  <a:ea typeface="Cambria" panose="02040503050406030204" pitchFamily="18" charset="0"/>
                  <a:cs typeface="Calibri" panose="020F0502020204030204" pitchFamily="34" charset="0"/>
                </a:rPr>
                <a:t> تمكين المرأة</a:t>
              </a:r>
            </a:p>
            <a:p>
              <a:pPr algn="r" defTabSz="914309">
                <a:defRPr/>
              </a:pPr>
              <a:r>
                <a:rPr lang="ar-SA" sz="1500" i="1" kern="0" dirty="0">
                  <a:solidFill>
                    <a:srgbClr val="362731"/>
                  </a:solidFill>
                  <a:latin typeface="Arial"/>
                  <a:ea typeface="Cambria" panose="02040503050406030204" pitchFamily="18" charset="0"/>
                  <a:cs typeface="Calibri" panose="020F0502020204030204" pitchFamily="34" charset="0"/>
                </a:rPr>
                <a:t> في المجتمع</a:t>
              </a:r>
              <a:endParaRPr lang="fr-FR" sz="1500" i="1" kern="0" dirty="0">
                <a:solidFill>
                  <a:srgbClr val="362731"/>
                </a:solidFill>
                <a:latin typeface="Arial"/>
                <a:ea typeface="Cambria" panose="02040503050406030204" pitchFamily="18" charset="0"/>
                <a:cs typeface="Calibri" panose="020F0502020204030204" pitchFamily="34" charset="0"/>
              </a:endParaRPr>
            </a:p>
          </p:txBody>
        </p:sp>
        <p:pic>
          <p:nvPicPr>
            <p:cNvPr id="30" name="Picture 4" descr="Image associée">
              <a:extLst>
                <a:ext uri="{FF2B5EF4-FFF2-40B4-BE49-F238E27FC236}">
                  <a16:creationId xmlns="" xmlns:a16="http://schemas.microsoft.com/office/drawing/2014/main" id="{0FF78A41-92ED-4A4B-8121-44257DD83D6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1885" y="2129543"/>
              <a:ext cx="331737" cy="31853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ésultat de recherche d'images pour &quot;femmes bonhom&quot;">
              <a:extLst>
                <a:ext uri="{FF2B5EF4-FFF2-40B4-BE49-F238E27FC236}">
                  <a16:creationId xmlns="" xmlns:a16="http://schemas.microsoft.com/office/drawing/2014/main" id="{BCB5F1A5-5E24-4855-B467-8675DD95888E}"/>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907" r="40052"/>
            <a:stretch/>
          </p:blipFill>
          <p:spPr bwMode="auto">
            <a:xfrm>
              <a:off x="7890888" y="1890013"/>
              <a:ext cx="291065" cy="638673"/>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31">
              <a:extLst>
                <a:ext uri="{FF2B5EF4-FFF2-40B4-BE49-F238E27FC236}">
                  <a16:creationId xmlns="" xmlns:a16="http://schemas.microsoft.com/office/drawing/2014/main" id="{DF24F447-A899-4C2D-9F87-BA7D3E4C9344}"/>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247580" y="1968070"/>
              <a:ext cx="446494" cy="534124"/>
            </a:xfrm>
            <a:prstGeom prst="rect">
              <a:avLst/>
            </a:prstGeom>
          </p:spPr>
        </p:pic>
        <p:pic>
          <p:nvPicPr>
            <p:cNvPr id="33" name="Image 32">
              <a:extLst>
                <a:ext uri="{FF2B5EF4-FFF2-40B4-BE49-F238E27FC236}">
                  <a16:creationId xmlns="" xmlns:a16="http://schemas.microsoft.com/office/drawing/2014/main" id="{99226165-C10D-43E5-9CAD-8876942199A2}"/>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5016411" y="2068596"/>
              <a:ext cx="446981" cy="398954"/>
            </a:xfrm>
            <a:prstGeom prst="rect">
              <a:avLst/>
            </a:prstGeom>
          </p:spPr>
        </p:pic>
        <p:sp>
          <p:nvSpPr>
            <p:cNvPr id="34" name="Rectangle 33">
              <a:extLst>
                <a:ext uri="{FF2B5EF4-FFF2-40B4-BE49-F238E27FC236}">
                  <a16:creationId xmlns="" xmlns:a16="http://schemas.microsoft.com/office/drawing/2014/main" id="{510C3D49-8E57-4D4D-919D-6F5E85FEBF42}"/>
                </a:ext>
              </a:extLst>
            </p:cNvPr>
            <p:cNvSpPr/>
            <p:nvPr/>
          </p:nvSpPr>
          <p:spPr bwMode="auto">
            <a:xfrm>
              <a:off x="2749659" y="2825172"/>
              <a:ext cx="1080000" cy="173204"/>
            </a:xfrm>
            <a:prstGeom prst="rect">
              <a:avLst/>
            </a:prstGeom>
            <a:gradFill flip="none" rotWithShape="1">
              <a:gsLst>
                <a:gs pos="0">
                  <a:srgbClr val="A90B52">
                    <a:shade val="30000"/>
                    <a:satMod val="115000"/>
                  </a:srgbClr>
                </a:gs>
                <a:gs pos="50000">
                  <a:srgbClr val="A90B52"/>
                </a:gs>
                <a:gs pos="100000">
                  <a:srgbClr val="FFFFFF"/>
                </a:gs>
              </a:gsLst>
              <a:path path="circle">
                <a:fillToRect l="50000" t="50000" r="50000" b="50000"/>
              </a:path>
              <a:tileRect/>
            </a:gradFill>
            <a:ln w="12700" cap="flat" cmpd="sng" algn="ctr">
              <a:noFill/>
              <a:prstDash val="solid"/>
              <a:miter lim="800000"/>
            </a:ln>
            <a:effectLst/>
          </p:spPr>
          <p:txBody>
            <a:bodyPr rtlCol="0" anchor="ctr"/>
            <a:lstStyle/>
            <a:p>
              <a:pPr algn="ctr" defTabSz="914309">
                <a:defRPr/>
              </a:pPr>
              <a:endParaRPr lang="fr-FR" kern="0" dirty="0">
                <a:solidFill>
                  <a:srgbClr val="FF0000"/>
                </a:solidFill>
                <a:latin typeface="Arial" panose="020B0604020202020204"/>
              </a:endParaRPr>
            </a:p>
          </p:txBody>
        </p:sp>
        <p:sp>
          <p:nvSpPr>
            <p:cNvPr id="35" name="Rectangle 34">
              <a:extLst>
                <a:ext uri="{FF2B5EF4-FFF2-40B4-BE49-F238E27FC236}">
                  <a16:creationId xmlns="" xmlns:a16="http://schemas.microsoft.com/office/drawing/2014/main" id="{20C76105-135C-44EE-8ED9-E763937BC987}"/>
                </a:ext>
              </a:extLst>
            </p:cNvPr>
            <p:cNvSpPr/>
            <p:nvPr/>
          </p:nvSpPr>
          <p:spPr bwMode="auto">
            <a:xfrm>
              <a:off x="8192196" y="2825172"/>
              <a:ext cx="1080000" cy="173204"/>
            </a:xfrm>
            <a:prstGeom prst="rect">
              <a:avLst/>
            </a:prstGeom>
            <a:gradFill flip="none" rotWithShape="1">
              <a:gsLst>
                <a:gs pos="0">
                  <a:srgbClr val="A90B52">
                    <a:shade val="30000"/>
                    <a:satMod val="115000"/>
                  </a:srgbClr>
                </a:gs>
                <a:gs pos="50000">
                  <a:srgbClr val="A90B52"/>
                </a:gs>
                <a:gs pos="100000">
                  <a:srgbClr val="FFFFFF"/>
                </a:gs>
              </a:gsLst>
              <a:path path="circle">
                <a:fillToRect l="50000" t="50000" r="50000" b="50000"/>
              </a:path>
              <a:tileRect/>
            </a:gradFill>
            <a:ln w="12700" cap="flat" cmpd="sng" algn="ctr">
              <a:noFill/>
              <a:prstDash val="solid"/>
              <a:miter lim="800000"/>
            </a:ln>
            <a:effectLst/>
          </p:spPr>
          <p:txBody>
            <a:bodyPr rtlCol="0" anchor="ctr"/>
            <a:lstStyle/>
            <a:p>
              <a:pPr algn="ctr" defTabSz="914309">
                <a:defRPr/>
              </a:pPr>
              <a:endParaRPr lang="fr-FR" kern="0" dirty="0">
                <a:solidFill>
                  <a:srgbClr val="FF0000"/>
                </a:solidFill>
                <a:latin typeface="Arial" panose="020B0604020202020204"/>
              </a:endParaRPr>
            </a:p>
          </p:txBody>
        </p:sp>
        <p:sp>
          <p:nvSpPr>
            <p:cNvPr id="36" name="Rectangle 35">
              <a:extLst>
                <a:ext uri="{FF2B5EF4-FFF2-40B4-BE49-F238E27FC236}">
                  <a16:creationId xmlns="" xmlns:a16="http://schemas.microsoft.com/office/drawing/2014/main" id="{5944DE74-FC61-44FF-9233-C66B4FA8583A}"/>
                </a:ext>
              </a:extLst>
            </p:cNvPr>
            <p:cNvSpPr/>
            <p:nvPr/>
          </p:nvSpPr>
          <p:spPr bwMode="auto">
            <a:xfrm>
              <a:off x="5448632" y="2825172"/>
              <a:ext cx="1080000" cy="173204"/>
            </a:xfrm>
            <a:prstGeom prst="rect">
              <a:avLst/>
            </a:prstGeom>
            <a:gradFill flip="none" rotWithShape="1">
              <a:gsLst>
                <a:gs pos="0">
                  <a:srgbClr val="A90B52">
                    <a:shade val="30000"/>
                    <a:satMod val="115000"/>
                  </a:srgbClr>
                </a:gs>
                <a:gs pos="50000">
                  <a:srgbClr val="A90B52"/>
                </a:gs>
                <a:gs pos="100000">
                  <a:srgbClr val="FFFFFF"/>
                </a:gs>
              </a:gsLst>
              <a:path path="circle">
                <a:fillToRect l="50000" t="50000" r="50000" b="50000"/>
              </a:path>
              <a:tileRect/>
            </a:gradFill>
            <a:ln w="12700" cap="flat" cmpd="sng" algn="ctr">
              <a:noFill/>
              <a:prstDash val="solid"/>
              <a:miter lim="800000"/>
            </a:ln>
            <a:effectLst/>
          </p:spPr>
          <p:txBody>
            <a:bodyPr rtlCol="0" anchor="ctr"/>
            <a:lstStyle/>
            <a:p>
              <a:pPr algn="ctr" defTabSz="914309">
                <a:defRPr/>
              </a:pPr>
              <a:endParaRPr lang="fr-FR" kern="0" dirty="0">
                <a:solidFill>
                  <a:srgbClr val="FF0000"/>
                </a:solidFill>
                <a:latin typeface="Arial" panose="020B0604020202020204"/>
              </a:endParaRPr>
            </a:p>
          </p:txBody>
        </p:sp>
        <p:cxnSp>
          <p:nvCxnSpPr>
            <p:cNvPr id="37" name="Connecteur droit 36">
              <a:extLst>
                <a:ext uri="{FF2B5EF4-FFF2-40B4-BE49-F238E27FC236}">
                  <a16:creationId xmlns="" xmlns:a16="http://schemas.microsoft.com/office/drawing/2014/main" id="{EA7E418F-A5BC-45AF-A271-E360F731A4E0}"/>
                </a:ext>
              </a:extLst>
            </p:cNvPr>
            <p:cNvCxnSpPr>
              <a:cxnSpLocks/>
            </p:cNvCxnSpPr>
            <p:nvPr/>
          </p:nvCxnSpPr>
          <p:spPr>
            <a:xfrm>
              <a:off x="4383837" y="1149347"/>
              <a:ext cx="0" cy="1456983"/>
            </a:xfrm>
            <a:prstGeom prst="line">
              <a:avLst/>
            </a:prstGeom>
            <a:noFill/>
            <a:ln w="127000" cap="flat" cmpd="sng" algn="ctr">
              <a:solidFill>
                <a:srgbClr val="FFFFFF">
                  <a:lumMod val="50000"/>
                </a:srgbClr>
              </a:solidFill>
              <a:prstDash val="solid"/>
              <a:miter lim="800000"/>
            </a:ln>
            <a:effectLst/>
          </p:spPr>
        </p:cxnSp>
        <p:cxnSp>
          <p:nvCxnSpPr>
            <p:cNvPr id="38" name="Connecteur droit 37">
              <a:extLst>
                <a:ext uri="{FF2B5EF4-FFF2-40B4-BE49-F238E27FC236}">
                  <a16:creationId xmlns="" xmlns:a16="http://schemas.microsoft.com/office/drawing/2014/main" id="{9B792906-062A-4FE9-9FAB-D9F1BF8BDC34}"/>
                </a:ext>
              </a:extLst>
            </p:cNvPr>
            <p:cNvCxnSpPr>
              <a:cxnSpLocks/>
            </p:cNvCxnSpPr>
            <p:nvPr/>
          </p:nvCxnSpPr>
          <p:spPr>
            <a:xfrm>
              <a:off x="4945192" y="1551897"/>
              <a:ext cx="0" cy="954575"/>
            </a:xfrm>
            <a:prstGeom prst="line">
              <a:avLst/>
            </a:prstGeom>
            <a:noFill/>
            <a:ln w="127000" cap="flat" cmpd="sng" algn="ctr">
              <a:solidFill>
                <a:srgbClr val="FFFFFF">
                  <a:lumMod val="50000"/>
                </a:srgbClr>
              </a:solidFill>
              <a:prstDash val="solid"/>
              <a:miter lim="800000"/>
            </a:ln>
            <a:effectLst/>
          </p:spPr>
        </p:cxnSp>
        <p:cxnSp>
          <p:nvCxnSpPr>
            <p:cNvPr id="39" name="Connecteur droit 38">
              <a:extLst>
                <a:ext uri="{FF2B5EF4-FFF2-40B4-BE49-F238E27FC236}">
                  <a16:creationId xmlns="" xmlns:a16="http://schemas.microsoft.com/office/drawing/2014/main" id="{AFB525B4-C61F-491C-9ADA-BFA05A66C50E}"/>
                </a:ext>
              </a:extLst>
            </p:cNvPr>
            <p:cNvCxnSpPr>
              <a:cxnSpLocks/>
            </p:cNvCxnSpPr>
            <p:nvPr/>
          </p:nvCxnSpPr>
          <p:spPr>
            <a:xfrm>
              <a:off x="5506548" y="1773387"/>
              <a:ext cx="0" cy="803853"/>
            </a:xfrm>
            <a:prstGeom prst="line">
              <a:avLst/>
            </a:prstGeom>
            <a:noFill/>
            <a:ln w="127000" cap="flat" cmpd="sng" algn="ctr">
              <a:solidFill>
                <a:srgbClr val="FFFFFF">
                  <a:lumMod val="50000"/>
                </a:srgbClr>
              </a:solidFill>
              <a:prstDash val="solid"/>
              <a:miter lim="800000"/>
            </a:ln>
            <a:effectLst/>
          </p:spPr>
        </p:cxnSp>
        <p:cxnSp>
          <p:nvCxnSpPr>
            <p:cNvPr id="40" name="Connecteur droit 39">
              <a:extLst>
                <a:ext uri="{FF2B5EF4-FFF2-40B4-BE49-F238E27FC236}">
                  <a16:creationId xmlns="" xmlns:a16="http://schemas.microsoft.com/office/drawing/2014/main" id="{EB3302DD-AF20-4608-BCB0-9AF02DD474F3}"/>
                </a:ext>
              </a:extLst>
            </p:cNvPr>
            <p:cNvCxnSpPr>
              <a:cxnSpLocks/>
            </p:cNvCxnSpPr>
            <p:nvPr/>
          </p:nvCxnSpPr>
          <p:spPr>
            <a:xfrm>
              <a:off x="6067903" y="1895124"/>
              <a:ext cx="0" cy="552649"/>
            </a:xfrm>
            <a:prstGeom prst="line">
              <a:avLst/>
            </a:prstGeom>
            <a:noFill/>
            <a:ln w="127000" cap="flat" cmpd="sng" algn="ctr">
              <a:solidFill>
                <a:srgbClr val="FFFFFF">
                  <a:lumMod val="50000"/>
                </a:srgbClr>
              </a:solidFill>
              <a:prstDash val="solid"/>
              <a:miter lim="800000"/>
            </a:ln>
            <a:effectLst/>
          </p:spPr>
        </p:cxnSp>
        <p:cxnSp>
          <p:nvCxnSpPr>
            <p:cNvPr id="41" name="Connecteur droit 40">
              <a:extLst>
                <a:ext uri="{FF2B5EF4-FFF2-40B4-BE49-F238E27FC236}">
                  <a16:creationId xmlns="" xmlns:a16="http://schemas.microsoft.com/office/drawing/2014/main" id="{B537AFBD-2545-4B54-BB8F-95FE6FDD8A50}"/>
                </a:ext>
              </a:extLst>
            </p:cNvPr>
            <p:cNvCxnSpPr>
              <a:cxnSpLocks/>
            </p:cNvCxnSpPr>
            <p:nvPr/>
          </p:nvCxnSpPr>
          <p:spPr>
            <a:xfrm>
              <a:off x="6629259" y="1784538"/>
              <a:ext cx="0" cy="653130"/>
            </a:xfrm>
            <a:prstGeom prst="line">
              <a:avLst/>
            </a:prstGeom>
            <a:noFill/>
            <a:ln w="127000" cap="flat" cmpd="sng" algn="ctr">
              <a:solidFill>
                <a:srgbClr val="FFFFFF">
                  <a:lumMod val="50000"/>
                </a:srgbClr>
              </a:solidFill>
              <a:prstDash val="solid"/>
              <a:miter lim="800000"/>
            </a:ln>
            <a:effectLst/>
          </p:spPr>
        </p:cxnSp>
        <p:cxnSp>
          <p:nvCxnSpPr>
            <p:cNvPr id="42" name="Connecteur droit 41">
              <a:extLst>
                <a:ext uri="{FF2B5EF4-FFF2-40B4-BE49-F238E27FC236}">
                  <a16:creationId xmlns="" xmlns:a16="http://schemas.microsoft.com/office/drawing/2014/main" id="{5D7F07E1-AD27-46C5-A821-0C5E3A03F78F}"/>
                </a:ext>
              </a:extLst>
            </p:cNvPr>
            <p:cNvCxnSpPr>
              <a:cxnSpLocks/>
            </p:cNvCxnSpPr>
            <p:nvPr/>
          </p:nvCxnSpPr>
          <p:spPr>
            <a:xfrm>
              <a:off x="7190614" y="1491645"/>
              <a:ext cx="0" cy="954575"/>
            </a:xfrm>
            <a:prstGeom prst="line">
              <a:avLst/>
            </a:prstGeom>
            <a:noFill/>
            <a:ln w="127000" cap="flat" cmpd="sng" algn="ctr">
              <a:solidFill>
                <a:srgbClr val="FFFFFF">
                  <a:lumMod val="50000"/>
                </a:srgbClr>
              </a:solidFill>
              <a:prstDash val="solid"/>
              <a:miter lim="800000"/>
            </a:ln>
            <a:effectLst/>
          </p:spPr>
        </p:cxnSp>
        <p:cxnSp>
          <p:nvCxnSpPr>
            <p:cNvPr id="43" name="Connecteur droit 42">
              <a:extLst>
                <a:ext uri="{FF2B5EF4-FFF2-40B4-BE49-F238E27FC236}">
                  <a16:creationId xmlns="" xmlns:a16="http://schemas.microsoft.com/office/drawing/2014/main" id="{A4E14C91-DE68-4B94-9419-283B77443C66}"/>
                </a:ext>
              </a:extLst>
            </p:cNvPr>
            <p:cNvCxnSpPr>
              <a:cxnSpLocks/>
            </p:cNvCxnSpPr>
            <p:nvPr/>
          </p:nvCxnSpPr>
          <p:spPr>
            <a:xfrm>
              <a:off x="7751969" y="1060139"/>
              <a:ext cx="0" cy="1456983"/>
            </a:xfrm>
            <a:prstGeom prst="line">
              <a:avLst/>
            </a:prstGeom>
            <a:noFill/>
            <a:ln w="127000" cap="flat" cmpd="sng" algn="ctr">
              <a:solidFill>
                <a:srgbClr val="FFFFFF">
                  <a:lumMod val="50000"/>
                </a:srgbClr>
              </a:solidFill>
              <a:prstDash val="solid"/>
              <a:miter lim="800000"/>
            </a:ln>
            <a:effectLst/>
          </p:spPr>
        </p:cxnSp>
        <p:cxnSp>
          <p:nvCxnSpPr>
            <p:cNvPr id="44" name="Connecteur droit 43">
              <a:extLst>
                <a:ext uri="{FF2B5EF4-FFF2-40B4-BE49-F238E27FC236}">
                  <a16:creationId xmlns="" xmlns:a16="http://schemas.microsoft.com/office/drawing/2014/main" id="{64A3EF48-AF9D-46A9-8C71-F58612BE22DB}"/>
                </a:ext>
              </a:extLst>
            </p:cNvPr>
            <p:cNvCxnSpPr>
              <a:cxnSpLocks/>
            </p:cNvCxnSpPr>
            <p:nvPr/>
          </p:nvCxnSpPr>
          <p:spPr>
            <a:xfrm>
              <a:off x="3774982" y="2061466"/>
              <a:ext cx="0" cy="502408"/>
            </a:xfrm>
            <a:prstGeom prst="line">
              <a:avLst/>
            </a:prstGeom>
            <a:noFill/>
            <a:ln w="127000" cap="flat" cmpd="sng" algn="ctr">
              <a:solidFill>
                <a:srgbClr val="FFFFFF">
                  <a:lumMod val="50000"/>
                </a:srgbClr>
              </a:solidFill>
              <a:prstDash val="solid"/>
              <a:miter lim="800000"/>
            </a:ln>
            <a:effectLst/>
          </p:spPr>
        </p:cxnSp>
        <p:sp>
          <p:nvSpPr>
            <p:cNvPr id="45" name="Forme libre : forme 35">
              <a:extLst>
                <a:ext uri="{FF2B5EF4-FFF2-40B4-BE49-F238E27FC236}">
                  <a16:creationId xmlns="" xmlns:a16="http://schemas.microsoft.com/office/drawing/2014/main" id="{D57D41FD-EC7C-4A9E-A0EB-ED36A0118254}"/>
                </a:ext>
              </a:extLst>
            </p:cNvPr>
            <p:cNvSpPr/>
            <p:nvPr/>
          </p:nvSpPr>
          <p:spPr>
            <a:xfrm>
              <a:off x="4375275" y="1000203"/>
              <a:ext cx="3414665" cy="937667"/>
            </a:xfrm>
            <a:custGeom>
              <a:avLst/>
              <a:gdLst>
                <a:gd name="connsiteX0" fmla="*/ 0 w 4595751"/>
                <a:gd name="connsiteY0" fmla="*/ 71251 h 629750"/>
                <a:gd name="connsiteX1" fmla="*/ 2291938 w 4595751"/>
                <a:gd name="connsiteY1" fmla="*/ 629392 h 629750"/>
                <a:gd name="connsiteX2" fmla="*/ 4595751 w 4595751"/>
                <a:gd name="connsiteY2" fmla="*/ 0 h 629750"/>
              </a:gdLst>
              <a:ahLst/>
              <a:cxnLst>
                <a:cxn ang="0">
                  <a:pos x="connsiteX0" y="connsiteY0"/>
                </a:cxn>
                <a:cxn ang="0">
                  <a:pos x="connsiteX1" y="connsiteY1"/>
                </a:cxn>
                <a:cxn ang="0">
                  <a:pos x="connsiteX2" y="connsiteY2"/>
                </a:cxn>
              </a:cxnLst>
              <a:rect l="l" t="t" r="r" b="b"/>
              <a:pathLst>
                <a:path w="4595751" h="629750">
                  <a:moveTo>
                    <a:pt x="0" y="71251"/>
                  </a:moveTo>
                  <a:cubicBezTo>
                    <a:pt x="762990" y="356259"/>
                    <a:pt x="1525980" y="641267"/>
                    <a:pt x="2291938" y="629392"/>
                  </a:cubicBezTo>
                  <a:cubicBezTo>
                    <a:pt x="3057896" y="617517"/>
                    <a:pt x="3826823" y="308758"/>
                    <a:pt x="4595751" y="0"/>
                  </a:cubicBezTo>
                </a:path>
              </a:pathLst>
            </a:custGeom>
            <a:noFill/>
            <a:ln w="127000" cap="flat" cmpd="sng" algn="ctr">
              <a:solidFill>
                <a:srgbClr val="FFFFFF">
                  <a:lumMod val="50000"/>
                </a:srgbClr>
              </a:solidFill>
              <a:prstDash val="solid"/>
              <a:miter lim="800000"/>
            </a:ln>
            <a:effectLst/>
          </p:spPr>
          <p:txBody>
            <a:bodyPr rtlCol="0" anchor="ctr"/>
            <a:lstStyle/>
            <a:p>
              <a:pPr algn="ctr" defTabSz="914309">
                <a:defRPr/>
              </a:pPr>
              <a:endParaRPr lang="fr-FR" kern="0">
                <a:solidFill>
                  <a:srgbClr val="777877"/>
                </a:solidFill>
                <a:latin typeface="Arial" panose="020B0604020202020204"/>
              </a:endParaRPr>
            </a:p>
          </p:txBody>
        </p:sp>
        <p:sp>
          <p:nvSpPr>
            <p:cNvPr id="46" name="Forme libre : forme 36">
              <a:extLst>
                <a:ext uri="{FF2B5EF4-FFF2-40B4-BE49-F238E27FC236}">
                  <a16:creationId xmlns="" xmlns:a16="http://schemas.microsoft.com/office/drawing/2014/main" id="{7A487691-7838-4762-BF85-2F792B29647E}"/>
                </a:ext>
              </a:extLst>
            </p:cNvPr>
            <p:cNvSpPr/>
            <p:nvPr/>
          </p:nvSpPr>
          <p:spPr>
            <a:xfrm>
              <a:off x="2683106" y="1051498"/>
              <a:ext cx="1692169" cy="1477188"/>
            </a:xfrm>
            <a:custGeom>
              <a:avLst/>
              <a:gdLst>
                <a:gd name="connsiteX0" fmla="*/ 2315688 w 2315688"/>
                <a:gd name="connsiteY0" fmla="*/ 0 h 950026"/>
                <a:gd name="connsiteX1" fmla="*/ 1591293 w 2315688"/>
                <a:gd name="connsiteY1" fmla="*/ 629393 h 950026"/>
                <a:gd name="connsiteX2" fmla="*/ 0 w 2315688"/>
                <a:gd name="connsiteY2" fmla="*/ 950026 h 950026"/>
              </a:gdLst>
              <a:ahLst/>
              <a:cxnLst>
                <a:cxn ang="0">
                  <a:pos x="connsiteX0" y="connsiteY0"/>
                </a:cxn>
                <a:cxn ang="0">
                  <a:pos x="connsiteX1" y="connsiteY1"/>
                </a:cxn>
                <a:cxn ang="0">
                  <a:pos x="connsiteX2" y="connsiteY2"/>
                </a:cxn>
              </a:cxnLst>
              <a:rect l="l" t="t" r="r" b="b"/>
              <a:pathLst>
                <a:path w="2315688" h="950026">
                  <a:moveTo>
                    <a:pt x="2315688" y="0"/>
                  </a:moveTo>
                  <a:cubicBezTo>
                    <a:pt x="2146464" y="235527"/>
                    <a:pt x="1977241" y="471055"/>
                    <a:pt x="1591293" y="629393"/>
                  </a:cubicBezTo>
                  <a:cubicBezTo>
                    <a:pt x="1205345" y="787731"/>
                    <a:pt x="602672" y="868878"/>
                    <a:pt x="0" y="950026"/>
                  </a:cubicBezTo>
                </a:path>
              </a:pathLst>
            </a:custGeom>
            <a:noFill/>
            <a:ln w="127000" cap="flat" cmpd="sng" algn="ctr">
              <a:solidFill>
                <a:srgbClr val="FFFFFF">
                  <a:lumMod val="50000"/>
                </a:srgbClr>
              </a:solidFill>
              <a:prstDash val="solid"/>
              <a:miter lim="800000"/>
            </a:ln>
            <a:effectLst/>
          </p:spPr>
          <p:txBody>
            <a:bodyPr rtlCol="0" anchor="ctr"/>
            <a:lstStyle/>
            <a:p>
              <a:pPr algn="ctr" defTabSz="914309">
                <a:defRPr/>
              </a:pPr>
              <a:endParaRPr lang="fr-FR" kern="0">
                <a:solidFill>
                  <a:srgbClr val="777877"/>
                </a:solidFill>
                <a:latin typeface="Arial" panose="020B0604020202020204"/>
              </a:endParaRPr>
            </a:p>
          </p:txBody>
        </p:sp>
        <p:cxnSp>
          <p:nvCxnSpPr>
            <p:cNvPr id="47" name="Connecteur droit 46">
              <a:extLst>
                <a:ext uri="{FF2B5EF4-FFF2-40B4-BE49-F238E27FC236}">
                  <a16:creationId xmlns="" xmlns:a16="http://schemas.microsoft.com/office/drawing/2014/main" id="{2F18286E-7318-41F5-AD31-2A9E0126A8D3}"/>
                </a:ext>
              </a:extLst>
            </p:cNvPr>
            <p:cNvCxnSpPr>
              <a:cxnSpLocks/>
            </p:cNvCxnSpPr>
            <p:nvPr/>
          </p:nvCxnSpPr>
          <p:spPr>
            <a:xfrm>
              <a:off x="8342298" y="2035844"/>
              <a:ext cx="0" cy="502408"/>
            </a:xfrm>
            <a:prstGeom prst="line">
              <a:avLst/>
            </a:prstGeom>
            <a:noFill/>
            <a:ln w="127000" cap="flat" cmpd="sng" algn="ctr">
              <a:solidFill>
                <a:srgbClr val="FFFFFF">
                  <a:lumMod val="50000"/>
                </a:srgbClr>
              </a:solidFill>
              <a:prstDash val="solid"/>
              <a:miter lim="800000"/>
            </a:ln>
            <a:effectLst/>
          </p:spPr>
        </p:cxnSp>
        <p:sp>
          <p:nvSpPr>
            <p:cNvPr id="48" name="Forme libre : forme 105">
              <a:extLst>
                <a:ext uri="{FF2B5EF4-FFF2-40B4-BE49-F238E27FC236}">
                  <a16:creationId xmlns="" xmlns:a16="http://schemas.microsoft.com/office/drawing/2014/main" id="{7078F18D-8C5E-403D-86FA-9E31FB78F12A}"/>
                </a:ext>
              </a:extLst>
            </p:cNvPr>
            <p:cNvSpPr/>
            <p:nvPr/>
          </p:nvSpPr>
          <p:spPr>
            <a:xfrm flipH="1">
              <a:off x="7762189" y="1046006"/>
              <a:ext cx="1690926" cy="1445037"/>
            </a:xfrm>
            <a:custGeom>
              <a:avLst/>
              <a:gdLst>
                <a:gd name="connsiteX0" fmla="*/ 2315688 w 2315688"/>
                <a:gd name="connsiteY0" fmla="*/ 0 h 950026"/>
                <a:gd name="connsiteX1" fmla="*/ 1591293 w 2315688"/>
                <a:gd name="connsiteY1" fmla="*/ 629393 h 950026"/>
                <a:gd name="connsiteX2" fmla="*/ 0 w 2315688"/>
                <a:gd name="connsiteY2" fmla="*/ 950026 h 950026"/>
              </a:gdLst>
              <a:ahLst/>
              <a:cxnLst>
                <a:cxn ang="0">
                  <a:pos x="connsiteX0" y="connsiteY0"/>
                </a:cxn>
                <a:cxn ang="0">
                  <a:pos x="connsiteX1" y="connsiteY1"/>
                </a:cxn>
                <a:cxn ang="0">
                  <a:pos x="connsiteX2" y="connsiteY2"/>
                </a:cxn>
              </a:cxnLst>
              <a:rect l="l" t="t" r="r" b="b"/>
              <a:pathLst>
                <a:path w="2315688" h="950026">
                  <a:moveTo>
                    <a:pt x="2315688" y="0"/>
                  </a:moveTo>
                  <a:cubicBezTo>
                    <a:pt x="2146464" y="235527"/>
                    <a:pt x="1977241" y="471055"/>
                    <a:pt x="1591293" y="629393"/>
                  </a:cubicBezTo>
                  <a:cubicBezTo>
                    <a:pt x="1205345" y="787731"/>
                    <a:pt x="602672" y="868878"/>
                    <a:pt x="0" y="950026"/>
                  </a:cubicBezTo>
                </a:path>
              </a:pathLst>
            </a:custGeom>
            <a:noFill/>
            <a:ln w="127000" cap="flat" cmpd="sng" algn="ctr">
              <a:solidFill>
                <a:srgbClr val="FFFFFF">
                  <a:lumMod val="50000"/>
                </a:srgbClr>
              </a:solidFill>
              <a:prstDash val="solid"/>
              <a:miter lim="800000"/>
            </a:ln>
            <a:effectLst/>
          </p:spPr>
          <p:txBody>
            <a:bodyPr rtlCol="0" anchor="ctr"/>
            <a:lstStyle/>
            <a:p>
              <a:pPr algn="ctr" defTabSz="914309">
                <a:defRPr/>
              </a:pPr>
              <a:endParaRPr lang="fr-FR" kern="0" dirty="0">
                <a:solidFill>
                  <a:srgbClr val="777877"/>
                </a:solidFill>
                <a:latin typeface="Arial" panose="020B0604020202020204"/>
              </a:endParaRPr>
            </a:p>
          </p:txBody>
        </p:sp>
        <p:sp>
          <p:nvSpPr>
            <p:cNvPr id="49" name="Rectangle 48">
              <a:extLst>
                <a:ext uri="{FF2B5EF4-FFF2-40B4-BE49-F238E27FC236}">
                  <a16:creationId xmlns="" xmlns:a16="http://schemas.microsoft.com/office/drawing/2014/main" id="{90825D31-391C-4610-B253-2A8C41DAD4C9}"/>
                </a:ext>
              </a:extLst>
            </p:cNvPr>
            <p:cNvSpPr/>
            <p:nvPr/>
          </p:nvSpPr>
          <p:spPr bwMode="auto">
            <a:xfrm>
              <a:off x="2205956" y="2453364"/>
              <a:ext cx="7612347" cy="357675"/>
            </a:xfrm>
            <a:prstGeom prst="rect">
              <a:avLst/>
            </a:prstGeom>
            <a:solidFill>
              <a:srgbClr val="FFFFFF">
                <a:lumMod val="50000"/>
              </a:srgbClr>
            </a:solidFill>
            <a:ln w="12700" cap="flat" cmpd="sng" algn="ctr">
              <a:noFill/>
              <a:prstDash val="solid"/>
              <a:miter lim="800000"/>
            </a:ln>
            <a:effectLst/>
          </p:spPr>
          <p:txBody>
            <a:bodyPr rtlCol="0" anchor="ctr"/>
            <a:lstStyle/>
            <a:p>
              <a:pPr algn="ctr" defTabSz="914309">
                <a:defRPr/>
              </a:pPr>
              <a:r>
                <a:rPr lang="ar-SA" sz="2000" kern="0" spc="100" dirty="0">
                  <a:solidFill>
                    <a:srgbClr val="FFFFFF"/>
                  </a:solidFill>
                  <a:latin typeface="Segoe Print" panose="02000600000000000000" pitchFamily="2" charset="0"/>
                </a:rPr>
                <a:t>تـجـديـد اجـتـمـاعـي </a:t>
              </a:r>
              <a:r>
                <a:rPr lang="ar-MA" sz="2000" kern="0" spc="100" dirty="0">
                  <a:solidFill>
                    <a:srgbClr val="FFFFFF"/>
                  </a:solidFill>
                  <a:latin typeface="Segoe Print" panose="02000600000000000000" pitchFamily="2" charset="0"/>
                </a:rPr>
                <a:t>م</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ب</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ت</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ك</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ر</a:t>
              </a:r>
              <a:r>
                <a:rPr lang="ar-SA" sz="2000" kern="0" spc="100" dirty="0">
                  <a:solidFill>
                    <a:srgbClr val="FFFFFF"/>
                  </a:solidFill>
                  <a:latin typeface="Segoe Print" panose="02000600000000000000" pitchFamily="2" charset="0"/>
                </a:rPr>
                <a:t> </a:t>
              </a:r>
              <a:r>
                <a:rPr lang="ar-MA" sz="2000" kern="0" spc="100" dirty="0">
                  <a:solidFill>
                    <a:srgbClr val="FFFFFF"/>
                  </a:solidFill>
                  <a:latin typeface="Segoe Print" panose="02000600000000000000" pitchFamily="2" charset="0"/>
                </a:rPr>
                <a:t>دام</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ج</a:t>
              </a:r>
              <a:r>
                <a:rPr lang="ar-SA" sz="2000" kern="0" spc="100" dirty="0">
                  <a:solidFill>
                    <a:srgbClr val="FFFFFF"/>
                  </a:solidFill>
                  <a:latin typeface="Segoe Print" panose="02000600000000000000" pitchFamily="2" charset="0"/>
                </a:rPr>
                <a:t> </a:t>
              </a:r>
              <a:r>
                <a:rPr lang="ar-MA" sz="2000" kern="0" spc="100" dirty="0">
                  <a:solidFill>
                    <a:srgbClr val="FFFFFF"/>
                  </a:solidFill>
                  <a:latin typeface="Segoe Print" panose="02000600000000000000" pitchFamily="2" charset="0"/>
                </a:rPr>
                <a:t>م</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س</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ت</a:t>
              </a:r>
              <a:r>
                <a:rPr lang="ar-SA" sz="2000" kern="0" spc="100" dirty="0">
                  <a:solidFill>
                    <a:srgbClr val="FFFFFF"/>
                  </a:solidFill>
                  <a:latin typeface="Segoe Print" panose="02000600000000000000" pitchFamily="2" charset="0"/>
                </a:rPr>
                <a:t>ـ</a:t>
              </a:r>
              <a:r>
                <a:rPr lang="ar-MA" sz="2000" kern="0" spc="100" dirty="0">
                  <a:solidFill>
                    <a:srgbClr val="FFFFFF"/>
                  </a:solidFill>
                  <a:latin typeface="Segoe Print" panose="02000600000000000000" pitchFamily="2" charset="0"/>
                </a:rPr>
                <a:t>دام</a:t>
              </a:r>
              <a:endParaRPr lang="fr-FR" sz="2000" kern="0" spc="100" dirty="0">
                <a:solidFill>
                  <a:srgbClr val="FFFFFF"/>
                </a:solidFill>
                <a:latin typeface="Segoe Print" panose="02000600000000000000" pitchFamily="2" charset="0"/>
              </a:endParaRPr>
            </a:p>
          </p:txBody>
        </p:sp>
        <p:sp>
          <p:nvSpPr>
            <p:cNvPr id="50" name="Rectangle 49">
              <a:extLst>
                <a:ext uri="{FF2B5EF4-FFF2-40B4-BE49-F238E27FC236}">
                  <a16:creationId xmlns="" xmlns:a16="http://schemas.microsoft.com/office/drawing/2014/main" id="{E88A3A9A-40AC-4C0B-90D5-BDDB3F8FE33E}"/>
                </a:ext>
              </a:extLst>
            </p:cNvPr>
            <p:cNvSpPr/>
            <p:nvPr/>
          </p:nvSpPr>
          <p:spPr>
            <a:xfrm>
              <a:off x="4528382" y="1156497"/>
              <a:ext cx="3019841" cy="461665"/>
            </a:xfrm>
            <a:prstGeom prst="rect">
              <a:avLst/>
            </a:prstGeom>
          </p:spPr>
          <p:txBody>
            <a:bodyPr wrap="square">
              <a:spAutoFit/>
            </a:bodyPr>
            <a:lstStyle/>
            <a:p>
              <a:pPr algn="ctr" defTabSz="914309">
                <a:defRPr/>
              </a:pPr>
              <a:r>
                <a:rPr lang="ar-MA" sz="2400" b="1" kern="0" dirty="0">
                  <a:solidFill>
                    <a:srgbClr val="00B050"/>
                  </a:solidFill>
                  <a:latin typeface="Arial"/>
                </a:rPr>
                <a:t>استراتيجية جسر</a:t>
              </a:r>
              <a:endParaRPr lang="fr-FR" sz="2400" b="1" kern="0" dirty="0">
                <a:solidFill>
                  <a:srgbClr val="00B050"/>
                </a:solidFill>
                <a:latin typeface="Arial"/>
              </a:endParaRPr>
            </a:p>
          </p:txBody>
        </p:sp>
      </p:grpSp>
      <p:pic>
        <p:nvPicPr>
          <p:cNvPr id="51" name="Image 5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pic>
        <p:nvPicPr>
          <p:cNvPr id="52" name="Picture 4"/>
          <p:cNvPicPr>
            <a:picLocks noChangeAspect="1"/>
          </p:cNvPicPr>
          <p:nvPr/>
        </p:nvPicPr>
        <p:blipFill>
          <a:blip r:embed="rId8"/>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165321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51540" y="282263"/>
            <a:ext cx="10369152" cy="715187"/>
          </a:xfrm>
          <a:prstGeom prst="rect">
            <a:avLst/>
          </a:prstGeom>
          <a:solidFill>
            <a:schemeClr val="bg1"/>
          </a:solidFill>
        </p:spPr>
        <p:txBody>
          <a:bodyPr vert="horz" lIns="91440" tIns="45720" rIns="91440" bIns="45720" rtlCol="0" anchor="ctr">
            <a:normAutofit fontScale="82500" lnSpcReduction="20000"/>
          </a:bodyPr>
          <a:lstStyle>
            <a:lvl1pPr algn="ctr" rtl="1">
              <a:spcBef>
                <a:spcPct val="0"/>
              </a:spcBef>
              <a:buNone/>
              <a:defRPr sz="6000" b="1">
                <a:latin typeface="Arabic Typesetting" pitchFamily="66" charset="-78"/>
                <a:ea typeface="+mj-ea"/>
                <a:cs typeface="Arabic Typesetting" pitchFamily="66" charset="-78"/>
              </a:defRPr>
            </a:lvl1pPr>
          </a:lstStyle>
          <a:p>
            <a:endParaRPr lang="ar-MA" dirty="0">
              <a:solidFill>
                <a:prstClr val="black"/>
              </a:solidFill>
            </a:endParaRPr>
          </a:p>
        </p:txBody>
      </p:sp>
      <p:grpSp>
        <p:nvGrpSpPr>
          <p:cNvPr id="13" name="Groupe 12"/>
          <p:cNvGrpSpPr/>
          <p:nvPr/>
        </p:nvGrpSpPr>
        <p:grpSpPr>
          <a:xfrm>
            <a:off x="809902" y="1244584"/>
            <a:ext cx="10977710" cy="5032647"/>
            <a:chOff x="3730930" y="1700808"/>
            <a:chExt cx="7688968" cy="4864456"/>
          </a:xfrm>
        </p:grpSpPr>
        <p:sp>
          <p:nvSpPr>
            <p:cNvPr id="16" name="Forme libre 15"/>
            <p:cNvSpPr/>
            <p:nvPr/>
          </p:nvSpPr>
          <p:spPr>
            <a:xfrm>
              <a:off x="3730930" y="1700808"/>
              <a:ext cx="2542048" cy="900115"/>
            </a:xfrm>
            <a:custGeom>
              <a:avLst/>
              <a:gdLst>
                <a:gd name="connsiteX0" fmla="*/ 0 w 2344197"/>
                <a:gd name="connsiteY0" fmla="*/ 0 h 900115"/>
                <a:gd name="connsiteX1" fmla="*/ 2344197 w 2344197"/>
                <a:gd name="connsiteY1" fmla="*/ 0 h 900115"/>
                <a:gd name="connsiteX2" fmla="*/ 2344197 w 2344197"/>
                <a:gd name="connsiteY2" fmla="*/ 900115 h 900115"/>
                <a:gd name="connsiteX3" fmla="*/ 0 w 2344197"/>
                <a:gd name="connsiteY3" fmla="*/ 900115 h 900115"/>
                <a:gd name="connsiteX4" fmla="*/ 0 w 2344197"/>
                <a:gd name="connsiteY4" fmla="*/ 0 h 90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97" h="900115">
                  <a:moveTo>
                    <a:pt x="0" y="0"/>
                  </a:moveTo>
                  <a:lnTo>
                    <a:pt x="2344197" y="0"/>
                  </a:lnTo>
                  <a:lnTo>
                    <a:pt x="2344197" y="900115"/>
                  </a:lnTo>
                  <a:lnTo>
                    <a:pt x="0" y="900115"/>
                  </a:lnTo>
                  <a:lnTo>
                    <a:pt x="0" y="0"/>
                  </a:lnTo>
                  <a:close/>
                </a:path>
              </a:pathLst>
            </a:custGeom>
            <a:solidFill>
              <a:schemeClr val="accent6">
                <a:lumMod val="60000"/>
                <a:lumOff val="40000"/>
              </a:schemeClr>
            </a:solidFill>
            <a:ln>
              <a:solidFill>
                <a:schemeClr val="accent6">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algn="ctr" defTabSz="1066800" rtl="1">
                <a:lnSpc>
                  <a:spcPct val="90000"/>
                </a:lnSpc>
                <a:spcBef>
                  <a:spcPct val="0"/>
                </a:spcBef>
                <a:spcAft>
                  <a:spcPct val="35000"/>
                </a:spcAft>
              </a:pPr>
              <a:r>
                <a:rPr lang="ar-SA" sz="2400" b="1" dirty="0" smtClean="0">
                  <a:solidFill>
                    <a:prstClr val="black"/>
                  </a:solidFill>
                  <a:latin typeface="Arabic Typesetting" panose="03020402040406030203" pitchFamily="66" charset="-78"/>
                  <a:cs typeface="Arabic Typesetting" panose="03020402040406030203" pitchFamily="66" charset="-78"/>
                </a:rPr>
                <a:t>الركيزة </a:t>
              </a:r>
              <a:r>
                <a:rPr lang="ar-MA" sz="2400" b="1" dirty="0">
                  <a:solidFill>
                    <a:prstClr val="black"/>
                  </a:solidFill>
                  <a:latin typeface="Arabic Typesetting" panose="03020402040406030203" pitchFamily="66" charset="-78"/>
                  <a:cs typeface="Arabic Typesetting" panose="03020402040406030203" pitchFamily="66" charset="-78"/>
                </a:rPr>
                <a:t>3: </a:t>
              </a:r>
              <a:r>
                <a:rPr lang="ar-SA" sz="2400" b="1" dirty="0">
                  <a:solidFill>
                    <a:prstClr val="black"/>
                  </a:solidFill>
                  <a:latin typeface="Arabic Typesetting" panose="03020402040406030203" pitchFamily="66" charset="-78"/>
                  <a:cs typeface="Arabic Typesetting" panose="03020402040406030203" pitchFamily="66" charset="-78"/>
                </a:rPr>
                <a:t>الأسرة</a:t>
              </a:r>
              <a:r>
                <a:rPr lang="ar-MA" sz="2400" b="1" dirty="0">
                  <a:solidFill>
                    <a:prstClr val="black"/>
                  </a:solidFill>
                  <a:latin typeface="Arabic Typesetting" panose="03020402040406030203" pitchFamily="66" charset="-78"/>
                  <a:cs typeface="Arabic Typesetting" panose="03020402040406030203" pitchFamily="66" charset="-78"/>
                </a:rPr>
                <a:t>، منظومة القيم والاستدامة</a:t>
              </a:r>
              <a:endParaRPr lang="fr-FR" sz="2400" b="1" dirty="0">
                <a:solidFill>
                  <a:prstClr val="black"/>
                </a:solidFill>
                <a:latin typeface="Arabic Typesetting" panose="03020402040406030203" pitchFamily="66" charset="-78"/>
                <a:cs typeface="Arabic Typesetting" panose="03020402040406030203" pitchFamily="66" charset="-78"/>
              </a:endParaRPr>
            </a:p>
          </p:txBody>
        </p:sp>
        <p:sp>
          <p:nvSpPr>
            <p:cNvPr id="17" name="Forme libre 16"/>
            <p:cNvSpPr/>
            <p:nvPr/>
          </p:nvSpPr>
          <p:spPr>
            <a:xfrm>
              <a:off x="3730930" y="2770750"/>
              <a:ext cx="2542048" cy="3794514"/>
            </a:xfrm>
            <a:custGeom>
              <a:avLst/>
              <a:gdLst>
                <a:gd name="connsiteX0" fmla="*/ 0 w 2344197"/>
                <a:gd name="connsiteY0" fmla="*/ 0 h 3610578"/>
                <a:gd name="connsiteX1" fmla="*/ 2344197 w 2344197"/>
                <a:gd name="connsiteY1" fmla="*/ 0 h 3610578"/>
                <a:gd name="connsiteX2" fmla="*/ 2344197 w 2344197"/>
                <a:gd name="connsiteY2" fmla="*/ 3610578 h 3610578"/>
                <a:gd name="connsiteX3" fmla="*/ 0 w 2344197"/>
                <a:gd name="connsiteY3" fmla="*/ 3610578 h 3610578"/>
                <a:gd name="connsiteX4" fmla="*/ 0 w 2344197"/>
                <a:gd name="connsiteY4" fmla="*/ 0 h 361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97" h="3610578">
                  <a:moveTo>
                    <a:pt x="0" y="0"/>
                  </a:moveTo>
                  <a:lnTo>
                    <a:pt x="2344197" y="0"/>
                  </a:lnTo>
                  <a:lnTo>
                    <a:pt x="2344197" y="3610578"/>
                  </a:lnTo>
                  <a:lnTo>
                    <a:pt x="0" y="3610578"/>
                  </a:lnTo>
                  <a:lnTo>
                    <a:pt x="0" y="0"/>
                  </a:lnTo>
                  <a:close/>
                </a:path>
              </a:pathLst>
            </a:custGeom>
            <a:solidFill>
              <a:schemeClr val="accent1">
                <a:lumMod val="60000"/>
                <a:lumOff val="40000"/>
                <a:alpha val="90000"/>
              </a:schemeClr>
            </a:solidFill>
            <a:ln>
              <a:solidFill>
                <a:schemeClr val="accent1">
                  <a:lumMod val="60000"/>
                  <a:lumOff val="4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r" defTabSz="1066800" rtl="1">
                <a:lnSpc>
                  <a:spcPct val="90000"/>
                </a:lnSpc>
                <a:spcBef>
                  <a:spcPct val="0"/>
                </a:spcBef>
                <a:spcAft>
                  <a:spcPct val="15000"/>
                </a:spcAft>
                <a:buClr>
                  <a:srgbClr val="14AEBE"/>
                </a:buClr>
              </a:pPr>
              <a:r>
                <a:rPr lang="ar-SA" sz="2400" b="1" dirty="0">
                  <a:solidFill>
                    <a:schemeClr val="tx1"/>
                  </a:solidFill>
                  <a:latin typeface="Arabic Typesetting" panose="03020402040406030203" pitchFamily="66" charset="-78"/>
                  <a:cs typeface="Arabic Typesetting" panose="03020402040406030203" pitchFamily="66" charset="-78"/>
                </a:rPr>
                <a:t>1.3- النهوض بالأسرة</a:t>
              </a:r>
              <a:r>
                <a:rPr lang="ar-MA" sz="2400" b="1" dirty="0">
                  <a:solidFill>
                    <a:schemeClr val="tx1"/>
                  </a:solidFill>
                  <a:latin typeface="Arabic Typesetting" panose="03020402040406030203" pitchFamily="66" charset="-78"/>
                  <a:cs typeface="Arabic Typesetting" panose="03020402040406030203" pitchFamily="66" charset="-78"/>
                </a:rPr>
                <a:t> كمنظومة للقيم</a:t>
              </a:r>
            </a:p>
            <a:p>
              <a:pPr marL="0" lvl="1" algn="r" defTabSz="1066800" rtl="1">
                <a:lnSpc>
                  <a:spcPct val="90000"/>
                </a:lnSpc>
                <a:spcBef>
                  <a:spcPct val="0"/>
                </a:spcBef>
                <a:spcAft>
                  <a:spcPct val="15000"/>
                </a:spcAft>
                <a:buClr>
                  <a:srgbClr val="14AEBE"/>
                </a:buClr>
              </a:pPr>
              <a:r>
                <a:rPr lang="ar-SA" sz="2400" b="1" dirty="0">
                  <a:solidFill>
                    <a:schemeClr val="accent2">
                      <a:lumMod val="75000"/>
                    </a:schemeClr>
                  </a:solidFill>
                  <a:latin typeface="Arabic Typesetting" panose="03020402040406030203" pitchFamily="66" charset="-78"/>
                  <a:cs typeface="Arabic Typesetting" panose="03020402040406030203" pitchFamily="66" charset="-78"/>
                </a:rPr>
                <a:t>2.3-</a:t>
              </a:r>
              <a:r>
                <a:rPr lang="ar-SA" sz="2400" b="1" dirty="0" smtClean="0">
                  <a:solidFill>
                    <a:schemeClr val="accent2">
                      <a:lumMod val="75000"/>
                    </a:schemeClr>
                  </a:solidFill>
                  <a:latin typeface="Arabic Typesetting" panose="03020402040406030203" pitchFamily="66" charset="-78"/>
                  <a:cs typeface="Arabic Typesetting" panose="03020402040406030203" pitchFamily="66" charset="-78"/>
                </a:rPr>
                <a:t> حماية </a:t>
              </a:r>
              <a:r>
                <a:rPr lang="ar-SA" sz="2400" b="1" dirty="0">
                  <a:solidFill>
                    <a:schemeClr val="accent2">
                      <a:lumMod val="75000"/>
                    </a:schemeClr>
                  </a:solidFill>
                  <a:latin typeface="Arabic Typesetting" panose="03020402040406030203" pitchFamily="66" charset="-78"/>
                  <a:cs typeface="Arabic Typesetting" panose="03020402040406030203" pitchFamily="66" charset="-78"/>
                </a:rPr>
                <a:t>الأطفال والنهوض </a:t>
              </a:r>
              <a:r>
                <a:rPr lang="ar-SA" sz="2400" b="1" dirty="0" smtClean="0">
                  <a:solidFill>
                    <a:schemeClr val="accent2">
                      <a:lumMod val="75000"/>
                    </a:schemeClr>
                  </a:solidFill>
                  <a:latin typeface="Arabic Typesetting" panose="03020402040406030203" pitchFamily="66" charset="-78"/>
                  <a:cs typeface="Arabic Typesetting" panose="03020402040406030203" pitchFamily="66" charset="-78"/>
                </a:rPr>
                <a:t>بحقوقهم:</a:t>
              </a:r>
            </a:p>
            <a:p>
              <a:pPr marL="342900" lvl="1" indent="-342900" algn="just" defTabSz="1066800" rtl="1">
                <a:lnSpc>
                  <a:spcPct val="90000"/>
                </a:lnSpc>
                <a:spcBef>
                  <a:spcPct val="0"/>
                </a:spcBef>
                <a:spcAft>
                  <a:spcPct val="15000"/>
                </a:spcAft>
                <a:buClr>
                  <a:srgbClr val="14AEBE"/>
                </a:buClr>
                <a:buFont typeface="Arial" panose="020B0604020202020204" pitchFamily="34" charset="0"/>
                <a:buChar char="•"/>
              </a:pP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تقوية السياسة العمومية</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المندمجة لحماية الطفولة</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وتنزيلها الترابي</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endPar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342900" lvl="1" indent="-342900" algn="just" defTabSz="1066800" rtl="1">
                <a:lnSpc>
                  <a:spcPct val="90000"/>
                </a:lnSpc>
                <a:spcBef>
                  <a:spcPct val="0"/>
                </a:spcBef>
                <a:spcAft>
                  <a:spcPct val="15000"/>
                </a:spcAft>
                <a:buClr>
                  <a:srgbClr val="14AEBE"/>
                </a:buClr>
                <a:buFont typeface="Arial" panose="020B0604020202020204" pitchFamily="34" charset="0"/>
                <a:buChar char="•"/>
              </a:pP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توسيع وتجويد الإدماج، وأنماط</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الرعاية البديلة لحماية</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الأطفال في</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وضعية صعبة (مؤسسات الرعاية</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الاجتماعية، الأسرة المستقبلة،</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وكالة حماية الطفولة... </a:t>
              </a:r>
              <a:r>
                <a:rPr lang="ar-MA" sz="20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endPar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342900" lvl="1" indent="-342900" algn="just" defTabSz="1066800" rtl="1">
                <a:lnSpc>
                  <a:spcPct val="90000"/>
                </a:lnSpc>
                <a:spcBef>
                  <a:spcPct val="0"/>
                </a:spcBef>
                <a:spcAft>
                  <a:spcPct val="15000"/>
                </a:spcAft>
                <a:buClr>
                  <a:srgbClr val="14AEBE"/>
                </a:buClr>
                <a:buFont typeface="Arial" panose="020B0604020202020204" pitchFamily="34" charset="0"/>
                <a:buChar char="•"/>
              </a:pP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تطوير تدابير مكافحة الزواج</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المبكر للفتيات والهدر</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المدرسي للأطفال</a:t>
              </a:r>
              <a:r>
                <a:rPr lang="ar-S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a:t>
              </a:r>
              <a:endParaRPr lang="ar-MA" sz="20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a:solidFill>
                    <a:prstClr val="black"/>
                  </a:solidFill>
                  <a:latin typeface="Arabic Typesetting" panose="03020402040406030203" pitchFamily="66" charset="-78"/>
                  <a:cs typeface="Arabic Typesetting" panose="03020402040406030203" pitchFamily="66" charset="-78"/>
                </a:rPr>
                <a:t>3.3-</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تقو</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ي</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ة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إدماج</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الأشخاص في وضعية إعاقة</a:t>
              </a:r>
              <a:endPar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a:solidFill>
                    <a:prstClr val="black"/>
                  </a:solidFill>
                  <a:latin typeface="Arabic Typesetting" panose="03020402040406030203" pitchFamily="66" charset="-78"/>
                  <a:cs typeface="Arabic Typesetting" panose="03020402040406030203" pitchFamily="66" charset="-78"/>
                </a:rPr>
                <a:t>4.3-</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الرابط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الاجتماعي و</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دعم الأشخاص المسنين</a:t>
              </a:r>
              <a:endParaRPr lang="fr-FR"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p:txBody>
        </p:sp>
        <p:sp>
          <p:nvSpPr>
            <p:cNvPr id="18" name="Forme libre 17"/>
            <p:cNvSpPr/>
            <p:nvPr/>
          </p:nvSpPr>
          <p:spPr>
            <a:xfrm>
              <a:off x="6403315" y="1700808"/>
              <a:ext cx="2344197" cy="900115"/>
            </a:xfrm>
            <a:custGeom>
              <a:avLst/>
              <a:gdLst>
                <a:gd name="connsiteX0" fmla="*/ 0 w 2344197"/>
                <a:gd name="connsiteY0" fmla="*/ 0 h 900115"/>
                <a:gd name="connsiteX1" fmla="*/ 2344197 w 2344197"/>
                <a:gd name="connsiteY1" fmla="*/ 0 h 900115"/>
                <a:gd name="connsiteX2" fmla="*/ 2344197 w 2344197"/>
                <a:gd name="connsiteY2" fmla="*/ 900115 h 900115"/>
                <a:gd name="connsiteX3" fmla="*/ 0 w 2344197"/>
                <a:gd name="connsiteY3" fmla="*/ 900115 h 900115"/>
                <a:gd name="connsiteX4" fmla="*/ 0 w 2344197"/>
                <a:gd name="connsiteY4" fmla="*/ 0 h 90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97" h="900115">
                  <a:moveTo>
                    <a:pt x="0" y="0"/>
                  </a:moveTo>
                  <a:lnTo>
                    <a:pt x="2344197" y="0"/>
                  </a:lnTo>
                  <a:lnTo>
                    <a:pt x="2344197" y="900115"/>
                  </a:lnTo>
                  <a:lnTo>
                    <a:pt x="0" y="900115"/>
                  </a:lnTo>
                  <a:lnTo>
                    <a:pt x="0" y="0"/>
                  </a:lnTo>
                  <a:close/>
                </a:path>
              </a:pathLst>
            </a:custGeom>
            <a:solidFill>
              <a:schemeClr val="accent6">
                <a:lumMod val="40000"/>
                <a:lumOff val="60000"/>
              </a:schemeClr>
            </a:solidFill>
            <a:ln>
              <a:solidFill>
                <a:schemeClr val="accent6">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algn="ctr" defTabSz="1066800" rtl="1">
                <a:lnSpc>
                  <a:spcPct val="90000"/>
                </a:lnSpc>
                <a:spcBef>
                  <a:spcPct val="0"/>
                </a:spcBef>
                <a:spcAft>
                  <a:spcPct val="35000"/>
                </a:spcAft>
              </a:pPr>
              <a:r>
                <a:rPr lang="ar-SA" sz="2400" b="1" dirty="0" smtClean="0">
                  <a:solidFill>
                    <a:prstClr val="black"/>
                  </a:solidFill>
                  <a:latin typeface="Arabic Typesetting" panose="03020402040406030203" pitchFamily="66" charset="-78"/>
                  <a:cs typeface="Arabic Typesetting" panose="03020402040406030203" pitchFamily="66" charset="-78"/>
                </a:rPr>
                <a:t>الركيزة</a:t>
              </a:r>
              <a:r>
                <a:rPr lang="ar-MA" sz="2400" b="1" dirty="0" smtClean="0">
                  <a:solidFill>
                    <a:prstClr val="black"/>
                  </a:solidFill>
                  <a:latin typeface="Arabic Typesetting" panose="03020402040406030203" pitchFamily="66" charset="-78"/>
                  <a:cs typeface="Arabic Typesetting" panose="03020402040406030203" pitchFamily="66" charset="-78"/>
                </a:rPr>
                <a:t>2</a:t>
              </a:r>
              <a:r>
                <a:rPr lang="ar-MA" sz="2400" b="1" dirty="0">
                  <a:solidFill>
                    <a:prstClr val="black"/>
                  </a:solidFill>
                  <a:latin typeface="Arabic Typesetting" panose="03020402040406030203" pitchFamily="66" charset="-78"/>
                  <a:cs typeface="Arabic Typesetting" panose="03020402040406030203" pitchFamily="66" charset="-78"/>
                </a:rPr>
                <a:t>: </a:t>
              </a:r>
              <a:r>
                <a:rPr lang="ar-SA" sz="2400" b="1" dirty="0">
                  <a:solidFill>
                    <a:prstClr val="black"/>
                  </a:solidFill>
                  <a:latin typeface="Arabic Typesetting" panose="03020402040406030203" pitchFamily="66" charset="-78"/>
                  <a:cs typeface="Arabic Typesetting" panose="03020402040406030203" pitchFamily="66" charset="-78"/>
                </a:rPr>
                <a:t>م</a:t>
              </a:r>
              <a:r>
                <a:rPr lang="ar-SA" sz="2400" b="1" dirty="0" smtClean="0">
                  <a:solidFill>
                    <a:prstClr val="black"/>
                  </a:solidFill>
                  <a:latin typeface="Arabic Typesetting" panose="03020402040406030203" pitchFamily="66" charset="-78"/>
                  <a:cs typeface="Arabic Typesetting" panose="03020402040406030203" pitchFamily="66" charset="-78"/>
                </a:rPr>
                <a:t>ساواة </a:t>
              </a:r>
              <a:r>
                <a:rPr lang="ar-SA" sz="2400" b="1" dirty="0">
                  <a:solidFill>
                    <a:prstClr val="black"/>
                  </a:solidFill>
                  <a:latin typeface="Arabic Typesetting" panose="03020402040406030203" pitchFamily="66" charset="-78"/>
                  <a:cs typeface="Arabic Typesetting" panose="03020402040406030203" pitchFamily="66" charset="-78"/>
                </a:rPr>
                <a:t>وتمكين وريادة</a:t>
              </a:r>
              <a:endParaRPr lang="fr-FR" sz="2400" b="1" dirty="0">
                <a:solidFill>
                  <a:prstClr val="black"/>
                </a:solidFill>
                <a:latin typeface="Arabic Typesetting" panose="03020402040406030203" pitchFamily="66" charset="-78"/>
                <a:cs typeface="Arabic Typesetting" panose="03020402040406030203" pitchFamily="66" charset="-78"/>
              </a:endParaRPr>
            </a:p>
          </p:txBody>
        </p:sp>
        <p:sp>
          <p:nvSpPr>
            <p:cNvPr id="19" name="Forme libre 18"/>
            <p:cNvSpPr/>
            <p:nvPr/>
          </p:nvSpPr>
          <p:spPr>
            <a:xfrm>
              <a:off x="6403315" y="2770750"/>
              <a:ext cx="2344197" cy="3794514"/>
            </a:xfrm>
            <a:custGeom>
              <a:avLst/>
              <a:gdLst>
                <a:gd name="connsiteX0" fmla="*/ 0 w 2344197"/>
                <a:gd name="connsiteY0" fmla="*/ 0 h 3610578"/>
                <a:gd name="connsiteX1" fmla="*/ 2344197 w 2344197"/>
                <a:gd name="connsiteY1" fmla="*/ 0 h 3610578"/>
                <a:gd name="connsiteX2" fmla="*/ 2344197 w 2344197"/>
                <a:gd name="connsiteY2" fmla="*/ 3610578 h 3610578"/>
                <a:gd name="connsiteX3" fmla="*/ 0 w 2344197"/>
                <a:gd name="connsiteY3" fmla="*/ 3610578 h 3610578"/>
                <a:gd name="connsiteX4" fmla="*/ 0 w 2344197"/>
                <a:gd name="connsiteY4" fmla="*/ 0 h 361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97" h="3610578">
                  <a:moveTo>
                    <a:pt x="0" y="0"/>
                  </a:moveTo>
                  <a:lnTo>
                    <a:pt x="2344197" y="0"/>
                  </a:lnTo>
                  <a:lnTo>
                    <a:pt x="2344197" y="3610578"/>
                  </a:lnTo>
                  <a:lnTo>
                    <a:pt x="0" y="3610578"/>
                  </a:lnTo>
                  <a:lnTo>
                    <a:pt x="0" y="0"/>
                  </a:lnTo>
                  <a:close/>
                </a:path>
              </a:pathLst>
            </a:custGeom>
            <a:solidFill>
              <a:schemeClr val="accent1">
                <a:lumMod val="40000"/>
                <a:lumOff val="60000"/>
                <a:alpha val="90000"/>
              </a:schemeClr>
            </a:solidFill>
            <a:ln>
              <a:solidFill>
                <a:schemeClr val="accent1">
                  <a:lumMod val="60000"/>
                  <a:lumOff val="4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r" defTabSz="1066800">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1.2-</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التعبئة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المجتمعية من أجل المساواة</a:t>
              </a:r>
            </a:p>
            <a:p>
              <a:pPr marL="0" lvl="1" algn="r" defTabSz="1066800" rtl="1">
                <a:lnSpc>
                  <a:spcPct val="90000"/>
                </a:lnSpc>
                <a:spcBef>
                  <a:spcPct val="0"/>
                </a:spcBef>
                <a:spcAft>
                  <a:spcPct val="15000"/>
                </a:spcAft>
                <a:buClr>
                  <a:srgbClr val="14AEBE"/>
                </a:buClr>
              </a:pPr>
              <a:endParaRPr lang="ar-MA" sz="16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2.2-</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النهوض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بحقوق النساء</a:t>
              </a:r>
            </a:p>
            <a:p>
              <a:pPr marL="342900" lvl="1" indent="-342900" algn="r" defTabSz="1066800" rtl="1">
                <a:lnSpc>
                  <a:spcPct val="90000"/>
                </a:lnSpc>
                <a:spcBef>
                  <a:spcPct val="0"/>
                </a:spcBef>
                <a:spcAft>
                  <a:spcPct val="15000"/>
                </a:spcAft>
                <a:buClr>
                  <a:srgbClr val="14AEBE"/>
                </a:buClr>
                <a:buFont typeface="Arial" panose="020B0604020202020204" pitchFamily="34" charset="0"/>
                <a:buChar char="•"/>
              </a:pPr>
              <a:endParaRPr lang="ar-MA" sz="16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3.2-</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محاربة </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العنف ضد النساء</a:t>
              </a:r>
              <a:endPar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342900" lvl="1" indent="-342900" algn="r" defTabSz="1066800" rtl="1">
                <a:lnSpc>
                  <a:spcPct val="90000"/>
                </a:lnSpc>
                <a:spcBef>
                  <a:spcPct val="0"/>
                </a:spcBef>
                <a:spcAft>
                  <a:spcPct val="15000"/>
                </a:spcAft>
                <a:buClr>
                  <a:srgbClr val="14AEBE"/>
                </a:buClr>
                <a:buFont typeface="Arial" panose="020B0604020202020204" pitchFamily="34" charset="0"/>
                <a:buChar char="•"/>
              </a:pPr>
              <a:endParaRPr lang="ar-MA" sz="16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4.2-</a:t>
              </a:r>
              <a:r>
                <a:rPr lang="ar-SA" sz="2400" b="1" dirty="0" smtClean="0">
                  <a:solidFill>
                    <a:srgbClr val="00B0F0"/>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التمكين ال</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س</a:t>
              </a:r>
              <a:r>
                <a:rPr lang="ar-MA" sz="2400" b="1" dirty="0" err="1"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وسيو</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-اقتصادي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والريادة</a:t>
              </a:r>
              <a:endParaRPr lang="fr-FR"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p:txBody>
        </p:sp>
        <p:sp>
          <p:nvSpPr>
            <p:cNvPr id="20" name="Forme libre 19"/>
            <p:cNvSpPr/>
            <p:nvPr/>
          </p:nvSpPr>
          <p:spPr>
            <a:xfrm>
              <a:off x="9075701" y="1712403"/>
              <a:ext cx="2344197" cy="900115"/>
            </a:xfrm>
            <a:custGeom>
              <a:avLst/>
              <a:gdLst>
                <a:gd name="connsiteX0" fmla="*/ 0 w 2344197"/>
                <a:gd name="connsiteY0" fmla="*/ 0 h 900115"/>
                <a:gd name="connsiteX1" fmla="*/ 2344197 w 2344197"/>
                <a:gd name="connsiteY1" fmla="*/ 0 h 900115"/>
                <a:gd name="connsiteX2" fmla="*/ 2344197 w 2344197"/>
                <a:gd name="connsiteY2" fmla="*/ 900115 h 900115"/>
                <a:gd name="connsiteX3" fmla="*/ 0 w 2344197"/>
                <a:gd name="connsiteY3" fmla="*/ 900115 h 900115"/>
                <a:gd name="connsiteX4" fmla="*/ 0 w 2344197"/>
                <a:gd name="connsiteY4" fmla="*/ 0 h 90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97" h="900115">
                  <a:moveTo>
                    <a:pt x="0" y="0"/>
                  </a:moveTo>
                  <a:lnTo>
                    <a:pt x="2344197" y="0"/>
                  </a:lnTo>
                  <a:lnTo>
                    <a:pt x="2344197" y="900115"/>
                  </a:lnTo>
                  <a:lnTo>
                    <a:pt x="0" y="900115"/>
                  </a:lnTo>
                  <a:lnTo>
                    <a:pt x="0" y="0"/>
                  </a:lnTo>
                  <a:close/>
                </a:path>
              </a:pathLst>
            </a:custGeom>
            <a:solidFill>
              <a:schemeClr val="accent6">
                <a:lumMod val="20000"/>
                <a:lumOff val="80000"/>
              </a:schemeClr>
            </a:solidFill>
            <a:ln>
              <a:solidFill>
                <a:schemeClr val="accent6">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algn="ctr" defTabSz="1066800" rtl="1">
                <a:lnSpc>
                  <a:spcPct val="90000"/>
                </a:lnSpc>
                <a:spcBef>
                  <a:spcPct val="0"/>
                </a:spcBef>
                <a:spcAft>
                  <a:spcPct val="35000"/>
                </a:spcAft>
              </a:pPr>
              <a:r>
                <a:rPr lang="ar-SA" sz="2400" b="1" dirty="0" smtClean="0">
                  <a:solidFill>
                    <a:prstClr val="black"/>
                  </a:solidFill>
                  <a:latin typeface="Arabic Typesetting" panose="03020402040406030203" pitchFamily="66" charset="-78"/>
                  <a:cs typeface="Arabic Typesetting" panose="03020402040406030203" pitchFamily="66" charset="-78"/>
                </a:rPr>
                <a:t>الركيزة</a:t>
              </a:r>
              <a:r>
                <a:rPr lang="ar-MA" sz="2400" b="1" dirty="0" smtClean="0">
                  <a:solidFill>
                    <a:prstClr val="black"/>
                  </a:solidFill>
                  <a:latin typeface="Arabic Typesetting" panose="03020402040406030203" pitchFamily="66" charset="-78"/>
                  <a:cs typeface="Arabic Typesetting" panose="03020402040406030203" pitchFamily="66" charset="-78"/>
                </a:rPr>
                <a:t>1</a:t>
              </a:r>
              <a:r>
                <a:rPr lang="ar-MA" sz="2400" b="1" dirty="0">
                  <a:solidFill>
                    <a:prstClr val="black"/>
                  </a:solidFill>
                  <a:latin typeface="Arabic Typesetting" panose="03020402040406030203" pitchFamily="66" charset="-78"/>
                  <a:cs typeface="Arabic Typesetting" panose="03020402040406030203" pitchFamily="66" charset="-78"/>
                </a:rPr>
                <a:t>: بيئة اجتماعية ذكية ودامجة </a:t>
              </a:r>
              <a:endParaRPr lang="fr-FR" sz="2400" dirty="0">
                <a:solidFill>
                  <a:prstClr val="black"/>
                </a:solidFill>
                <a:latin typeface="Arabic Typesetting" panose="03020402040406030203" pitchFamily="66" charset="-78"/>
                <a:cs typeface="Arabic Typesetting" panose="03020402040406030203" pitchFamily="66" charset="-78"/>
              </a:endParaRPr>
            </a:p>
          </p:txBody>
        </p:sp>
        <p:sp>
          <p:nvSpPr>
            <p:cNvPr id="21" name="Forme libre 20"/>
            <p:cNvSpPr/>
            <p:nvPr/>
          </p:nvSpPr>
          <p:spPr>
            <a:xfrm>
              <a:off x="9075701" y="2809212"/>
              <a:ext cx="2344197" cy="3756052"/>
            </a:xfrm>
            <a:custGeom>
              <a:avLst/>
              <a:gdLst>
                <a:gd name="connsiteX0" fmla="*/ 0 w 2344197"/>
                <a:gd name="connsiteY0" fmla="*/ 0 h 3415787"/>
                <a:gd name="connsiteX1" fmla="*/ 2344197 w 2344197"/>
                <a:gd name="connsiteY1" fmla="*/ 0 h 3415787"/>
                <a:gd name="connsiteX2" fmla="*/ 2344197 w 2344197"/>
                <a:gd name="connsiteY2" fmla="*/ 3415787 h 3415787"/>
                <a:gd name="connsiteX3" fmla="*/ 0 w 2344197"/>
                <a:gd name="connsiteY3" fmla="*/ 3415787 h 3415787"/>
                <a:gd name="connsiteX4" fmla="*/ 0 w 2344197"/>
                <a:gd name="connsiteY4" fmla="*/ 0 h 341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97" h="3415787">
                  <a:moveTo>
                    <a:pt x="0" y="0"/>
                  </a:moveTo>
                  <a:lnTo>
                    <a:pt x="2344197" y="0"/>
                  </a:lnTo>
                  <a:lnTo>
                    <a:pt x="2344197" y="3415787"/>
                  </a:lnTo>
                  <a:lnTo>
                    <a:pt x="0" y="3415787"/>
                  </a:lnTo>
                  <a:lnTo>
                    <a:pt x="0" y="0"/>
                  </a:lnTo>
                  <a:close/>
                </a:path>
              </a:pathLst>
            </a:custGeom>
            <a:solidFill>
              <a:schemeClr val="accent1">
                <a:lumMod val="20000"/>
                <a:lumOff val="80000"/>
                <a:alpha val="90000"/>
              </a:schemeClr>
            </a:solidFill>
            <a:ln>
              <a:solidFill>
                <a:schemeClr val="accent1">
                  <a:lumMod val="60000"/>
                  <a:lumOff val="4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r" defTabSz="1066800" rtl="1">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1.1-</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هندسة </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اجتماعية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لخدمات اجتماعية مبتكرة، ذكية وذات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جودة</a:t>
              </a:r>
              <a:endPar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a:solidFill>
                    <a:prstClr val="black"/>
                  </a:solidFill>
                  <a:latin typeface="Arabic Typesetting" panose="03020402040406030203" pitchFamily="66" charset="-78"/>
                  <a:cs typeface="Arabic Typesetting" panose="03020402040406030203" pitchFamily="66" charset="-78"/>
                </a:rPr>
                <a:t>2.1</a:t>
              </a:r>
              <a:r>
                <a:rPr lang="ar-SA" sz="2400" b="1" dirty="0" smtClean="0">
                  <a:solidFill>
                    <a:prstClr val="black"/>
                  </a:solidFill>
                  <a:latin typeface="Arabic Typesetting" panose="03020402040406030203" pitchFamily="66" charset="-78"/>
                  <a:cs typeface="Arabic Typesetting" panose="03020402040406030203" pitchFamily="66" charset="-78"/>
                </a:rPr>
                <a:t>-</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موارد </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بشرية مؤهلة لمواكبة التغيير</a:t>
              </a:r>
              <a:endPar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a:p>
              <a:pPr marL="0" lvl="1" algn="r" defTabSz="1066800" rtl="1">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3.1-</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المساعد</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ة</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الاجتماعية عن قرب لفائدة الأسر الأكثر هشاشة</a:t>
              </a:r>
            </a:p>
            <a:p>
              <a:pPr marL="0" lvl="1" algn="r" defTabSz="1066800" rtl="1">
                <a:lnSpc>
                  <a:spcPct val="90000"/>
                </a:lnSpc>
                <a:spcBef>
                  <a:spcPct val="0"/>
                </a:spcBef>
                <a:spcAft>
                  <a:spcPct val="15000"/>
                </a:spcAft>
                <a:buClr>
                  <a:srgbClr val="14AEBE"/>
                </a:buClr>
              </a:pPr>
              <a:r>
                <a:rPr lang="ar-SA" sz="2400" b="1" dirty="0" smtClean="0">
                  <a:solidFill>
                    <a:prstClr val="black"/>
                  </a:solidFill>
                  <a:latin typeface="Arabic Typesetting" panose="03020402040406030203" pitchFamily="66" charset="-78"/>
                  <a:cs typeface="Arabic Typesetting" panose="03020402040406030203" pitchFamily="66" charset="-78"/>
                </a:rPr>
                <a:t>4.1-</a:t>
              </a:r>
              <a:r>
                <a:rPr lang="ar-S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 </a:t>
              </a:r>
              <a:r>
                <a:rPr lang="ar-MA" sz="2400" b="1" dirty="0" smtClean="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محيط </a:t>
              </a:r>
              <a:r>
                <a:rPr lang="ar-M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ملائم ل</a:t>
              </a:r>
              <a:r>
                <a:rPr lang="ar-SA"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rPr>
                <a:t>تسهيل الدمج</a:t>
              </a:r>
              <a:endParaRPr lang="fr-FR" sz="2400" b="1" dirty="0">
                <a:solidFill>
                  <a:prstClr val="black">
                    <a:hueOff val="0"/>
                    <a:satOff val="0"/>
                    <a:lumOff val="0"/>
                    <a:alphaOff val="0"/>
                  </a:prstClr>
                </a:solidFill>
                <a:latin typeface="Arabic Typesetting" panose="03020402040406030203" pitchFamily="66" charset="-78"/>
                <a:cs typeface="Arabic Typesetting" panose="03020402040406030203" pitchFamily="66" charset="-78"/>
              </a:endParaRPr>
            </a:p>
          </p:txBody>
        </p:sp>
      </p:grpSp>
      <p:pic>
        <p:nvPicPr>
          <p:cNvPr id="25" name="Image 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sp>
        <p:nvSpPr>
          <p:cNvPr id="26" name="Rectangle 25">
            <a:extLst>
              <a:ext uri="{FF2B5EF4-FFF2-40B4-BE49-F238E27FC236}">
                <a16:creationId xmlns="" xmlns:a16="http://schemas.microsoft.com/office/drawing/2014/main" id="{6F77063A-BAC0-4552-8540-6CD9A8BAE28C}"/>
              </a:ext>
            </a:extLst>
          </p:cNvPr>
          <p:cNvSpPr/>
          <p:nvPr/>
        </p:nvSpPr>
        <p:spPr>
          <a:xfrm>
            <a:off x="172995" y="35128"/>
            <a:ext cx="12019005" cy="611920"/>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4000" b="1" dirty="0" smtClean="0">
                <a:solidFill>
                  <a:prstClr val="white"/>
                </a:solidFill>
                <a:latin typeface="Arabic Typesetting" panose="03020402040406030203" pitchFamily="66" charset="-78"/>
                <a:cs typeface="Arabic Typesetting" panose="03020402040406030203" pitchFamily="66" charset="-78"/>
              </a:rPr>
              <a:t>محاور الاستراتيجية </a:t>
            </a:r>
            <a:r>
              <a:rPr lang="ar-MA" sz="4000" b="1" dirty="0">
                <a:solidFill>
                  <a:prstClr val="white"/>
                </a:solidFill>
                <a:latin typeface="Arabic Typesetting" panose="03020402040406030203" pitchFamily="66" charset="-78"/>
                <a:cs typeface="Arabic Typesetting" panose="03020402040406030203" pitchFamily="66" charset="-78"/>
              </a:rPr>
              <a:t>«جسر» </a:t>
            </a:r>
            <a:endParaRPr lang="fr-FR" sz="4000" b="1" dirty="0">
              <a:solidFill>
                <a:prstClr val="white"/>
              </a:solidFill>
              <a:latin typeface="Arabic Typesetting" panose="03020402040406030203" pitchFamily="66" charset="-78"/>
              <a:cs typeface="Arabic Typesetting" panose="03020402040406030203" pitchFamily="66" charset="-78"/>
            </a:endParaRPr>
          </a:p>
        </p:txBody>
      </p:sp>
      <p:pic>
        <p:nvPicPr>
          <p:cNvPr id="27" name="Picture 4"/>
          <p:cNvPicPr>
            <a:picLocks noChangeAspect="1"/>
          </p:cNvPicPr>
          <p:nvPr/>
        </p:nvPicPr>
        <p:blipFill>
          <a:blip r:embed="rId3"/>
          <a:stretch>
            <a:fillRect/>
          </a:stretch>
        </p:blipFill>
        <p:spPr>
          <a:xfrm>
            <a:off x="550939" y="6447059"/>
            <a:ext cx="11641061" cy="523875"/>
          </a:xfrm>
          <a:prstGeom prst="rect">
            <a:avLst/>
          </a:prstGeom>
        </p:spPr>
      </p:pic>
    </p:spTree>
    <p:extLst>
      <p:ext uri="{BB962C8B-B14F-4D97-AF65-F5344CB8AC3E}">
        <p14:creationId xmlns:p14="http://schemas.microsoft.com/office/powerpoint/2010/main" val="166947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2814"/>
            <a:ext cx="12192000" cy="842852"/>
          </a:xfrm>
          <a:solidFill>
            <a:schemeClr val="accent3">
              <a:lumMod val="10000"/>
              <a:lumOff val="90000"/>
            </a:schemeClr>
          </a:solidFill>
        </p:spPr>
        <p:txBody>
          <a:bodyPr>
            <a:normAutofit/>
          </a:bodyPr>
          <a:lstStyle/>
          <a:p>
            <a:pPr rtl="1">
              <a:lnSpc>
                <a:spcPct val="100000"/>
              </a:lnSpc>
              <a:spcBef>
                <a:spcPct val="0"/>
              </a:spcBef>
            </a:pPr>
            <a:r>
              <a:rPr lang="ar-MA" sz="4800" b="1" dirty="0">
                <a:solidFill>
                  <a:schemeClr val="accent6">
                    <a:lumMod val="75000"/>
                  </a:schemeClr>
                </a:solidFill>
                <a:latin typeface="Arabic Typesetting" panose="03020402040406030203" pitchFamily="66" charset="-78"/>
                <a:cs typeface="Arabic Typesetting" panose="03020402040406030203" pitchFamily="66" charset="-78"/>
              </a:rPr>
              <a:t>السياسة العمومية المندمجة لحماية الطفولة 2015-2025</a:t>
            </a:r>
          </a:p>
        </p:txBody>
      </p:sp>
      <p:pic>
        <p:nvPicPr>
          <p:cNvPr id="5" name="Picture 4"/>
          <p:cNvPicPr>
            <a:picLocks noChangeAspect="1"/>
          </p:cNvPicPr>
          <p:nvPr/>
        </p:nvPicPr>
        <p:blipFill>
          <a:blip r:embed="rId2"/>
          <a:stretch>
            <a:fillRect/>
          </a:stretch>
        </p:blipFill>
        <p:spPr>
          <a:xfrm>
            <a:off x="0" y="6305122"/>
            <a:ext cx="12192000" cy="580173"/>
          </a:xfrm>
          <a:prstGeom prst="rect">
            <a:avLst/>
          </a:prstGeom>
        </p:spPr>
      </p:pic>
      <p:pic>
        <p:nvPicPr>
          <p:cNvPr id="6"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25" y="4812223"/>
            <a:ext cx="1410535" cy="1364290"/>
          </a:xfrm>
          <a:prstGeom prst="rect">
            <a:avLst/>
          </a:prstGeom>
          <a:noFill/>
        </p:spPr>
      </p:pic>
      <p:pic>
        <p:nvPicPr>
          <p:cNvPr id="7" name="Picture 4"/>
          <p:cNvPicPr>
            <a:picLocks noChangeAspect="1"/>
          </p:cNvPicPr>
          <p:nvPr/>
        </p:nvPicPr>
        <p:blipFill>
          <a:blip r:embed="rId2"/>
          <a:stretch>
            <a:fillRect/>
          </a:stretch>
        </p:blipFill>
        <p:spPr>
          <a:xfrm>
            <a:off x="0" y="0"/>
            <a:ext cx="12192000" cy="580173"/>
          </a:xfrm>
          <a:prstGeom prst="rect">
            <a:avLst/>
          </a:prstGeom>
        </p:spPr>
      </p:pic>
    </p:spTree>
    <p:extLst>
      <p:ext uri="{BB962C8B-B14F-4D97-AF65-F5344CB8AC3E}">
        <p14:creationId xmlns:p14="http://schemas.microsoft.com/office/powerpoint/2010/main" val="46361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66" y="1810603"/>
            <a:ext cx="3735083" cy="3813771"/>
          </a:xfrm>
          <a:prstGeom prst="rect">
            <a:avLst/>
          </a:prstGeom>
        </p:spPr>
      </p:pic>
      <p:pic>
        <p:nvPicPr>
          <p:cNvPr id="12" name="Imag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7232"/>
            <a:ext cx="543697" cy="580768"/>
          </a:xfrm>
          <a:prstGeom prst="rect">
            <a:avLst/>
          </a:prstGeom>
          <a:noFill/>
        </p:spPr>
      </p:pic>
      <p:grpSp>
        <p:nvGrpSpPr>
          <p:cNvPr id="14" name="Groupe 13"/>
          <p:cNvGrpSpPr/>
          <p:nvPr/>
        </p:nvGrpSpPr>
        <p:grpSpPr>
          <a:xfrm>
            <a:off x="6009502" y="1661879"/>
            <a:ext cx="4714197" cy="1952772"/>
            <a:chOff x="5929386" y="651788"/>
            <a:chExt cx="2824498" cy="1883940"/>
          </a:xfrm>
          <a:solidFill>
            <a:schemeClr val="accent6">
              <a:lumMod val="20000"/>
              <a:lumOff val="80000"/>
            </a:schemeClr>
          </a:solidFill>
        </p:grpSpPr>
        <p:sp>
          <p:nvSpPr>
            <p:cNvPr id="18" name="Rectangle 17"/>
            <p:cNvSpPr/>
            <p:nvPr/>
          </p:nvSpPr>
          <p:spPr>
            <a:xfrm>
              <a:off x="5929386" y="651788"/>
              <a:ext cx="2824498" cy="1883940"/>
            </a:xfrm>
            <a:prstGeom prst="rect">
              <a:avLst/>
            </a:prstGeom>
            <a:grp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6256912" y="698893"/>
              <a:ext cx="2330210" cy="159206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marL="342900" indent="-342900" algn="r" defTabSz="1111250" rtl="1">
                <a:lnSpc>
                  <a:spcPct val="90000"/>
                </a:lnSpc>
                <a:spcBef>
                  <a:spcPct val="0"/>
                </a:spcBef>
                <a:spcAft>
                  <a:spcPct val="35000"/>
                </a:spcAft>
                <a:buFont typeface="Arial" panose="020B0604020202020204" pitchFamily="34" charset="0"/>
                <a:buChar char="•"/>
              </a:pPr>
              <a:r>
                <a:rPr lang="ar-SA" sz="2000" dirty="0" smtClean="0">
                  <a:solidFill>
                    <a:prstClr val="black">
                      <a:hueOff val="0"/>
                      <a:satOff val="0"/>
                      <a:lumOff val="0"/>
                      <a:alphaOff val="0"/>
                    </a:prstClr>
                  </a:solidFill>
                  <a:latin typeface="Sakkal Majalla" panose="02000000000000000000" pitchFamily="2" charset="-78"/>
                  <a:cs typeface="Sakkal Majalla" panose="02000000000000000000" pitchFamily="2" charset="-78"/>
                </a:rPr>
                <a:t>تنويه لجنة حقوق الطفل الأممية؛</a:t>
              </a:r>
            </a:p>
            <a:p>
              <a:pPr marL="342900" indent="-342900" algn="r" defTabSz="1111250" rtl="1">
                <a:lnSpc>
                  <a:spcPct val="90000"/>
                </a:lnSpc>
                <a:spcBef>
                  <a:spcPct val="0"/>
                </a:spcBef>
                <a:spcAft>
                  <a:spcPct val="35000"/>
                </a:spcAft>
                <a:buFont typeface="Arial" panose="020B0604020202020204" pitchFamily="34" charset="0"/>
                <a:buChar char="•"/>
              </a:pPr>
              <a:r>
                <a:rPr lang="ar-SA" sz="2000" dirty="0" smtClean="0">
                  <a:solidFill>
                    <a:prstClr val="black">
                      <a:hueOff val="0"/>
                      <a:satOff val="0"/>
                      <a:lumOff val="0"/>
                      <a:alphaOff val="0"/>
                    </a:prstClr>
                  </a:solidFill>
                  <a:latin typeface="Sakkal Majalla" panose="02000000000000000000" pitchFamily="2" charset="-78"/>
                  <a:cs typeface="Sakkal Majalla" panose="02000000000000000000" pitchFamily="2" charset="-78"/>
                </a:rPr>
                <a:t>ثمرة مسار تشاوري واسع و مناظرة وطنية.</a:t>
              </a:r>
              <a:endParaRPr lang="fr-FR" sz="2000"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grpSp>
      <p:grpSp>
        <p:nvGrpSpPr>
          <p:cNvPr id="15" name="Groupe 14"/>
          <p:cNvGrpSpPr/>
          <p:nvPr/>
        </p:nvGrpSpPr>
        <p:grpSpPr>
          <a:xfrm>
            <a:off x="10641872" y="1144789"/>
            <a:ext cx="1421820" cy="1483275"/>
            <a:chOff x="8121804" y="2441"/>
            <a:chExt cx="1882998" cy="1882998"/>
          </a:xfrm>
          <a:solidFill>
            <a:srgbClr val="14AEBE"/>
          </a:solidFill>
        </p:grpSpPr>
        <p:sp>
          <p:nvSpPr>
            <p:cNvPr id="16" name="Ellipse 15"/>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SA" sz="2400" b="1" dirty="0" smtClean="0">
                  <a:solidFill>
                    <a:prstClr val="black"/>
                  </a:solidFill>
                  <a:latin typeface="Arabic Typesetting" panose="03020402040406030203" pitchFamily="66" charset="-78"/>
                  <a:cs typeface="Arabic Typesetting" panose="03020402040406030203" pitchFamily="66" charset="-78"/>
                </a:rPr>
                <a:t>رافعة للنهوض بالحق في الحماية</a:t>
              </a:r>
              <a:endParaRPr lang="fr-FR" sz="2400" b="1" dirty="0">
                <a:solidFill>
                  <a:prstClr val="black"/>
                </a:solidFill>
              </a:endParaRPr>
            </a:p>
          </p:txBody>
        </p:sp>
      </p:grpSp>
      <p:grpSp>
        <p:nvGrpSpPr>
          <p:cNvPr id="20" name="Groupe 19"/>
          <p:cNvGrpSpPr/>
          <p:nvPr/>
        </p:nvGrpSpPr>
        <p:grpSpPr>
          <a:xfrm>
            <a:off x="6145130" y="4063249"/>
            <a:ext cx="4724299" cy="2059599"/>
            <a:chOff x="3718246" y="755640"/>
            <a:chExt cx="4724299" cy="2059599"/>
          </a:xfrm>
        </p:grpSpPr>
        <p:sp>
          <p:nvSpPr>
            <p:cNvPr id="24" name="Rectangle 23"/>
            <p:cNvSpPr/>
            <p:nvPr/>
          </p:nvSpPr>
          <p:spPr>
            <a:xfrm>
              <a:off x="3718246" y="755640"/>
              <a:ext cx="4724299" cy="2059598"/>
            </a:xfrm>
            <a:prstGeom prst="rect">
              <a:avLst/>
            </a:prstGeom>
            <a:solidFill>
              <a:schemeClr val="accent6">
                <a:lumMod val="20000"/>
                <a:lumOff val="80000"/>
              </a:schemeClr>
            </a:solidFill>
            <a:ln>
              <a:solidFill>
                <a:schemeClr val="accent6">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3774105" y="755640"/>
              <a:ext cx="4230011" cy="2059599"/>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0" bIns="177800" numCol="1" spcCol="1270" anchor="ctr" anchorCtr="0">
              <a:noAutofit/>
            </a:bodyPr>
            <a:lstStyle/>
            <a:p>
              <a:pPr marL="342900" indent="-342900" algn="r" defTabSz="1111250" rtl="1">
                <a:lnSpc>
                  <a:spcPct val="90000"/>
                </a:lnSpc>
                <a:spcBef>
                  <a:spcPct val="0"/>
                </a:spcBef>
                <a:spcAft>
                  <a:spcPct val="35000"/>
                </a:spcAft>
                <a:buFont typeface="Arial" panose="020B0604020202020204" pitchFamily="34" charset="0"/>
                <a:buChar char="•"/>
              </a:pPr>
              <a:r>
                <a:rPr lang="ar-SA" sz="2000" dirty="0">
                  <a:solidFill>
                    <a:prstClr val="black">
                      <a:hueOff val="0"/>
                      <a:satOff val="0"/>
                      <a:lumOff val="0"/>
                      <a:alphaOff val="0"/>
                    </a:prstClr>
                  </a:solidFill>
                  <a:latin typeface="Sakkal Majalla" panose="02000000000000000000" pitchFamily="2" charset="-78"/>
                  <a:cs typeface="Sakkal Majalla" panose="02000000000000000000" pitchFamily="2" charset="-78"/>
                </a:rPr>
                <a:t>ترسانة فعالة وشاملة من التدابير لمنع العنف و الوقاية منه؛</a:t>
              </a:r>
            </a:p>
            <a:p>
              <a:pPr marL="342900" indent="-342900" algn="r" defTabSz="1111250" rtl="1">
                <a:lnSpc>
                  <a:spcPct val="90000"/>
                </a:lnSpc>
                <a:spcBef>
                  <a:spcPct val="0"/>
                </a:spcBef>
                <a:spcAft>
                  <a:spcPct val="35000"/>
                </a:spcAft>
                <a:buFont typeface="Arial" panose="020B0604020202020204" pitchFamily="34" charset="0"/>
                <a:buChar char="•"/>
              </a:pPr>
              <a:r>
                <a:rPr lang="ar-SA" sz="2000" dirty="0">
                  <a:solidFill>
                    <a:prstClr val="black">
                      <a:hueOff val="0"/>
                      <a:satOff val="0"/>
                      <a:lumOff val="0"/>
                      <a:alphaOff val="0"/>
                    </a:prstClr>
                  </a:solidFill>
                  <a:latin typeface="Sakkal Majalla" panose="02000000000000000000" pitchFamily="2" charset="-78"/>
                  <a:cs typeface="Sakkal Majalla" panose="02000000000000000000" pitchFamily="2" charset="-78"/>
                </a:rPr>
                <a:t>تغطية ترابية للخدمات و تحسين الولوج؛</a:t>
              </a:r>
            </a:p>
            <a:p>
              <a:pPr marL="342900" indent="-342900" algn="r" defTabSz="1111250" rtl="1">
                <a:lnSpc>
                  <a:spcPct val="90000"/>
                </a:lnSpc>
                <a:spcBef>
                  <a:spcPct val="0"/>
                </a:spcBef>
                <a:spcAft>
                  <a:spcPct val="35000"/>
                </a:spcAft>
                <a:buFont typeface="Arial" panose="020B0604020202020204" pitchFamily="34" charset="0"/>
                <a:buChar char="•"/>
              </a:pPr>
              <a:r>
                <a:rPr lang="ar-SA" sz="2000" dirty="0">
                  <a:solidFill>
                    <a:prstClr val="black">
                      <a:hueOff val="0"/>
                      <a:satOff val="0"/>
                      <a:lumOff val="0"/>
                      <a:alphaOff val="0"/>
                    </a:prstClr>
                  </a:solidFill>
                  <a:latin typeface="Sakkal Majalla" panose="02000000000000000000" pitchFamily="2" charset="-78"/>
                  <a:cs typeface="Sakkal Majalla" panose="02000000000000000000" pitchFamily="2" charset="-78"/>
                </a:rPr>
                <a:t>خدمات جيدة النوعية و مستمرة؛</a:t>
              </a:r>
            </a:p>
            <a:p>
              <a:pPr marL="342900" indent="-342900" algn="r" defTabSz="1111250" rtl="1">
                <a:lnSpc>
                  <a:spcPct val="90000"/>
                </a:lnSpc>
                <a:spcBef>
                  <a:spcPct val="0"/>
                </a:spcBef>
                <a:spcAft>
                  <a:spcPct val="35000"/>
                </a:spcAft>
                <a:buFont typeface="Arial" panose="020B0604020202020204" pitchFamily="34" charset="0"/>
                <a:buChar char="•"/>
              </a:pPr>
              <a:r>
                <a:rPr lang="ar-SA" sz="2000" dirty="0">
                  <a:solidFill>
                    <a:prstClr val="black">
                      <a:hueOff val="0"/>
                      <a:satOff val="0"/>
                      <a:lumOff val="0"/>
                      <a:alphaOff val="0"/>
                    </a:prstClr>
                  </a:solidFill>
                  <a:latin typeface="Sakkal Majalla" panose="02000000000000000000" pitchFamily="2" charset="-78"/>
                  <a:cs typeface="Sakkal Majalla" panose="02000000000000000000" pitchFamily="2" charset="-78"/>
                </a:rPr>
                <a:t>آليات عملية للتنسيق مركزيا و </a:t>
              </a:r>
              <a:r>
                <a:rPr lang="ar-SA" sz="2000" dirty="0" smtClean="0">
                  <a:solidFill>
                    <a:prstClr val="black">
                      <a:hueOff val="0"/>
                      <a:satOff val="0"/>
                      <a:lumOff val="0"/>
                      <a:alphaOff val="0"/>
                    </a:prstClr>
                  </a:solidFill>
                  <a:latin typeface="Sakkal Majalla" panose="02000000000000000000" pitchFamily="2" charset="-78"/>
                  <a:cs typeface="Sakkal Majalla" panose="02000000000000000000" pitchFamily="2" charset="-78"/>
                </a:rPr>
                <a:t>ترابيا</a:t>
              </a:r>
            </a:p>
            <a:p>
              <a:pPr marL="342900" indent="-342900" algn="r" defTabSz="1111250" rtl="1">
                <a:lnSpc>
                  <a:spcPct val="90000"/>
                </a:lnSpc>
                <a:spcBef>
                  <a:spcPct val="0"/>
                </a:spcBef>
                <a:spcAft>
                  <a:spcPct val="35000"/>
                </a:spcAft>
                <a:buFont typeface="Arial" panose="020B0604020202020204" pitchFamily="34" charset="0"/>
                <a:buChar char="•"/>
              </a:pPr>
              <a:r>
                <a:rPr lang="ar-SA" sz="2000" dirty="0" smtClean="0">
                  <a:solidFill>
                    <a:prstClr val="black">
                      <a:hueOff val="0"/>
                      <a:satOff val="0"/>
                      <a:lumOff val="0"/>
                      <a:alphaOff val="0"/>
                    </a:prstClr>
                  </a:solidFill>
                  <a:latin typeface="Sakkal Majalla" panose="02000000000000000000" pitchFamily="2" charset="-78"/>
                  <a:cs typeface="Sakkal Majalla" panose="02000000000000000000" pitchFamily="2" charset="-78"/>
                </a:rPr>
                <a:t>عقلنة و ترشيد الموارد.</a:t>
              </a:r>
              <a:endParaRPr lang="fr-FR" sz="2000"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grpSp>
      <p:grpSp>
        <p:nvGrpSpPr>
          <p:cNvPr id="21" name="Groupe 20"/>
          <p:cNvGrpSpPr/>
          <p:nvPr/>
        </p:nvGrpSpPr>
        <p:grpSpPr>
          <a:xfrm>
            <a:off x="10740576" y="3076662"/>
            <a:ext cx="1451424" cy="1553293"/>
            <a:chOff x="8121804" y="2441"/>
            <a:chExt cx="1882998" cy="1882998"/>
          </a:xfrm>
          <a:solidFill>
            <a:srgbClr val="14AEBE"/>
          </a:solidFill>
        </p:grpSpPr>
        <p:sp>
          <p:nvSpPr>
            <p:cNvPr id="22" name="Ellipse 21"/>
            <p:cNvSpPr/>
            <p:nvPr/>
          </p:nvSpPr>
          <p:spPr>
            <a:xfrm>
              <a:off x="8121804" y="2441"/>
              <a:ext cx="1882998" cy="188299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Ellipse 6"/>
            <p:cNvSpPr/>
            <p:nvPr/>
          </p:nvSpPr>
          <p:spPr>
            <a:xfrm>
              <a:off x="8397563" y="278200"/>
              <a:ext cx="1331480" cy="13314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55700" rtl="1">
                <a:lnSpc>
                  <a:spcPct val="90000"/>
                </a:lnSpc>
                <a:spcBef>
                  <a:spcPct val="0"/>
                </a:spcBef>
                <a:spcAft>
                  <a:spcPct val="35000"/>
                </a:spcAft>
              </a:pPr>
              <a:r>
                <a:rPr lang="ar-SA" sz="2600" b="1" dirty="0" smtClean="0">
                  <a:solidFill>
                    <a:prstClr val="black"/>
                  </a:solidFill>
                  <a:latin typeface="Arabic Typesetting" panose="03020402040406030203" pitchFamily="66" charset="-78"/>
                  <a:cs typeface="Arabic Typesetting" panose="03020402040406030203" pitchFamily="66" charset="-78"/>
                </a:rPr>
                <a:t>الغايات</a:t>
              </a:r>
              <a:endParaRPr lang="fr-FR" sz="2600" dirty="0">
                <a:solidFill>
                  <a:prstClr val="black"/>
                </a:solidFill>
              </a:endParaRPr>
            </a:p>
          </p:txBody>
        </p:sp>
      </p:grpSp>
      <p:sp>
        <p:nvSpPr>
          <p:cNvPr id="26" name="Rectangle 25">
            <a:extLst>
              <a:ext uri="{FF2B5EF4-FFF2-40B4-BE49-F238E27FC236}">
                <a16:creationId xmlns="" xmlns:a16="http://schemas.microsoft.com/office/drawing/2014/main" id="{6F77063A-BAC0-4552-8540-6CD9A8BAE28C}"/>
              </a:ext>
            </a:extLst>
          </p:cNvPr>
          <p:cNvSpPr/>
          <p:nvPr/>
        </p:nvSpPr>
        <p:spPr>
          <a:xfrm>
            <a:off x="0" y="15187"/>
            <a:ext cx="12019005" cy="575450"/>
          </a:xfrm>
          <a:prstGeom prst="rect">
            <a:avLst/>
          </a:prstGeom>
          <a:solidFill>
            <a:srgbClr val="289CA8"/>
          </a:solidFill>
          <a:ln w="12700" cap="flat" cmpd="sng" algn="ctr">
            <a:noFill/>
            <a:prstDash val="solid"/>
            <a:miter lim="800000"/>
          </a:ln>
          <a:effectLst/>
        </p:spPr>
        <p:txBody>
          <a:bodyPr rtlCol="0" anchor="ctr"/>
          <a:lstStyle/>
          <a:p>
            <a:pPr algn="ctr" rtl="1">
              <a:defRPr/>
            </a:pPr>
            <a:r>
              <a:rPr lang="ar-MA" sz="3600" b="1" dirty="0">
                <a:solidFill>
                  <a:prstClr val="white"/>
                </a:solidFill>
                <a:latin typeface="Sakkal Majalla" pitchFamily="2" charset="-78"/>
                <a:cs typeface="Sakkal Majalla" pitchFamily="2" charset="-78"/>
              </a:rPr>
              <a:t>               </a:t>
            </a:r>
            <a:endParaRPr lang="ar-SA" sz="3600" b="1" dirty="0">
              <a:solidFill>
                <a:prstClr val="white"/>
              </a:solidFill>
              <a:latin typeface="Sakkal Majalla" pitchFamily="2" charset="-78"/>
              <a:cs typeface="Sakkal Majalla" pitchFamily="2" charset="-78"/>
            </a:endParaRPr>
          </a:p>
          <a:p>
            <a:pPr algn="ctr" rtl="1"/>
            <a:endParaRPr lang="ar-SA" sz="3600" b="1" dirty="0">
              <a:solidFill>
                <a:prstClr val="white"/>
              </a:solidFill>
              <a:latin typeface="Sakkal Majalla" pitchFamily="2" charset="-78"/>
              <a:cs typeface="Sakkal Majalla" pitchFamily="2" charset="-78"/>
            </a:endParaRPr>
          </a:p>
          <a:p>
            <a:pPr algn="ctr" rtl="1"/>
            <a:r>
              <a:rPr lang="ar-SA" sz="3600" b="1" dirty="0" smtClean="0">
                <a:solidFill>
                  <a:prstClr val="white"/>
                </a:solidFill>
                <a:latin typeface="Sakkal Majalla" pitchFamily="2" charset="-78"/>
                <a:cs typeface="Sakkal Majalla" pitchFamily="2" charset="-78"/>
              </a:rPr>
              <a:t> </a:t>
            </a:r>
            <a:r>
              <a:rPr lang="ar-SA" altLang="fr-FR" sz="3600" b="1" dirty="0" smtClean="0">
                <a:solidFill>
                  <a:prstClr val="white"/>
                </a:solidFill>
                <a:latin typeface="Sakkal Majalla" pitchFamily="2" charset="-78"/>
                <a:cs typeface="Sakkal Majalla" pitchFamily="2" charset="-78"/>
              </a:rPr>
              <a:t>السياسة العمومية المندمجة لحماية الطفولة 2015-2025</a:t>
            </a:r>
            <a:endParaRPr lang="ar-MA" altLang="fr-FR" sz="3600" b="1" dirty="0">
              <a:solidFill>
                <a:prstClr val="white"/>
              </a:solidFill>
              <a:latin typeface="Sakkal Majalla" pitchFamily="2" charset="-78"/>
              <a:cs typeface="Sakkal Majalla" pitchFamily="2" charset="-78"/>
            </a:endParaRPr>
          </a:p>
          <a:p>
            <a:pPr algn="ctr" rtl="1"/>
            <a:endParaRPr lang="ar-MA" sz="3600" b="1" dirty="0" smtClean="0">
              <a:solidFill>
                <a:prstClr val="white"/>
              </a:solidFill>
              <a:latin typeface="Sakkal Majalla" pitchFamily="2" charset="-78"/>
              <a:cs typeface="Sakkal Majalla" pitchFamily="2" charset="-78"/>
            </a:endParaRPr>
          </a:p>
          <a:p>
            <a:pPr algn="ctr" rtl="1">
              <a:defRPr/>
            </a:pPr>
            <a:endParaRPr lang="fr-FR" sz="3600" b="1" dirty="0">
              <a:solidFill>
                <a:prstClr val="white"/>
              </a:solidFill>
              <a:latin typeface="Sakkal Majalla" pitchFamily="2" charset="-78"/>
              <a:cs typeface="Sakkal Majalla" pitchFamily="2" charset="-78"/>
            </a:endParaRPr>
          </a:p>
        </p:txBody>
      </p:sp>
      <p:sp>
        <p:nvSpPr>
          <p:cNvPr id="27" name="Forme libre 26"/>
          <p:cNvSpPr/>
          <p:nvPr/>
        </p:nvSpPr>
        <p:spPr>
          <a:xfrm>
            <a:off x="543697" y="623741"/>
            <a:ext cx="10750738" cy="548656"/>
          </a:xfrm>
          <a:custGeom>
            <a:avLst/>
            <a:gdLst>
              <a:gd name="connsiteX0" fmla="*/ 0 w 10750738"/>
              <a:gd name="connsiteY0" fmla="*/ 151924 h 911528"/>
              <a:gd name="connsiteX1" fmla="*/ 151924 w 10750738"/>
              <a:gd name="connsiteY1" fmla="*/ 0 h 911528"/>
              <a:gd name="connsiteX2" fmla="*/ 10598814 w 10750738"/>
              <a:gd name="connsiteY2" fmla="*/ 0 h 911528"/>
              <a:gd name="connsiteX3" fmla="*/ 10750738 w 10750738"/>
              <a:gd name="connsiteY3" fmla="*/ 151924 h 911528"/>
              <a:gd name="connsiteX4" fmla="*/ 10750738 w 10750738"/>
              <a:gd name="connsiteY4" fmla="*/ 759604 h 911528"/>
              <a:gd name="connsiteX5" fmla="*/ 10598814 w 10750738"/>
              <a:gd name="connsiteY5" fmla="*/ 911528 h 911528"/>
              <a:gd name="connsiteX6" fmla="*/ 151924 w 10750738"/>
              <a:gd name="connsiteY6" fmla="*/ 911528 h 911528"/>
              <a:gd name="connsiteX7" fmla="*/ 0 w 10750738"/>
              <a:gd name="connsiteY7" fmla="*/ 759604 h 911528"/>
              <a:gd name="connsiteX8" fmla="*/ 0 w 10750738"/>
              <a:gd name="connsiteY8" fmla="*/ 151924 h 91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738" h="911528">
                <a:moveTo>
                  <a:pt x="0" y="151924"/>
                </a:moveTo>
                <a:cubicBezTo>
                  <a:pt x="0" y="68019"/>
                  <a:pt x="68019" y="0"/>
                  <a:pt x="151924" y="0"/>
                </a:cubicBezTo>
                <a:lnTo>
                  <a:pt x="10598814" y="0"/>
                </a:lnTo>
                <a:cubicBezTo>
                  <a:pt x="10682719" y="0"/>
                  <a:pt x="10750738" y="68019"/>
                  <a:pt x="10750738" y="151924"/>
                </a:cubicBezTo>
                <a:lnTo>
                  <a:pt x="10750738" y="759604"/>
                </a:lnTo>
                <a:cubicBezTo>
                  <a:pt x="10750738" y="843509"/>
                  <a:pt x="10682719" y="911528"/>
                  <a:pt x="10598814" y="911528"/>
                </a:cubicBezTo>
                <a:lnTo>
                  <a:pt x="151924" y="911528"/>
                </a:lnTo>
                <a:cubicBezTo>
                  <a:pt x="68019" y="911528"/>
                  <a:pt x="0" y="843509"/>
                  <a:pt x="0" y="759604"/>
                </a:cubicBezTo>
                <a:lnTo>
                  <a:pt x="0" y="151924"/>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66417" tIns="166417" rIns="166417" bIns="166417" numCol="1" spcCol="1270" anchor="ctr" anchorCtr="0">
            <a:noAutofit/>
          </a:bodyPr>
          <a:lstStyle/>
          <a:p>
            <a:pPr marL="0" lvl="4" algn="ctr" rtl="1">
              <a:defRPr/>
            </a:pPr>
            <a:r>
              <a:rPr lang="ar-MA" altLang="fr-FR" sz="3200" b="1" dirty="0" smtClean="0">
                <a:solidFill>
                  <a:prstClr val="white"/>
                </a:solidFill>
                <a:latin typeface="Arabic Typesetting" panose="03020402040406030203" pitchFamily="66" charset="-78"/>
                <a:cs typeface="Arabic Typesetting" panose="03020402040406030203" pitchFamily="66" charset="-78"/>
              </a:rPr>
              <a:t>إطار </a:t>
            </a:r>
            <a:r>
              <a:rPr lang="ar-MA" altLang="fr-FR" sz="3200" b="1" dirty="0">
                <a:solidFill>
                  <a:prstClr val="white"/>
                </a:solidFill>
                <a:latin typeface="Arabic Typesetting" panose="03020402040406030203" pitchFamily="66" charset="-78"/>
                <a:cs typeface="Arabic Typesetting" panose="03020402040406030203" pitchFamily="66" charset="-78"/>
              </a:rPr>
              <a:t>استراتيجي لحماية الطفولة ضد كافة  أشكال الإهمال، والاعتداء، والاستغلال والعنف</a:t>
            </a:r>
          </a:p>
        </p:txBody>
      </p:sp>
      <p:pic>
        <p:nvPicPr>
          <p:cNvPr id="28" name="Picture 4"/>
          <p:cNvPicPr>
            <a:picLocks noChangeAspect="1"/>
          </p:cNvPicPr>
          <p:nvPr/>
        </p:nvPicPr>
        <p:blipFill>
          <a:blip r:embed="rId4"/>
          <a:stretch>
            <a:fillRect/>
          </a:stretch>
        </p:blipFill>
        <p:spPr>
          <a:xfrm>
            <a:off x="543697" y="6376565"/>
            <a:ext cx="11641061" cy="523875"/>
          </a:xfrm>
          <a:prstGeom prst="rect">
            <a:avLst/>
          </a:prstGeom>
        </p:spPr>
      </p:pic>
    </p:spTree>
    <p:extLst>
      <p:ext uri="{BB962C8B-B14F-4D97-AF65-F5344CB8AC3E}">
        <p14:creationId xmlns:p14="http://schemas.microsoft.com/office/powerpoint/2010/main" val="3641102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5939</TotalTime>
  <Words>2045</Words>
  <Application>Microsoft Office PowerPoint</Application>
  <PresentationFormat>Grand écran</PresentationFormat>
  <Paragraphs>249</Paragraphs>
  <Slides>25</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25</vt:i4>
      </vt:variant>
    </vt:vector>
  </HeadingPairs>
  <TitlesOfParts>
    <vt:vector size="37" baseType="lpstr">
      <vt:lpstr>宋体</vt:lpstr>
      <vt:lpstr>Agency FB</vt:lpstr>
      <vt:lpstr>Arabic Typesetting</vt:lpstr>
      <vt:lpstr>Arial</vt:lpstr>
      <vt:lpstr>Calibri</vt:lpstr>
      <vt:lpstr>Calibri Light</vt:lpstr>
      <vt:lpstr>Cambria</vt:lpstr>
      <vt:lpstr>Sakkal Majalla</vt:lpstr>
      <vt:lpstr>Segoe Print</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الاتفاقيات المبرمة للحد من العنف ضد الأطفال</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BEGHIEL</dc:creator>
  <cp:lastModifiedBy>zakia faraji</cp:lastModifiedBy>
  <cp:revision>340</cp:revision>
  <cp:lastPrinted>2023-05-03T10:22:58Z</cp:lastPrinted>
  <dcterms:created xsi:type="dcterms:W3CDTF">2023-05-02T09:34:39Z</dcterms:created>
  <dcterms:modified xsi:type="dcterms:W3CDTF">2023-10-31T09:41:07Z</dcterms:modified>
</cp:coreProperties>
</file>