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1786" r:id="rId3"/>
    <p:sldId id="1787" r:id="rId4"/>
    <p:sldId id="398" r:id="rId5"/>
    <p:sldId id="1775" r:id="rId6"/>
    <p:sldId id="1785" r:id="rId7"/>
    <p:sldId id="1788" r:id="rId8"/>
    <p:sldId id="1789" r:id="rId9"/>
    <p:sldId id="1776" r:id="rId10"/>
    <p:sldId id="1790" r:id="rId11"/>
    <p:sldId id="1777" r:id="rId12"/>
    <p:sldId id="1791" r:id="rId13"/>
    <p:sldId id="295" r:id="rId14"/>
    <p:sldId id="297" r:id="rId15"/>
    <p:sldId id="298" r:id="rId1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2AE184-0C2B-030B-2234-AA8B6EE086E5}" name="Marie Larose" initials="" userId="S::mplaro@utu.fi::ecd367de-a6da-49ef-b3db-3bc17ef44888" providerId="AD"/>
  <p188:author id="{12CF57BD-5DD7-9ECC-4AB0-D33B257AD25E}" name="Sanna Herkama" initials="SH" userId="S::sleher@utu.fi::65a7ea1c-30b3-4558-8601-ed683284e6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/>
    <p:restoredTop sz="82561"/>
  </p:normalViewPr>
  <p:slideViewPr>
    <p:cSldViewPr snapToGrid="0">
      <p:cViewPr varScale="1">
        <p:scale>
          <a:sx n="111" d="100"/>
          <a:sy n="111" d="100"/>
        </p:scale>
        <p:origin x="1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Users\mpsain\Documents\OneDrive%20-%20O365%20Turun%20yliopisto\TILANNEKARTOITUS\Implementation%20trajectories\LCM5b_177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/Users\mpsain\Documents\OneDrive%20-%20O365%20Turun%20yliopisto\TILANNEKARTOITUS\Implementation%20trajectories\LCM5b_177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Persistent, 42%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Sheet1!$A$17:$A$24</c:f>
              <c:strCache>
                <c:ptCount val="8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  <c:pt idx="6">
                  <c:v>Year 6</c:v>
                </c:pt>
                <c:pt idx="7">
                  <c:v>Year 7</c:v>
                </c:pt>
              </c:strCache>
            </c:strRef>
          </c:cat>
          <c:val>
            <c:numRef>
              <c:f>Sheet1!$B$17:$B$24</c:f>
              <c:numCache>
                <c:formatCode>General</c:formatCode>
                <c:ptCount val="8"/>
                <c:pt idx="0">
                  <c:v>0.92300000000000004</c:v>
                </c:pt>
                <c:pt idx="1">
                  <c:v>0.96</c:v>
                </c:pt>
                <c:pt idx="2">
                  <c:v>0.96699999999999997</c:v>
                </c:pt>
                <c:pt idx="3">
                  <c:v>0.95</c:v>
                </c:pt>
                <c:pt idx="4">
                  <c:v>0.94899999999999995</c:v>
                </c:pt>
                <c:pt idx="5">
                  <c:v>0.93500000000000005</c:v>
                </c:pt>
                <c:pt idx="6">
                  <c:v>0.93700000000000006</c:v>
                </c:pt>
                <c:pt idx="7">
                  <c:v>0.85799999999999998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2A-5C4C-8C3A-FB8BE26F7712}"/>
            </c:ext>
          </c:extLst>
        </c:ser>
        <c:ser>
          <c:idx val="1"/>
          <c:order val="1"/>
          <c:tx>
            <c:strRef>
              <c:f>Sheet1!$C$16</c:f>
              <c:strCache>
                <c:ptCount val="1"/>
                <c:pt idx="0">
                  <c:v>Awakened, 13%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Sheet1!$A$17:$A$24</c:f>
              <c:strCache>
                <c:ptCount val="8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  <c:pt idx="6">
                  <c:v>Year 6</c:v>
                </c:pt>
                <c:pt idx="7">
                  <c:v>Year 7</c:v>
                </c:pt>
              </c:strCache>
            </c:strRef>
          </c:cat>
          <c:val>
            <c:numRef>
              <c:f>Sheet1!$C$17:$C$24</c:f>
              <c:numCache>
                <c:formatCode>General</c:formatCode>
                <c:ptCount val="8"/>
                <c:pt idx="0">
                  <c:v>0.71399999999999997</c:v>
                </c:pt>
                <c:pt idx="1">
                  <c:v>0.44700000000000001</c:v>
                </c:pt>
                <c:pt idx="2">
                  <c:v>0.372</c:v>
                </c:pt>
                <c:pt idx="3">
                  <c:v>0.34300000000000003</c:v>
                </c:pt>
                <c:pt idx="4">
                  <c:v>0.503</c:v>
                </c:pt>
                <c:pt idx="5">
                  <c:v>0.64400000000000002</c:v>
                </c:pt>
                <c:pt idx="6">
                  <c:v>0.74199999999999999</c:v>
                </c:pt>
                <c:pt idx="7">
                  <c:v>0.68899999999999995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2A-5C4C-8C3A-FB8BE26F7712}"/>
            </c:ext>
          </c:extLst>
        </c:ser>
        <c:ser>
          <c:idx val="2"/>
          <c:order val="2"/>
          <c:tx>
            <c:strRef>
              <c:f>Sheet1!$D$16</c:f>
              <c:strCache>
                <c:ptCount val="1"/>
                <c:pt idx="0">
                  <c:v>Tail-offs, 21%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Sheet1!$A$17:$A$24</c:f>
              <c:strCache>
                <c:ptCount val="8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  <c:pt idx="6">
                  <c:v>Year 6</c:v>
                </c:pt>
                <c:pt idx="7">
                  <c:v>Year 7</c:v>
                </c:pt>
              </c:strCache>
            </c:strRef>
          </c:cat>
          <c:val>
            <c:numRef>
              <c:f>Sheet1!$D$17:$D$24</c:f>
              <c:numCache>
                <c:formatCode>General</c:formatCode>
                <c:ptCount val="8"/>
                <c:pt idx="0">
                  <c:v>0.92800000000000005</c:v>
                </c:pt>
                <c:pt idx="1">
                  <c:v>0.95899999999999996</c:v>
                </c:pt>
                <c:pt idx="2">
                  <c:v>0.89600000000000002</c:v>
                </c:pt>
                <c:pt idx="3">
                  <c:v>0.59699999999999998</c:v>
                </c:pt>
                <c:pt idx="4">
                  <c:v>0.39</c:v>
                </c:pt>
                <c:pt idx="5">
                  <c:v>0.22800000000000001</c:v>
                </c:pt>
                <c:pt idx="6">
                  <c:v>0.13400000000000001</c:v>
                </c:pt>
                <c:pt idx="7">
                  <c:v>0.192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2A-5C4C-8C3A-FB8BE26F7712}"/>
            </c:ext>
          </c:extLst>
        </c:ser>
        <c:ser>
          <c:idx val="3"/>
          <c:order val="3"/>
          <c:tx>
            <c:strRef>
              <c:f>Sheet1!$E$16</c:f>
              <c:strCache>
                <c:ptCount val="1"/>
                <c:pt idx="0">
                  <c:v>Drop-offs, 24%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Sheet1!$A$17:$A$24</c:f>
              <c:strCache>
                <c:ptCount val="8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  <c:pt idx="6">
                  <c:v>Year 6</c:v>
                </c:pt>
                <c:pt idx="7">
                  <c:v>Year 7</c:v>
                </c:pt>
              </c:strCache>
            </c:strRef>
          </c:cat>
          <c:val>
            <c:numRef>
              <c:f>Sheet1!$E$17:$E$24</c:f>
              <c:numCache>
                <c:formatCode>General</c:formatCode>
                <c:ptCount val="8"/>
                <c:pt idx="0">
                  <c:v>0.89700000000000002</c:v>
                </c:pt>
                <c:pt idx="1">
                  <c:v>0.47699999999999998</c:v>
                </c:pt>
                <c:pt idx="2">
                  <c:v>0.124</c:v>
                </c:pt>
                <c:pt idx="3">
                  <c:v>8.6999999999999994E-2</c:v>
                </c:pt>
                <c:pt idx="4">
                  <c:v>3.3000000000000002E-2</c:v>
                </c:pt>
                <c:pt idx="5">
                  <c:v>2.9000000000000001E-2</c:v>
                </c:pt>
                <c:pt idx="6">
                  <c:v>4.2000000000000003E-2</c:v>
                </c:pt>
                <c:pt idx="7">
                  <c:v>8.7999999999999995E-2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2A-5C4C-8C3A-FB8BE26F7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214256"/>
        <c:axId val="995214648"/>
      </c:lineChart>
      <c:catAx>
        <c:axId val="99521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995214648"/>
        <c:crosses val="autoZero"/>
        <c:auto val="1"/>
        <c:lblAlgn val="ctr"/>
        <c:lblOffset val="100"/>
        <c:noMultiLvlLbl val="0"/>
      </c:catAx>
      <c:valAx>
        <c:axId val="995214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9952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74153944448905"/>
          <c:y val="0.116351612413718"/>
          <c:w val="0.24558333333333299"/>
          <c:h val="0.53543156580002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Persistent, 42%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Sheet1!$A$17:$A$24</c:f>
              <c:strCache>
                <c:ptCount val="8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  <c:pt idx="6">
                  <c:v>Year 6</c:v>
                </c:pt>
                <c:pt idx="7">
                  <c:v>Year 7</c:v>
                </c:pt>
              </c:strCache>
            </c:strRef>
          </c:cat>
          <c:val>
            <c:numRef>
              <c:f>Sheet1!$B$17:$B$24</c:f>
              <c:numCache>
                <c:formatCode>General</c:formatCode>
                <c:ptCount val="8"/>
                <c:pt idx="0">
                  <c:v>0.92300000000000004</c:v>
                </c:pt>
                <c:pt idx="1">
                  <c:v>0.96</c:v>
                </c:pt>
                <c:pt idx="2">
                  <c:v>0.96699999999999997</c:v>
                </c:pt>
                <c:pt idx="3">
                  <c:v>0.95</c:v>
                </c:pt>
                <c:pt idx="4">
                  <c:v>0.94899999999999995</c:v>
                </c:pt>
                <c:pt idx="5">
                  <c:v>0.93500000000000005</c:v>
                </c:pt>
                <c:pt idx="6">
                  <c:v>0.93700000000000006</c:v>
                </c:pt>
                <c:pt idx="7">
                  <c:v>0.85799999999999998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2A-5C4C-8C3A-FB8BE26F7712}"/>
            </c:ext>
          </c:extLst>
        </c:ser>
        <c:ser>
          <c:idx val="1"/>
          <c:order val="1"/>
          <c:tx>
            <c:strRef>
              <c:f>Sheet1!$C$16</c:f>
              <c:strCache>
                <c:ptCount val="1"/>
                <c:pt idx="0">
                  <c:v>Awakened, 13%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Sheet1!$A$17:$A$24</c:f>
              <c:strCache>
                <c:ptCount val="8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  <c:pt idx="6">
                  <c:v>Year 6</c:v>
                </c:pt>
                <c:pt idx="7">
                  <c:v>Year 7</c:v>
                </c:pt>
              </c:strCache>
            </c:strRef>
          </c:cat>
          <c:val>
            <c:numRef>
              <c:f>Sheet1!$C$17:$C$24</c:f>
              <c:numCache>
                <c:formatCode>General</c:formatCode>
                <c:ptCount val="8"/>
                <c:pt idx="0">
                  <c:v>0.71399999999999997</c:v>
                </c:pt>
                <c:pt idx="1">
                  <c:v>0.44700000000000001</c:v>
                </c:pt>
                <c:pt idx="2">
                  <c:v>0.372</c:v>
                </c:pt>
                <c:pt idx="3">
                  <c:v>0.34300000000000003</c:v>
                </c:pt>
                <c:pt idx="4">
                  <c:v>0.503</c:v>
                </c:pt>
                <c:pt idx="5">
                  <c:v>0.64400000000000002</c:v>
                </c:pt>
                <c:pt idx="6">
                  <c:v>0.74199999999999999</c:v>
                </c:pt>
                <c:pt idx="7">
                  <c:v>0.68899999999999995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2A-5C4C-8C3A-FB8BE26F7712}"/>
            </c:ext>
          </c:extLst>
        </c:ser>
        <c:ser>
          <c:idx val="2"/>
          <c:order val="2"/>
          <c:tx>
            <c:strRef>
              <c:f>Sheet1!$D$16</c:f>
              <c:strCache>
                <c:ptCount val="1"/>
                <c:pt idx="0">
                  <c:v>Tail-offs, 21%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Sheet1!$A$17:$A$24</c:f>
              <c:strCache>
                <c:ptCount val="8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  <c:pt idx="6">
                  <c:v>Year 6</c:v>
                </c:pt>
                <c:pt idx="7">
                  <c:v>Year 7</c:v>
                </c:pt>
              </c:strCache>
            </c:strRef>
          </c:cat>
          <c:val>
            <c:numRef>
              <c:f>Sheet1!$D$17:$D$24</c:f>
              <c:numCache>
                <c:formatCode>General</c:formatCode>
                <c:ptCount val="8"/>
                <c:pt idx="0">
                  <c:v>0.92800000000000005</c:v>
                </c:pt>
                <c:pt idx="1">
                  <c:v>0.95899999999999996</c:v>
                </c:pt>
                <c:pt idx="2">
                  <c:v>0.89600000000000002</c:v>
                </c:pt>
                <c:pt idx="3">
                  <c:v>0.59699999999999998</c:v>
                </c:pt>
                <c:pt idx="4">
                  <c:v>0.39</c:v>
                </c:pt>
                <c:pt idx="5">
                  <c:v>0.22800000000000001</c:v>
                </c:pt>
                <c:pt idx="6">
                  <c:v>0.13400000000000001</c:v>
                </c:pt>
                <c:pt idx="7">
                  <c:v>0.192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2A-5C4C-8C3A-FB8BE26F7712}"/>
            </c:ext>
          </c:extLst>
        </c:ser>
        <c:ser>
          <c:idx val="3"/>
          <c:order val="3"/>
          <c:tx>
            <c:strRef>
              <c:f>Sheet1!$E$16</c:f>
              <c:strCache>
                <c:ptCount val="1"/>
                <c:pt idx="0">
                  <c:v>Drop-offs, 24%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Sheet1!$A$17:$A$24</c:f>
              <c:strCache>
                <c:ptCount val="8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  <c:pt idx="6">
                  <c:v>Year 6</c:v>
                </c:pt>
                <c:pt idx="7">
                  <c:v>Year 7</c:v>
                </c:pt>
              </c:strCache>
            </c:strRef>
          </c:cat>
          <c:val>
            <c:numRef>
              <c:f>Sheet1!$E$17:$E$24</c:f>
              <c:numCache>
                <c:formatCode>General</c:formatCode>
                <c:ptCount val="8"/>
                <c:pt idx="0">
                  <c:v>0.89700000000000002</c:v>
                </c:pt>
                <c:pt idx="1">
                  <c:v>0.47699999999999998</c:v>
                </c:pt>
                <c:pt idx="2">
                  <c:v>0.124</c:v>
                </c:pt>
                <c:pt idx="3">
                  <c:v>8.6999999999999994E-2</c:v>
                </c:pt>
                <c:pt idx="4">
                  <c:v>3.3000000000000002E-2</c:v>
                </c:pt>
                <c:pt idx="5">
                  <c:v>2.9000000000000001E-2</c:v>
                </c:pt>
                <c:pt idx="6">
                  <c:v>4.2000000000000003E-2</c:v>
                </c:pt>
                <c:pt idx="7">
                  <c:v>8.7999999999999995E-2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2A-5C4C-8C3A-FB8BE26F7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214256"/>
        <c:axId val="995214648"/>
      </c:lineChart>
      <c:catAx>
        <c:axId val="99521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995214648"/>
        <c:crosses val="autoZero"/>
        <c:auto val="1"/>
        <c:lblAlgn val="ctr"/>
        <c:lblOffset val="100"/>
        <c:noMultiLvlLbl val="0"/>
      </c:catAx>
      <c:valAx>
        <c:axId val="995214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9952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74153944448905"/>
          <c:y val="0.116351612413718"/>
          <c:w val="0.24558333333333299"/>
          <c:h val="0.53543156580002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2600" b="1" i="0" u="none" strike="noStrike" kern="1200" baseline="0" dirty="0" err="1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Used</a:t>
            </a:r>
            <a:r>
              <a:rPr lang="fi-FI" dirty="0"/>
              <a:t> </a:t>
            </a:r>
            <a:r>
              <a:rPr lang="fi-FI" sz="2600" kern="1200" dirty="0" err="1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approach</a:t>
            </a:r>
            <a:endParaRPr lang="fi-FI" sz="2600" kern="1200" dirty="0">
              <a:solidFill>
                <a:srgbClr val="4D4D4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Confronting</c:v>
          </c:tx>
          <c:invertIfNegative val="0"/>
          <c:cat>
            <c:numLit>
              <c:formatCode>General</c:formatCode>
              <c:ptCount val="6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</c:numLit>
          </c:cat>
          <c:val>
            <c:numRef>
              <c:f>Yhdistetty!$B$2:$G$2</c:f>
              <c:numCache>
                <c:formatCode>General</c:formatCode>
                <c:ptCount val="6"/>
                <c:pt idx="0">
                  <c:v>31.5</c:v>
                </c:pt>
                <c:pt idx="1">
                  <c:v>29.3</c:v>
                </c:pt>
                <c:pt idx="2">
                  <c:v>27.4</c:v>
                </c:pt>
                <c:pt idx="3">
                  <c:v>23.7</c:v>
                </c:pt>
                <c:pt idx="4">
                  <c:v>23.4</c:v>
                </c:pt>
                <c:pt idx="5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1-4446-9404-E4DF00E183D1}"/>
            </c:ext>
          </c:extLst>
        </c:ser>
        <c:ser>
          <c:idx val="1"/>
          <c:order val="1"/>
          <c:tx>
            <c:v>Non-confronting</c:v>
          </c:tx>
          <c:invertIfNegative val="0"/>
          <c:cat>
            <c:numLit>
              <c:formatCode>General</c:formatCode>
              <c:ptCount val="6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</c:numLit>
          </c:cat>
          <c:val>
            <c:numRef>
              <c:f>Yhdistetty!$B$3:$G$3</c:f>
              <c:numCache>
                <c:formatCode>General</c:formatCode>
                <c:ptCount val="6"/>
                <c:pt idx="0">
                  <c:v>5.3</c:v>
                </c:pt>
                <c:pt idx="1">
                  <c:v>5.4</c:v>
                </c:pt>
                <c:pt idx="2">
                  <c:v>5.4</c:v>
                </c:pt>
                <c:pt idx="3">
                  <c:v>2.6</c:v>
                </c:pt>
                <c:pt idx="4">
                  <c:v>2.9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91-4446-9404-E4DF00E183D1}"/>
            </c:ext>
          </c:extLst>
        </c:ser>
        <c:ser>
          <c:idx val="2"/>
          <c:order val="2"/>
          <c:tx>
            <c:v>Depending on case/team member</c:v>
          </c:tx>
          <c:invertIfNegative val="0"/>
          <c:cat>
            <c:numLit>
              <c:formatCode>General</c:formatCode>
              <c:ptCount val="6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</c:numLit>
          </c:cat>
          <c:val>
            <c:numRef>
              <c:f>Yhdistetty!$B$4:$G$4</c:f>
              <c:numCache>
                <c:formatCode>General</c:formatCode>
                <c:ptCount val="6"/>
                <c:pt idx="0">
                  <c:v>33</c:v>
                </c:pt>
                <c:pt idx="1">
                  <c:v>34.700000000000003</c:v>
                </c:pt>
                <c:pt idx="2">
                  <c:v>32.9</c:v>
                </c:pt>
                <c:pt idx="3">
                  <c:v>39</c:v>
                </c:pt>
                <c:pt idx="4">
                  <c:v>37.299999999999997</c:v>
                </c:pt>
                <c:pt idx="5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91-4446-9404-E4DF00E183D1}"/>
            </c:ext>
          </c:extLst>
        </c:ser>
        <c:ser>
          <c:idx val="3"/>
          <c:order val="3"/>
          <c:tx>
            <c:v>Applied</c:v>
          </c:tx>
          <c:invertIfNegative val="0"/>
          <c:cat>
            <c:numLit>
              <c:formatCode>General</c:formatCode>
              <c:ptCount val="6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</c:numLit>
          </c:cat>
          <c:val>
            <c:numRef>
              <c:f>Yhdistetty!$B$5:$G$5</c:f>
              <c:numCache>
                <c:formatCode>General</c:formatCode>
                <c:ptCount val="6"/>
                <c:pt idx="0">
                  <c:v>25.2</c:v>
                </c:pt>
                <c:pt idx="1">
                  <c:v>25.2</c:v>
                </c:pt>
                <c:pt idx="2">
                  <c:v>28.1</c:v>
                </c:pt>
                <c:pt idx="3">
                  <c:v>27.1</c:v>
                </c:pt>
                <c:pt idx="4">
                  <c:v>28.3</c:v>
                </c:pt>
                <c:pt idx="5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91-4446-9404-E4DF00E183D1}"/>
            </c:ext>
          </c:extLst>
        </c:ser>
        <c:ser>
          <c:idx val="4"/>
          <c:order val="4"/>
          <c:tx>
            <c:v>Don't know</c:v>
          </c:tx>
          <c:invertIfNegative val="0"/>
          <c:cat>
            <c:numLit>
              <c:formatCode>General</c:formatCode>
              <c:ptCount val="6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</c:numLit>
          </c:cat>
          <c:val>
            <c:numRef>
              <c:f>Yhdistetty!$B$6:$G$6</c:f>
              <c:numCache>
                <c:formatCode>General</c:formatCode>
                <c:ptCount val="6"/>
                <c:pt idx="0">
                  <c:v>5</c:v>
                </c:pt>
                <c:pt idx="1">
                  <c:v>5.4</c:v>
                </c:pt>
                <c:pt idx="2">
                  <c:v>6.2</c:v>
                </c:pt>
                <c:pt idx="3">
                  <c:v>7.6</c:v>
                </c:pt>
                <c:pt idx="4">
                  <c:v>8.1</c:v>
                </c:pt>
                <c:pt idx="5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91-4446-9404-E4DF00E18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6601464"/>
        <c:axId val="216601856"/>
      </c:barChart>
      <c:catAx>
        <c:axId val="216601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fi-FI" sz="2600" b="1" i="0" u="none" strike="noStrike" kern="1200" baseline="0" dirty="0" err="1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Year</a:t>
                </a:r>
                <a:endParaRPr lang="fi-FI" sz="2600" b="1" i="0" u="none" strike="noStrike" kern="1200" baseline="0" dirty="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6601856"/>
        <c:crosses val="autoZero"/>
        <c:auto val="1"/>
        <c:lblAlgn val="ctr"/>
        <c:lblOffset val="100"/>
        <c:noMultiLvlLbl val="0"/>
      </c:catAx>
      <c:valAx>
        <c:axId val="21660185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sz="2600" b="1" i="0" u="none" strike="noStrike" kern="1200" baseline="0" dirty="0" err="1">
                    <a:solidFill>
                      <a:srgbClr val="4D4D4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Percent</a:t>
                </a:r>
                <a:endParaRPr lang="fi-FI" sz="2600" b="1" i="0" u="none" strike="noStrike" kern="1200" baseline="0" dirty="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6601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19566816304178"/>
          <c:y val="0.26642705777880726"/>
          <c:w val="0.31380433183695827"/>
          <c:h val="0.40030716987310544"/>
        </c:manualLayout>
      </c:layout>
      <c:overlay val="0"/>
      <c:txPr>
        <a:bodyPr/>
        <a:lstStyle/>
        <a:p>
          <a:pPr>
            <a:defRPr sz="1200"/>
          </a:pPr>
          <a:endParaRPr lang="en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86395-DDA7-4C33-A5AD-782F1D93B68A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8258-4994-4C9D-B456-BFED2209461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600" b="1" dirty="0"/>
            <a:t>Sustainability of a bullying prevention program </a:t>
          </a:r>
        </a:p>
      </dgm:t>
    </dgm:pt>
    <dgm:pt modelId="{625F9E61-B133-455F-891F-8EE57ED65359}" type="parTrans" cxnId="{8102FEC1-6BC5-47AE-B0CB-590030F7D8F8}">
      <dgm:prSet/>
      <dgm:spPr/>
      <dgm:t>
        <a:bodyPr/>
        <a:lstStyle/>
        <a:p>
          <a:pPr algn="ctr"/>
          <a:endParaRPr lang="en-US"/>
        </a:p>
      </dgm:t>
    </dgm:pt>
    <dgm:pt modelId="{4D2DF3EF-825E-4E28-87C8-3C82AEE4FB93}" type="sibTrans" cxnId="{8102FEC1-6BC5-47AE-B0CB-590030F7D8F8}">
      <dgm:prSet/>
      <dgm:spPr/>
      <dgm:t>
        <a:bodyPr/>
        <a:lstStyle/>
        <a:p>
          <a:pPr algn="ctr"/>
          <a:endParaRPr lang="en-US"/>
        </a:p>
      </dgm:t>
    </dgm:pt>
    <dgm:pt modelId="{16E4ABCA-BE27-46A3-9BA9-0EC27B2750C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400" b="1" dirty="0"/>
            <a:t>Organizational</a:t>
          </a:r>
        </a:p>
      </dgm:t>
    </dgm:pt>
    <dgm:pt modelId="{3237D542-B768-445B-BCFF-97B6E5D69B95}" type="parTrans" cxnId="{B2F1CB2C-C60A-41F0-B66A-2056F8DD4AD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0F6C8D6A-C3C9-4E43-B8E0-9B1CCA0ACF97}" type="sibTrans" cxnId="{B2F1CB2C-C60A-41F0-B66A-2056F8DD4ADF}">
      <dgm:prSet/>
      <dgm:spPr/>
      <dgm:t>
        <a:bodyPr/>
        <a:lstStyle/>
        <a:p>
          <a:pPr algn="ctr"/>
          <a:endParaRPr lang="en-US"/>
        </a:p>
      </dgm:t>
    </dgm:pt>
    <dgm:pt modelId="{08FC5041-C106-4142-82EE-02EC748D229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400" b="1" dirty="0"/>
            <a:t>Contextual</a:t>
          </a:r>
        </a:p>
      </dgm:t>
    </dgm:pt>
    <dgm:pt modelId="{ECC3DA96-B6E0-4A61-9460-CC7BB6DFF1A0}" type="parTrans" cxnId="{D26FE14D-49B3-4920-BDDC-6DF8086F233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EBB62CD1-707E-4DBF-BA6A-E0532F7342A2}" type="sibTrans" cxnId="{D26FE14D-49B3-4920-BDDC-6DF8086F233F}">
      <dgm:prSet/>
      <dgm:spPr/>
      <dgm:t>
        <a:bodyPr/>
        <a:lstStyle/>
        <a:p>
          <a:pPr algn="ctr"/>
          <a:endParaRPr lang="en-US"/>
        </a:p>
      </dgm:t>
    </dgm:pt>
    <dgm:pt modelId="{4691CDDA-A7C9-4237-8181-BF12193C25A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Realistic expectations</a:t>
          </a:r>
        </a:p>
      </dgm:t>
    </dgm:pt>
    <dgm:pt modelId="{A1E5EF01-B7D2-4703-A4AF-7A699C3FD000}" type="parTrans" cxnId="{D62FBDD5-83B8-453E-AC4E-1F378CFE4BB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C098F9D3-A7EB-4028-950A-BA740779A9DF}" type="sibTrans" cxnId="{D62FBDD5-83B8-453E-AC4E-1F378CFE4BB2}">
      <dgm:prSet/>
      <dgm:spPr/>
      <dgm:t>
        <a:bodyPr/>
        <a:lstStyle/>
        <a:p>
          <a:pPr algn="ctr"/>
          <a:endParaRPr lang="en-US"/>
        </a:p>
      </dgm:t>
    </dgm:pt>
    <dgm:pt modelId="{5E013D4F-6A4F-4104-89F5-3A5DA0A541A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Support from the program developers </a:t>
          </a:r>
        </a:p>
      </dgm:t>
    </dgm:pt>
    <dgm:pt modelId="{3EE46994-8425-4CF5-A3A4-CB74EB0DBD69}" type="parTrans" cxnId="{2C81D103-61AA-4E40-98D1-398CEA062CE3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D23C8A6D-9DEA-4D86-97FF-2DB28E8D8C16}" type="sibTrans" cxnId="{2C81D103-61AA-4E40-98D1-398CEA062CE3}">
      <dgm:prSet/>
      <dgm:spPr/>
      <dgm:t>
        <a:bodyPr/>
        <a:lstStyle/>
        <a:p>
          <a:pPr algn="ctr"/>
          <a:endParaRPr lang="en-US"/>
        </a:p>
      </dgm:t>
    </dgm:pt>
    <dgm:pt modelId="{F9F42322-8F83-4174-AC95-E5044677507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Instructional capacity </a:t>
          </a:r>
        </a:p>
      </dgm:t>
    </dgm:pt>
    <dgm:pt modelId="{58A37AE3-E0DD-4990-B392-BC297A57260F}" type="parTrans" cxnId="{AA6B81D8-2152-4684-B99D-D314645A6C70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D5C24777-FFB8-4E22-8FE8-7B24AE9A2490}" type="sibTrans" cxnId="{AA6B81D8-2152-4684-B99D-D314645A6C70}">
      <dgm:prSet/>
      <dgm:spPr/>
      <dgm:t>
        <a:bodyPr/>
        <a:lstStyle/>
        <a:p>
          <a:pPr algn="ctr"/>
          <a:endParaRPr lang="en-US"/>
        </a:p>
      </dgm:t>
    </dgm:pt>
    <dgm:pt modelId="{BBBD47E8-F5AF-4F25-8315-2DE3E667D066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Usability</a:t>
          </a:r>
        </a:p>
      </dgm:t>
    </dgm:pt>
    <dgm:pt modelId="{EA4C73F3-CA49-4451-B484-D503BB1A784A}" type="parTrans" cxnId="{C8C8169F-B0BA-4DF0-BB9C-2B0A15A0308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CF1DDD17-3A58-4C66-835A-2E9BF66DB430}" type="sibTrans" cxnId="{C8C8169F-B0BA-4DF0-BB9C-2B0A15A0308A}">
      <dgm:prSet/>
      <dgm:spPr/>
      <dgm:t>
        <a:bodyPr/>
        <a:lstStyle/>
        <a:p>
          <a:pPr algn="ctr"/>
          <a:endParaRPr lang="en-US"/>
        </a:p>
      </dgm:t>
    </dgm:pt>
    <dgm:pt modelId="{F97ADD64-7B46-45AB-B149-E145369C2E6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National curriculum</a:t>
          </a:r>
        </a:p>
      </dgm:t>
    </dgm:pt>
    <dgm:pt modelId="{85ADB25D-CE69-4BCC-996D-7978CD65DABA}" type="parTrans" cxnId="{FA7C3C30-2002-4515-BAD9-208016551459}">
      <dgm:prSet/>
      <dgm:spPr/>
      <dgm:t>
        <a:bodyPr/>
        <a:lstStyle/>
        <a:p>
          <a:pPr algn="ctr"/>
          <a:endParaRPr lang="en-US" sz="1200" b="1"/>
        </a:p>
      </dgm:t>
    </dgm:pt>
    <dgm:pt modelId="{5EFD708A-F7FC-44DA-957C-37AA46DCB5FE}" type="sibTrans" cxnId="{FA7C3C30-2002-4515-BAD9-208016551459}">
      <dgm:prSet/>
      <dgm:spPr/>
      <dgm:t>
        <a:bodyPr/>
        <a:lstStyle/>
        <a:p>
          <a:pPr algn="ctr"/>
          <a:endParaRPr lang="en-US"/>
        </a:p>
      </dgm:t>
    </dgm:pt>
    <dgm:pt modelId="{0F66E3A6-134C-4981-81BA-FE71FC4CA3D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Bullying prevention plan </a:t>
          </a:r>
        </a:p>
      </dgm:t>
    </dgm:pt>
    <dgm:pt modelId="{72821A39-43FC-41DE-818A-D44E0C711E1D}" type="parTrans" cxnId="{21D63557-BF6C-4F75-BB8C-1B92339F17D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590C1A08-5B44-45BA-83C1-BAADF8AACE76}" type="sibTrans" cxnId="{21D63557-BF6C-4F75-BB8C-1B92339F17D2}">
      <dgm:prSet/>
      <dgm:spPr/>
      <dgm:t>
        <a:bodyPr/>
        <a:lstStyle/>
        <a:p>
          <a:pPr algn="ctr"/>
          <a:endParaRPr lang="en-US"/>
        </a:p>
      </dgm:t>
    </dgm:pt>
    <dgm:pt modelId="{2667690F-57B4-4637-BED8-3E51ED0FA3F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Media attention</a:t>
          </a:r>
        </a:p>
      </dgm:t>
    </dgm:pt>
    <dgm:pt modelId="{B048156A-4B3F-4F9D-A384-1586F9ED42A3}" type="parTrans" cxnId="{3D7B9C82-3351-4AC7-A00F-4A3638320ED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52C88BF3-A47E-4CC9-8BF1-A1DB74F50D8F}" type="sibTrans" cxnId="{3D7B9C82-3351-4AC7-A00F-4A3638320ED6}">
      <dgm:prSet/>
      <dgm:spPr/>
      <dgm:t>
        <a:bodyPr/>
        <a:lstStyle/>
        <a:p>
          <a:pPr algn="ctr"/>
          <a:endParaRPr lang="en-US"/>
        </a:p>
      </dgm:t>
    </dgm:pt>
    <dgm:pt modelId="{3C58B713-69E4-47DD-8D6B-915B9F2E832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Commitment </a:t>
          </a:r>
        </a:p>
      </dgm:t>
    </dgm:pt>
    <dgm:pt modelId="{CADB0995-2FD9-4897-9789-B8CE1EBF3792}" type="parTrans" cxnId="{77070B76-79EE-4506-8FEF-E95ECDD392AC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4A4F6CD5-0C4D-4DE2-B3F6-30E051C4E8DF}" type="sibTrans" cxnId="{77070B76-79EE-4506-8FEF-E95ECDD392AC}">
      <dgm:prSet/>
      <dgm:spPr/>
      <dgm:t>
        <a:bodyPr/>
        <a:lstStyle/>
        <a:p>
          <a:pPr algn="ctr"/>
          <a:endParaRPr lang="en-US"/>
        </a:p>
      </dgm:t>
    </dgm:pt>
    <dgm:pt modelId="{6CE09482-878A-4FF9-BF54-456489FD5C7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Administration and organizational management</a:t>
          </a:r>
        </a:p>
      </dgm:t>
    </dgm:pt>
    <dgm:pt modelId="{BF1D7B5D-6530-4986-88E0-14E40A34EC4A}" type="parTrans" cxnId="{9CB27F81-65B4-4620-B52F-31ED2DE7186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38C2AB5C-3F80-417B-9379-E45C40ED53CF}" type="sibTrans" cxnId="{9CB27F81-65B4-4620-B52F-31ED2DE71868}">
      <dgm:prSet/>
      <dgm:spPr/>
      <dgm:t>
        <a:bodyPr/>
        <a:lstStyle/>
        <a:p>
          <a:pPr algn="ctr"/>
          <a:endParaRPr lang="en-US"/>
        </a:p>
      </dgm:t>
    </dgm:pt>
    <dgm:pt modelId="{3B34E4EF-30DE-4684-964C-8C9EE68EDEB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b="1" dirty="0"/>
            <a:t>Organizational culture </a:t>
          </a:r>
        </a:p>
      </dgm:t>
    </dgm:pt>
    <dgm:pt modelId="{EAE2B9FF-67CD-4DCF-86D7-71121085D1CD}" type="parTrans" cxnId="{E67E4E48-6825-4B57-9870-5FE4A80E5BC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6FAC65AD-A4B7-485C-9785-5DF2F3598636}" type="sibTrans" cxnId="{E67E4E48-6825-4B57-9870-5FE4A80E5BCF}">
      <dgm:prSet/>
      <dgm:spPr/>
      <dgm:t>
        <a:bodyPr/>
        <a:lstStyle/>
        <a:p>
          <a:pPr algn="ctr"/>
          <a:endParaRPr lang="en-US"/>
        </a:p>
      </dgm:t>
    </dgm:pt>
    <dgm:pt modelId="{23EDB12E-4CE8-452B-9C0F-F55D7985DBB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400" b="1" dirty="0"/>
            <a:t>Program</a:t>
          </a:r>
          <a:r>
            <a:rPr lang="en-US" sz="1200" b="1" dirty="0"/>
            <a:t> </a:t>
          </a:r>
          <a:r>
            <a:rPr lang="en-US" sz="1400" b="1" dirty="0"/>
            <a:t>related</a:t>
          </a:r>
        </a:p>
      </dgm:t>
    </dgm:pt>
    <dgm:pt modelId="{F0C89C9F-B616-4A7B-A965-BA68C076CF8A}" type="sibTrans" cxnId="{EE6A3936-2BB8-42F6-B904-A477A84F53B1}">
      <dgm:prSet/>
      <dgm:spPr/>
      <dgm:t>
        <a:bodyPr/>
        <a:lstStyle/>
        <a:p>
          <a:pPr algn="ctr"/>
          <a:endParaRPr lang="en-US"/>
        </a:p>
      </dgm:t>
    </dgm:pt>
    <dgm:pt modelId="{7340EBD4-E478-42EE-9FCD-830445EED3DD}" type="parTrans" cxnId="{EE6A3936-2BB8-42F6-B904-A477A84F53B1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endParaRPr lang="en-US" sz="1200" b="1"/>
        </a:p>
      </dgm:t>
    </dgm:pt>
    <dgm:pt modelId="{FCFF0F57-B531-41C6-B0CF-3C973DBAD98E}" type="pres">
      <dgm:prSet presAssocID="{64D86395-DDA7-4C33-A5AD-782F1D93B6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DFCD627-F5FF-4169-BFF4-328497ED7A30}" type="pres">
      <dgm:prSet presAssocID="{95158258-4994-4C9D-B456-BFED2209461D}" presName="textCenter" presStyleLbl="node1" presStyleIdx="0" presStyleCnt="14" custScaleX="192450" custScaleY="159480" custLinFactNeighborX="2220" custLinFactNeighborY="33876"/>
      <dgm:spPr/>
    </dgm:pt>
    <dgm:pt modelId="{F03E35A6-9582-4ED2-8511-F8D871BC1E70}" type="pres">
      <dgm:prSet presAssocID="{95158258-4994-4C9D-B456-BFED2209461D}" presName="cycle_1" presStyleCnt="0"/>
      <dgm:spPr/>
    </dgm:pt>
    <dgm:pt modelId="{C41F5832-95DE-4F43-A28B-70D7FAA544CA}" type="pres">
      <dgm:prSet presAssocID="{16E4ABCA-BE27-46A3-9BA9-0EC27B2750CF}" presName="childCenter1" presStyleLbl="node1" presStyleIdx="1" presStyleCnt="14" custScaleX="320089" custLinFactNeighborX="6194" custLinFactNeighborY="6493"/>
      <dgm:spPr/>
    </dgm:pt>
    <dgm:pt modelId="{1946F2C4-550C-4422-AE68-E0089CA369E7}" type="pres">
      <dgm:prSet presAssocID="{CADB0995-2FD9-4897-9789-B8CE1EBF3792}" presName="Name141" presStyleLbl="parChTrans1D3" presStyleIdx="0" presStyleCnt="10"/>
      <dgm:spPr/>
    </dgm:pt>
    <dgm:pt modelId="{9B5A182E-AEB6-49B9-A416-C4AC9F9E597D}" type="pres">
      <dgm:prSet presAssocID="{3C58B713-69E4-47DD-8D6B-915B9F2E8327}" presName="text1" presStyleLbl="node1" presStyleIdx="2" presStyleCnt="14" custScaleX="153405" custScaleY="65909" custRadScaleRad="195488" custRadScaleInc="60590">
        <dgm:presLayoutVars>
          <dgm:bulletEnabled val="1"/>
        </dgm:presLayoutVars>
      </dgm:prSet>
      <dgm:spPr/>
    </dgm:pt>
    <dgm:pt modelId="{29FC91BC-CBFD-4419-AC57-5D5C94541784}" type="pres">
      <dgm:prSet presAssocID="{BF1D7B5D-6530-4986-88E0-14E40A34EC4A}" presName="Name141" presStyleLbl="parChTrans1D3" presStyleIdx="1" presStyleCnt="10"/>
      <dgm:spPr/>
    </dgm:pt>
    <dgm:pt modelId="{CA3DF52E-AF2E-405E-8680-144B4F3DBF4A}" type="pres">
      <dgm:prSet presAssocID="{6CE09482-878A-4FF9-BF54-456489FD5C73}" presName="text1" presStyleLbl="node1" presStyleIdx="3" presStyleCnt="14" custScaleX="256195" custRadScaleRad="108387" custRadScaleInc="11739">
        <dgm:presLayoutVars>
          <dgm:bulletEnabled val="1"/>
        </dgm:presLayoutVars>
      </dgm:prSet>
      <dgm:spPr/>
    </dgm:pt>
    <dgm:pt modelId="{290994B1-867D-486F-B536-3BF86C311F6B}" type="pres">
      <dgm:prSet presAssocID="{EAE2B9FF-67CD-4DCF-86D7-71121085D1CD}" presName="Name141" presStyleLbl="parChTrans1D3" presStyleIdx="2" presStyleCnt="10"/>
      <dgm:spPr/>
    </dgm:pt>
    <dgm:pt modelId="{A5CF3D16-CB68-49CB-A65D-832C8DB2CA44}" type="pres">
      <dgm:prSet presAssocID="{3B34E4EF-30DE-4684-964C-8C9EE68EDEBB}" presName="text1" presStyleLbl="node1" presStyleIdx="4" presStyleCnt="14" custScaleX="241108" custScaleY="50526" custRadScaleRad="229982" custRadScaleInc="-54105">
        <dgm:presLayoutVars>
          <dgm:bulletEnabled val="1"/>
        </dgm:presLayoutVars>
      </dgm:prSet>
      <dgm:spPr/>
    </dgm:pt>
    <dgm:pt modelId="{5E6C2B07-031C-447E-BE1E-3D66A007172D}" type="pres">
      <dgm:prSet presAssocID="{3237D542-B768-445B-BCFF-97B6E5D69B95}" presName="Name144" presStyleLbl="parChTrans1D2" presStyleIdx="0" presStyleCnt="3"/>
      <dgm:spPr/>
    </dgm:pt>
    <dgm:pt modelId="{431467D8-E5CC-4E10-8F14-EB050E5A0409}" type="pres">
      <dgm:prSet presAssocID="{95158258-4994-4C9D-B456-BFED2209461D}" presName="cycle_2" presStyleCnt="0"/>
      <dgm:spPr/>
    </dgm:pt>
    <dgm:pt modelId="{F6FA6D0E-5075-402F-A9B7-3CB3CB11A253}" type="pres">
      <dgm:prSet presAssocID="{08FC5041-C106-4142-82EE-02EC748D2294}" presName="childCenter2" presStyleLbl="node1" presStyleIdx="5" presStyleCnt="14" custScaleX="178057" custScaleY="71766" custLinFactNeighborX="44199" custLinFactNeighborY="-24013"/>
      <dgm:spPr/>
    </dgm:pt>
    <dgm:pt modelId="{C56D0914-5F4B-4AE7-9119-48EBF4697194}" type="pres">
      <dgm:prSet presAssocID="{85ADB25D-CE69-4BCC-996D-7978CD65DABA}" presName="Name218" presStyleLbl="parChTrans1D3" presStyleIdx="3" presStyleCnt="10"/>
      <dgm:spPr/>
    </dgm:pt>
    <dgm:pt modelId="{8E825BC7-E642-462B-821D-E8299241D123}" type="pres">
      <dgm:prSet presAssocID="{F97ADD64-7B46-45AB-B149-E145369C2E67}" presName="text2" presStyleLbl="node1" presStyleIdx="6" presStyleCnt="14" custScaleX="209967" custScaleY="29321" custRadScaleRad="233561" custRadScaleInc="80768">
        <dgm:presLayoutVars>
          <dgm:bulletEnabled val="1"/>
        </dgm:presLayoutVars>
      </dgm:prSet>
      <dgm:spPr/>
    </dgm:pt>
    <dgm:pt modelId="{F00DEB5D-9667-4469-9358-4BCDA311307A}" type="pres">
      <dgm:prSet presAssocID="{72821A39-43FC-41DE-818A-D44E0C711E1D}" presName="Name218" presStyleLbl="parChTrans1D3" presStyleIdx="4" presStyleCnt="10"/>
      <dgm:spPr/>
    </dgm:pt>
    <dgm:pt modelId="{AADF3875-18B6-49EC-8156-3E25943D3B99}" type="pres">
      <dgm:prSet presAssocID="{0F66E3A6-134C-4981-81BA-FE71FC4CA3DC}" presName="text2" presStyleLbl="node1" presStyleIdx="7" presStyleCnt="14" custScaleX="279797" custScaleY="39447" custRadScaleRad="300053" custRadScaleInc="-43961">
        <dgm:presLayoutVars>
          <dgm:bulletEnabled val="1"/>
        </dgm:presLayoutVars>
      </dgm:prSet>
      <dgm:spPr/>
    </dgm:pt>
    <dgm:pt modelId="{10719CAE-B3C1-48A2-B4C4-0F8585ED725A}" type="pres">
      <dgm:prSet presAssocID="{B048156A-4B3F-4F9D-A384-1586F9ED42A3}" presName="Name218" presStyleLbl="parChTrans1D3" presStyleIdx="5" presStyleCnt="10"/>
      <dgm:spPr/>
    </dgm:pt>
    <dgm:pt modelId="{1A953A87-0CDB-4DB3-9E9F-70EC8B971466}" type="pres">
      <dgm:prSet presAssocID="{2667690F-57B4-4637-BED8-3E51ED0FA3FE}" presName="text2" presStyleLbl="node1" presStyleIdx="8" presStyleCnt="14" custScaleX="181096" custScaleY="48916" custRadScaleRad="349345" custRadScaleInc="-235203">
        <dgm:presLayoutVars>
          <dgm:bulletEnabled val="1"/>
        </dgm:presLayoutVars>
      </dgm:prSet>
      <dgm:spPr/>
    </dgm:pt>
    <dgm:pt modelId="{B0733977-7E08-4F2A-B9C9-C1B098CD0D54}" type="pres">
      <dgm:prSet presAssocID="{ECC3DA96-B6E0-4A61-9460-CC7BB6DFF1A0}" presName="Name221" presStyleLbl="parChTrans1D2" presStyleIdx="1" presStyleCnt="3"/>
      <dgm:spPr/>
    </dgm:pt>
    <dgm:pt modelId="{E26554EC-2CE0-4C83-B665-E1EE295FBD18}" type="pres">
      <dgm:prSet presAssocID="{95158258-4994-4C9D-B456-BFED2209461D}" presName="cycle_3" presStyleCnt="0"/>
      <dgm:spPr/>
    </dgm:pt>
    <dgm:pt modelId="{5B84C1CF-76F5-4B26-B0F1-1FD14D4F1AAB}" type="pres">
      <dgm:prSet presAssocID="{23EDB12E-4CE8-452B-9C0F-F55D7985DBBB}" presName="childCenter3" presStyleLbl="node1" presStyleIdx="9" presStyleCnt="14" custScaleX="144531" custLinFactNeighborX="-45135" custLinFactNeighborY="-24451"/>
      <dgm:spPr/>
    </dgm:pt>
    <dgm:pt modelId="{52FE30CD-8A55-4164-95B7-F0CF0820168B}" type="pres">
      <dgm:prSet presAssocID="{A1E5EF01-B7D2-4703-A4AF-7A699C3FD000}" presName="Name285" presStyleLbl="parChTrans1D3" presStyleIdx="6" presStyleCnt="10"/>
      <dgm:spPr/>
    </dgm:pt>
    <dgm:pt modelId="{C7E4205C-275E-4F52-9D30-687FE656B2A8}" type="pres">
      <dgm:prSet presAssocID="{4691CDDA-A7C9-4237-8181-BF12193C25A9}" presName="text3" presStyleLbl="node1" presStyleIdx="10" presStyleCnt="14" custScaleX="192518" custScaleY="76749" custRadScaleRad="332191" custRadScaleInc="282623">
        <dgm:presLayoutVars>
          <dgm:bulletEnabled val="1"/>
        </dgm:presLayoutVars>
      </dgm:prSet>
      <dgm:spPr/>
    </dgm:pt>
    <dgm:pt modelId="{225865EB-DDFF-4C8B-849E-E83A8D53E7E0}" type="pres">
      <dgm:prSet presAssocID="{3EE46994-8425-4CF5-A3A4-CB74EB0DBD69}" presName="Name285" presStyleLbl="parChTrans1D3" presStyleIdx="7" presStyleCnt="10"/>
      <dgm:spPr/>
    </dgm:pt>
    <dgm:pt modelId="{EA5B621A-373F-43DC-A478-DCF2864B0567}" type="pres">
      <dgm:prSet presAssocID="{5E013D4F-6A4F-4104-89F5-3A5DA0A541AB}" presName="text3" presStyleLbl="node1" presStyleIdx="11" presStyleCnt="14" custScaleX="347627" custScaleY="87164" custRadScaleRad="287075" custRadScaleInc="121927">
        <dgm:presLayoutVars>
          <dgm:bulletEnabled val="1"/>
        </dgm:presLayoutVars>
      </dgm:prSet>
      <dgm:spPr/>
    </dgm:pt>
    <dgm:pt modelId="{ACEB1886-585A-4A78-BA9D-AD3A962C5E9A}" type="pres">
      <dgm:prSet presAssocID="{58A37AE3-E0DD-4990-B392-BC297A57260F}" presName="Name285" presStyleLbl="parChTrans1D3" presStyleIdx="8" presStyleCnt="10"/>
      <dgm:spPr/>
    </dgm:pt>
    <dgm:pt modelId="{F2A0DD5B-9465-468C-AED8-044935B78E4C}" type="pres">
      <dgm:prSet presAssocID="{F9F42322-8F83-4174-AC95-E5044677507A}" presName="text3" presStyleLbl="node1" presStyleIdx="12" presStyleCnt="14" custScaleX="220407" custScaleY="70870" custRadScaleRad="367746" custRadScaleInc="59734">
        <dgm:presLayoutVars>
          <dgm:bulletEnabled val="1"/>
        </dgm:presLayoutVars>
      </dgm:prSet>
      <dgm:spPr/>
    </dgm:pt>
    <dgm:pt modelId="{AA4FDAC5-C817-4176-8C4F-EFF32492518F}" type="pres">
      <dgm:prSet presAssocID="{EA4C73F3-CA49-4451-B484-D503BB1A784A}" presName="Name285" presStyleLbl="parChTrans1D3" presStyleIdx="9" presStyleCnt="10"/>
      <dgm:spPr/>
    </dgm:pt>
    <dgm:pt modelId="{617849E8-3C24-4FE2-92D3-343C12530C9C}" type="pres">
      <dgm:prSet presAssocID="{BBBD47E8-F5AF-4F25-8315-2DE3E667D066}" presName="text3" presStyleLbl="node1" presStyleIdx="13" presStyleCnt="14" custScaleX="143944" custScaleY="62704" custRadScaleRad="367952" custRadScaleInc="-97292">
        <dgm:presLayoutVars>
          <dgm:bulletEnabled val="1"/>
        </dgm:presLayoutVars>
      </dgm:prSet>
      <dgm:spPr/>
    </dgm:pt>
    <dgm:pt modelId="{81EF5B27-FE30-42F2-91CD-8BA211C726E5}" type="pres">
      <dgm:prSet presAssocID="{7340EBD4-E478-42EE-9FCD-830445EED3DD}" presName="Name288" presStyleLbl="parChTrans1D2" presStyleIdx="2" presStyleCnt="3"/>
      <dgm:spPr/>
    </dgm:pt>
  </dgm:ptLst>
  <dgm:cxnLst>
    <dgm:cxn modelId="{88CFB103-CFC4-4F76-83C3-68EDD2C195FD}" type="presOf" srcId="{58A37AE3-E0DD-4990-B392-BC297A57260F}" destId="{ACEB1886-585A-4A78-BA9D-AD3A962C5E9A}" srcOrd="0" destOrd="0" presId="urn:microsoft.com/office/officeart/2008/layout/RadialCluster"/>
    <dgm:cxn modelId="{2C81D103-61AA-4E40-98D1-398CEA062CE3}" srcId="{23EDB12E-4CE8-452B-9C0F-F55D7985DBBB}" destId="{5E013D4F-6A4F-4104-89F5-3A5DA0A541AB}" srcOrd="1" destOrd="0" parTransId="{3EE46994-8425-4CF5-A3A4-CB74EB0DBD69}" sibTransId="{D23C8A6D-9DEA-4D86-97FF-2DB28E8D8C16}"/>
    <dgm:cxn modelId="{A7E29308-13B6-436A-A77E-B7681A0972D1}" type="presOf" srcId="{23EDB12E-4CE8-452B-9C0F-F55D7985DBBB}" destId="{5B84C1CF-76F5-4B26-B0F1-1FD14D4F1AAB}" srcOrd="0" destOrd="0" presId="urn:microsoft.com/office/officeart/2008/layout/RadialCluster"/>
    <dgm:cxn modelId="{B603280D-5149-4C01-A351-2E136B80DFF1}" type="presOf" srcId="{64D86395-DDA7-4C33-A5AD-782F1D93B68A}" destId="{FCFF0F57-B531-41C6-B0CF-3C973DBAD98E}" srcOrd="0" destOrd="0" presId="urn:microsoft.com/office/officeart/2008/layout/RadialCluster"/>
    <dgm:cxn modelId="{3AC67C24-6A7A-4248-92A0-7AEE76508C93}" type="presOf" srcId="{3237D542-B768-445B-BCFF-97B6E5D69B95}" destId="{5E6C2B07-031C-447E-BE1E-3D66A007172D}" srcOrd="0" destOrd="0" presId="urn:microsoft.com/office/officeart/2008/layout/RadialCluster"/>
    <dgm:cxn modelId="{B1B8912A-B599-45DE-A046-2B2A90B0D507}" type="presOf" srcId="{ECC3DA96-B6E0-4A61-9460-CC7BB6DFF1A0}" destId="{B0733977-7E08-4F2A-B9C9-C1B098CD0D54}" srcOrd="0" destOrd="0" presId="urn:microsoft.com/office/officeart/2008/layout/RadialCluster"/>
    <dgm:cxn modelId="{B2F1CB2C-C60A-41F0-B66A-2056F8DD4ADF}" srcId="{95158258-4994-4C9D-B456-BFED2209461D}" destId="{16E4ABCA-BE27-46A3-9BA9-0EC27B2750CF}" srcOrd="0" destOrd="0" parTransId="{3237D542-B768-445B-BCFF-97B6E5D69B95}" sibTransId="{0F6C8D6A-C3C9-4E43-B8E0-9B1CCA0ACF97}"/>
    <dgm:cxn modelId="{A513AA2E-D5B2-47BC-B5EC-FD5BFF946D69}" type="presOf" srcId="{6CE09482-878A-4FF9-BF54-456489FD5C73}" destId="{CA3DF52E-AF2E-405E-8680-144B4F3DBF4A}" srcOrd="0" destOrd="0" presId="urn:microsoft.com/office/officeart/2008/layout/RadialCluster"/>
    <dgm:cxn modelId="{FA7C3C30-2002-4515-BAD9-208016551459}" srcId="{08FC5041-C106-4142-82EE-02EC748D2294}" destId="{F97ADD64-7B46-45AB-B149-E145369C2E67}" srcOrd="0" destOrd="0" parTransId="{85ADB25D-CE69-4BCC-996D-7978CD65DABA}" sibTransId="{5EFD708A-F7FC-44DA-957C-37AA46DCB5FE}"/>
    <dgm:cxn modelId="{EE6A3936-2BB8-42F6-B904-A477A84F53B1}" srcId="{95158258-4994-4C9D-B456-BFED2209461D}" destId="{23EDB12E-4CE8-452B-9C0F-F55D7985DBBB}" srcOrd="2" destOrd="0" parTransId="{7340EBD4-E478-42EE-9FCD-830445EED3DD}" sibTransId="{F0C89C9F-B616-4A7B-A965-BA68C076CF8A}"/>
    <dgm:cxn modelId="{F820333C-362E-4160-A2E6-B6290FD432E2}" type="presOf" srcId="{EA4C73F3-CA49-4451-B484-D503BB1A784A}" destId="{AA4FDAC5-C817-4176-8C4F-EFF32492518F}" srcOrd="0" destOrd="0" presId="urn:microsoft.com/office/officeart/2008/layout/RadialCluster"/>
    <dgm:cxn modelId="{E1C6C73E-C0E4-41E6-BEC1-3AA669A55100}" type="presOf" srcId="{0F66E3A6-134C-4981-81BA-FE71FC4CA3DC}" destId="{AADF3875-18B6-49EC-8156-3E25943D3B99}" srcOrd="0" destOrd="0" presId="urn:microsoft.com/office/officeart/2008/layout/RadialCluster"/>
    <dgm:cxn modelId="{E67E4E48-6825-4B57-9870-5FE4A80E5BCF}" srcId="{16E4ABCA-BE27-46A3-9BA9-0EC27B2750CF}" destId="{3B34E4EF-30DE-4684-964C-8C9EE68EDEBB}" srcOrd="2" destOrd="0" parTransId="{EAE2B9FF-67CD-4DCF-86D7-71121085D1CD}" sibTransId="{6FAC65AD-A4B7-485C-9785-5DF2F3598636}"/>
    <dgm:cxn modelId="{38D59548-7AB2-4881-98AE-BAAE87DAE0F4}" type="presOf" srcId="{F9F42322-8F83-4174-AC95-E5044677507A}" destId="{F2A0DD5B-9465-468C-AED8-044935B78E4C}" srcOrd="0" destOrd="0" presId="urn:microsoft.com/office/officeart/2008/layout/RadialCluster"/>
    <dgm:cxn modelId="{D26FE14D-49B3-4920-BDDC-6DF8086F233F}" srcId="{95158258-4994-4C9D-B456-BFED2209461D}" destId="{08FC5041-C106-4142-82EE-02EC748D2294}" srcOrd="1" destOrd="0" parTransId="{ECC3DA96-B6E0-4A61-9460-CC7BB6DFF1A0}" sibTransId="{EBB62CD1-707E-4DBF-BA6A-E0532F7342A2}"/>
    <dgm:cxn modelId="{21D63557-BF6C-4F75-BB8C-1B92339F17D2}" srcId="{08FC5041-C106-4142-82EE-02EC748D2294}" destId="{0F66E3A6-134C-4981-81BA-FE71FC4CA3DC}" srcOrd="1" destOrd="0" parTransId="{72821A39-43FC-41DE-818A-D44E0C711E1D}" sibTransId="{590C1A08-5B44-45BA-83C1-BAADF8AACE76}"/>
    <dgm:cxn modelId="{A3C1C058-0EFB-447D-8224-F4E5BCB74E9B}" type="presOf" srcId="{CADB0995-2FD9-4897-9789-B8CE1EBF3792}" destId="{1946F2C4-550C-4422-AE68-E0089CA369E7}" srcOrd="0" destOrd="0" presId="urn:microsoft.com/office/officeart/2008/layout/RadialCluster"/>
    <dgm:cxn modelId="{29A87B5C-94B7-480D-83DA-8A62DFE93C88}" type="presOf" srcId="{3EE46994-8425-4CF5-A3A4-CB74EB0DBD69}" destId="{225865EB-DDFF-4C8B-849E-E83A8D53E7E0}" srcOrd="0" destOrd="0" presId="urn:microsoft.com/office/officeart/2008/layout/RadialCluster"/>
    <dgm:cxn modelId="{62DB465E-384F-4BBD-A84D-C2D462F9A83E}" type="presOf" srcId="{A1E5EF01-B7D2-4703-A4AF-7A699C3FD000}" destId="{52FE30CD-8A55-4164-95B7-F0CF0820168B}" srcOrd="0" destOrd="0" presId="urn:microsoft.com/office/officeart/2008/layout/RadialCluster"/>
    <dgm:cxn modelId="{3A74A95E-9DB9-42D0-989C-3D981A2CC331}" type="presOf" srcId="{4691CDDA-A7C9-4237-8181-BF12193C25A9}" destId="{C7E4205C-275E-4F52-9D30-687FE656B2A8}" srcOrd="0" destOrd="0" presId="urn:microsoft.com/office/officeart/2008/layout/RadialCluster"/>
    <dgm:cxn modelId="{27513F62-C5B9-4EC7-8936-D2A5AA37B358}" type="presOf" srcId="{F97ADD64-7B46-45AB-B149-E145369C2E67}" destId="{8E825BC7-E642-462B-821D-E8299241D123}" srcOrd="0" destOrd="0" presId="urn:microsoft.com/office/officeart/2008/layout/RadialCluster"/>
    <dgm:cxn modelId="{77070B76-79EE-4506-8FEF-E95ECDD392AC}" srcId="{16E4ABCA-BE27-46A3-9BA9-0EC27B2750CF}" destId="{3C58B713-69E4-47DD-8D6B-915B9F2E8327}" srcOrd="0" destOrd="0" parTransId="{CADB0995-2FD9-4897-9789-B8CE1EBF3792}" sibTransId="{4A4F6CD5-0C4D-4DE2-B3F6-30E051C4E8DF}"/>
    <dgm:cxn modelId="{9CB27F81-65B4-4620-B52F-31ED2DE71868}" srcId="{16E4ABCA-BE27-46A3-9BA9-0EC27B2750CF}" destId="{6CE09482-878A-4FF9-BF54-456489FD5C73}" srcOrd="1" destOrd="0" parTransId="{BF1D7B5D-6530-4986-88E0-14E40A34EC4A}" sibTransId="{38C2AB5C-3F80-417B-9379-E45C40ED53CF}"/>
    <dgm:cxn modelId="{3D7B9C82-3351-4AC7-A00F-4A3638320ED6}" srcId="{08FC5041-C106-4142-82EE-02EC748D2294}" destId="{2667690F-57B4-4637-BED8-3E51ED0FA3FE}" srcOrd="2" destOrd="0" parTransId="{B048156A-4B3F-4F9D-A384-1586F9ED42A3}" sibTransId="{52C88BF3-A47E-4CC9-8BF1-A1DB74F50D8F}"/>
    <dgm:cxn modelId="{B3497E9C-7AB9-48CB-BA1B-F6946E9BF6C6}" type="presOf" srcId="{72821A39-43FC-41DE-818A-D44E0C711E1D}" destId="{F00DEB5D-9667-4469-9358-4BCDA311307A}" srcOrd="0" destOrd="0" presId="urn:microsoft.com/office/officeart/2008/layout/RadialCluster"/>
    <dgm:cxn modelId="{633B9C9D-D597-4FC8-B00C-2CF63D5EACB6}" type="presOf" srcId="{08FC5041-C106-4142-82EE-02EC748D2294}" destId="{F6FA6D0E-5075-402F-A9B7-3CB3CB11A253}" srcOrd="0" destOrd="0" presId="urn:microsoft.com/office/officeart/2008/layout/RadialCluster"/>
    <dgm:cxn modelId="{C8C8169F-B0BA-4DF0-BB9C-2B0A15A0308A}" srcId="{23EDB12E-4CE8-452B-9C0F-F55D7985DBBB}" destId="{BBBD47E8-F5AF-4F25-8315-2DE3E667D066}" srcOrd="3" destOrd="0" parTransId="{EA4C73F3-CA49-4451-B484-D503BB1A784A}" sibTransId="{CF1DDD17-3A58-4C66-835A-2E9BF66DB430}"/>
    <dgm:cxn modelId="{767E43A9-8E61-421A-8D13-D1963F01D2AA}" type="presOf" srcId="{5E013D4F-6A4F-4104-89F5-3A5DA0A541AB}" destId="{EA5B621A-373F-43DC-A478-DCF2864B0567}" srcOrd="0" destOrd="0" presId="urn:microsoft.com/office/officeart/2008/layout/RadialCluster"/>
    <dgm:cxn modelId="{8102FEC1-6BC5-47AE-B0CB-590030F7D8F8}" srcId="{64D86395-DDA7-4C33-A5AD-782F1D93B68A}" destId="{95158258-4994-4C9D-B456-BFED2209461D}" srcOrd="0" destOrd="0" parTransId="{625F9E61-B133-455F-891F-8EE57ED65359}" sibTransId="{4D2DF3EF-825E-4E28-87C8-3C82AEE4FB93}"/>
    <dgm:cxn modelId="{8223D2CA-2BC6-4331-B9A6-16F4743CD1AE}" type="presOf" srcId="{BBBD47E8-F5AF-4F25-8315-2DE3E667D066}" destId="{617849E8-3C24-4FE2-92D3-343C12530C9C}" srcOrd="0" destOrd="0" presId="urn:microsoft.com/office/officeart/2008/layout/RadialCluster"/>
    <dgm:cxn modelId="{BA2ABECE-4596-4038-9BE9-6E502D498119}" type="presOf" srcId="{2667690F-57B4-4637-BED8-3E51ED0FA3FE}" destId="{1A953A87-0CDB-4DB3-9E9F-70EC8B971466}" srcOrd="0" destOrd="0" presId="urn:microsoft.com/office/officeart/2008/layout/RadialCluster"/>
    <dgm:cxn modelId="{D62FBDD5-83B8-453E-AC4E-1F378CFE4BB2}" srcId="{23EDB12E-4CE8-452B-9C0F-F55D7985DBBB}" destId="{4691CDDA-A7C9-4237-8181-BF12193C25A9}" srcOrd="0" destOrd="0" parTransId="{A1E5EF01-B7D2-4703-A4AF-7A699C3FD000}" sibTransId="{C098F9D3-A7EB-4028-950A-BA740779A9DF}"/>
    <dgm:cxn modelId="{AA6B81D8-2152-4684-B99D-D314645A6C70}" srcId="{23EDB12E-4CE8-452B-9C0F-F55D7985DBBB}" destId="{F9F42322-8F83-4174-AC95-E5044677507A}" srcOrd="2" destOrd="0" parTransId="{58A37AE3-E0DD-4990-B392-BC297A57260F}" sibTransId="{D5C24777-FFB8-4E22-8FE8-7B24AE9A2490}"/>
    <dgm:cxn modelId="{268CD2DC-7E79-4607-9B56-0732945F2B2A}" type="presOf" srcId="{16E4ABCA-BE27-46A3-9BA9-0EC27B2750CF}" destId="{C41F5832-95DE-4F43-A28B-70D7FAA544CA}" srcOrd="0" destOrd="0" presId="urn:microsoft.com/office/officeart/2008/layout/RadialCluster"/>
    <dgm:cxn modelId="{E46AF3E7-9409-4AFC-983D-81ED965F1BE6}" type="presOf" srcId="{BF1D7B5D-6530-4986-88E0-14E40A34EC4A}" destId="{29FC91BC-CBFD-4419-AC57-5D5C94541784}" srcOrd="0" destOrd="0" presId="urn:microsoft.com/office/officeart/2008/layout/RadialCluster"/>
    <dgm:cxn modelId="{F2AB99EA-0396-4CDC-8A4A-17870B5169E6}" type="presOf" srcId="{3C58B713-69E4-47DD-8D6B-915B9F2E8327}" destId="{9B5A182E-AEB6-49B9-A416-C4AC9F9E597D}" srcOrd="0" destOrd="0" presId="urn:microsoft.com/office/officeart/2008/layout/RadialCluster"/>
    <dgm:cxn modelId="{0FAF69EE-7AAF-4CC1-B08B-C0BDA0250DA5}" type="presOf" srcId="{EAE2B9FF-67CD-4DCF-86D7-71121085D1CD}" destId="{290994B1-867D-486F-B536-3BF86C311F6B}" srcOrd="0" destOrd="0" presId="urn:microsoft.com/office/officeart/2008/layout/RadialCluster"/>
    <dgm:cxn modelId="{C1B650EF-C398-482A-A4B6-A6A05DAA13F8}" type="presOf" srcId="{95158258-4994-4C9D-B456-BFED2209461D}" destId="{DDFCD627-F5FF-4169-BFF4-328497ED7A30}" srcOrd="0" destOrd="0" presId="urn:microsoft.com/office/officeart/2008/layout/RadialCluster"/>
    <dgm:cxn modelId="{A9A0F4EF-D8ED-4F34-AA0D-400CB987EDA1}" type="presOf" srcId="{B048156A-4B3F-4F9D-A384-1586F9ED42A3}" destId="{10719CAE-B3C1-48A2-B4C4-0F8585ED725A}" srcOrd="0" destOrd="0" presId="urn:microsoft.com/office/officeart/2008/layout/RadialCluster"/>
    <dgm:cxn modelId="{EC794CF7-8CA3-457A-AF02-4A1DBF6F0910}" type="presOf" srcId="{7340EBD4-E478-42EE-9FCD-830445EED3DD}" destId="{81EF5B27-FE30-42F2-91CD-8BA211C726E5}" srcOrd="0" destOrd="0" presId="urn:microsoft.com/office/officeart/2008/layout/RadialCluster"/>
    <dgm:cxn modelId="{2DFF33F8-1FE3-4967-9CB4-933FC81D0CA9}" type="presOf" srcId="{85ADB25D-CE69-4BCC-996D-7978CD65DABA}" destId="{C56D0914-5F4B-4AE7-9119-48EBF4697194}" srcOrd="0" destOrd="0" presId="urn:microsoft.com/office/officeart/2008/layout/RadialCluster"/>
    <dgm:cxn modelId="{85C647FA-C903-4C7A-9048-061E471FCAAC}" type="presOf" srcId="{3B34E4EF-30DE-4684-964C-8C9EE68EDEBB}" destId="{A5CF3D16-CB68-49CB-A65D-832C8DB2CA44}" srcOrd="0" destOrd="0" presId="urn:microsoft.com/office/officeart/2008/layout/RadialCluster"/>
    <dgm:cxn modelId="{DAB95C30-B9C0-4EE4-B119-B7CE18FBD9B1}" type="presParOf" srcId="{FCFF0F57-B531-41C6-B0CF-3C973DBAD98E}" destId="{DDFCD627-F5FF-4169-BFF4-328497ED7A30}" srcOrd="0" destOrd="0" presId="urn:microsoft.com/office/officeart/2008/layout/RadialCluster"/>
    <dgm:cxn modelId="{83AE5679-C202-4E6A-B47C-DF088E63D0F7}" type="presParOf" srcId="{FCFF0F57-B531-41C6-B0CF-3C973DBAD98E}" destId="{F03E35A6-9582-4ED2-8511-F8D871BC1E70}" srcOrd="1" destOrd="0" presId="urn:microsoft.com/office/officeart/2008/layout/RadialCluster"/>
    <dgm:cxn modelId="{EDEA8B8D-DD35-4B9F-A44E-5C59A1E7D308}" type="presParOf" srcId="{F03E35A6-9582-4ED2-8511-F8D871BC1E70}" destId="{C41F5832-95DE-4F43-A28B-70D7FAA544CA}" srcOrd="0" destOrd="0" presId="urn:microsoft.com/office/officeart/2008/layout/RadialCluster"/>
    <dgm:cxn modelId="{E01BB9A3-2F1D-4DA9-AC57-4769CA4E668D}" type="presParOf" srcId="{F03E35A6-9582-4ED2-8511-F8D871BC1E70}" destId="{1946F2C4-550C-4422-AE68-E0089CA369E7}" srcOrd="1" destOrd="0" presId="urn:microsoft.com/office/officeart/2008/layout/RadialCluster"/>
    <dgm:cxn modelId="{35C44911-D201-4ADE-8795-6ABB84B78CBB}" type="presParOf" srcId="{F03E35A6-9582-4ED2-8511-F8D871BC1E70}" destId="{9B5A182E-AEB6-49B9-A416-C4AC9F9E597D}" srcOrd="2" destOrd="0" presId="urn:microsoft.com/office/officeart/2008/layout/RadialCluster"/>
    <dgm:cxn modelId="{1EF1D8CB-F2CD-468B-8BCA-EA317C1310BA}" type="presParOf" srcId="{F03E35A6-9582-4ED2-8511-F8D871BC1E70}" destId="{29FC91BC-CBFD-4419-AC57-5D5C94541784}" srcOrd="3" destOrd="0" presId="urn:microsoft.com/office/officeart/2008/layout/RadialCluster"/>
    <dgm:cxn modelId="{46D2E0FE-D700-468E-9FF4-DF04EDA54A4A}" type="presParOf" srcId="{F03E35A6-9582-4ED2-8511-F8D871BC1E70}" destId="{CA3DF52E-AF2E-405E-8680-144B4F3DBF4A}" srcOrd="4" destOrd="0" presId="urn:microsoft.com/office/officeart/2008/layout/RadialCluster"/>
    <dgm:cxn modelId="{6ABF9FEF-5C1E-4038-82D3-DBC6EBDB8DC3}" type="presParOf" srcId="{F03E35A6-9582-4ED2-8511-F8D871BC1E70}" destId="{290994B1-867D-486F-B536-3BF86C311F6B}" srcOrd="5" destOrd="0" presId="urn:microsoft.com/office/officeart/2008/layout/RadialCluster"/>
    <dgm:cxn modelId="{C72A37A0-2E95-44B1-847D-E129D8BD3C16}" type="presParOf" srcId="{F03E35A6-9582-4ED2-8511-F8D871BC1E70}" destId="{A5CF3D16-CB68-49CB-A65D-832C8DB2CA44}" srcOrd="6" destOrd="0" presId="urn:microsoft.com/office/officeart/2008/layout/RadialCluster"/>
    <dgm:cxn modelId="{35ECB453-16FC-4B2A-8892-69DFDF871196}" type="presParOf" srcId="{FCFF0F57-B531-41C6-B0CF-3C973DBAD98E}" destId="{5E6C2B07-031C-447E-BE1E-3D66A007172D}" srcOrd="2" destOrd="0" presId="urn:microsoft.com/office/officeart/2008/layout/RadialCluster"/>
    <dgm:cxn modelId="{F5C3D0DB-808D-4E7C-BDBE-ED6E138A57A0}" type="presParOf" srcId="{FCFF0F57-B531-41C6-B0CF-3C973DBAD98E}" destId="{431467D8-E5CC-4E10-8F14-EB050E5A0409}" srcOrd="3" destOrd="0" presId="urn:microsoft.com/office/officeart/2008/layout/RadialCluster"/>
    <dgm:cxn modelId="{92AC4D73-4831-4319-926A-ED53659ED472}" type="presParOf" srcId="{431467D8-E5CC-4E10-8F14-EB050E5A0409}" destId="{F6FA6D0E-5075-402F-A9B7-3CB3CB11A253}" srcOrd="0" destOrd="0" presId="urn:microsoft.com/office/officeart/2008/layout/RadialCluster"/>
    <dgm:cxn modelId="{05EC65EE-EFFF-4A12-BD94-DD1753ED3923}" type="presParOf" srcId="{431467D8-E5CC-4E10-8F14-EB050E5A0409}" destId="{C56D0914-5F4B-4AE7-9119-48EBF4697194}" srcOrd="1" destOrd="0" presId="urn:microsoft.com/office/officeart/2008/layout/RadialCluster"/>
    <dgm:cxn modelId="{5D22D92C-C548-4BFC-9AF4-B57A8C70B4A8}" type="presParOf" srcId="{431467D8-E5CC-4E10-8F14-EB050E5A0409}" destId="{8E825BC7-E642-462B-821D-E8299241D123}" srcOrd="2" destOrd="0" presId="urn:microsoft.com/office/officeart/2008/layout/RadialCluster"/>
    <dgm:cxn modelId="{E79B5794-D923-4299-BD37-51123F3387DB}" type="presParOf" srcId="{431467D8-E5CC-4E10-8F14-EB050E5A0409}" destId="{F00DEB5D-9667-4469-9358-4BCDA311307A}" srcOrd="3" destOrd="0" presId="urn:microsoft.com/office/officeart/2008/layout/RadialCluster"/>
    <dgm:cxn modelId="{E2C19B94-FE10-4B69-9657-4272D87DA009}" type="presParOf" srcId="{431467D8-E5CC-4E10-8F14-EB050E5A0409}" destId="{AADF3875-18B6-49EC-8156-3E25943D3B99}" srcOrd="4" destOrd="0" presId="urn:microsoft.com/office/officeart/2008/layout/RadialCluster"/>
    <dgm:cxn modelId="{A3C153B8-658D-4533-856A-7E8276468024}" type="presParOf" srcId="{431467D8-E5CC-4E10-8F14-EB050E5A0409}" destId="{10719CAE-B3C1-48A2-B4C4-0F8585ED725A}" srcOrd="5" destOrd="0" presId="urn:microsoft.com/office/officeart/2008/layout/RadialCluster"/>
    <dgm:cxn modelId="{804A9965-735F-406E-A064-453C8D30AF71}" type="presParOf" srcId="{431467D8-E5CC-4E10-8F14-EB050E5A0409}" destId="{1A953A87-0CDB-4DB3-9E9F-70EC8B971466}" srcOrd="6" destOrd="0" presId="urn:microsoft.com/office/officeart/2008/layout/RadialCluster"/>
    <dgm:cxn modelId="{BC397F72-D94B-472A-8FC2-646A8EF9DA83}" type="presParOf" srcId="{FCFF0F57-B531-41C6-B0CF-3C973DBAD98E}" destId="{B0733977-7E08-4F2A-B9C9-C1B098CD0D54}" srcOrd="4" destOrd="0" presId="urn:microsoft.com/office/officeart/2008/layout/RadialCluster"/>
    <dgm:cxn modelId="{96A35086-28CD-420F-A3FA-54EBF3B61E3D}" type="presParOf" srcId="{FCFF0F57-B531-41C6-B0CF-3C973DBAD98E}" destId="{E26554EC-2CE0-4C83-B665-E1EE295FBD18}" srcOrd="5" destOrd="0" presId="urn:microsoft.com/office/officeart/2008/layout/RadialCluster"/>
    <dgm:cxn modelId="{EFED50B0-1BB5-4582-8E45-025800910D20}" type="presParOf" srcId="{E26554EC-2CE0-4C83-B665-E1EE295FBD18}" destId="{5B84C1CF-76F5-4B26-B0F1-1FD14D4F1AAB}" srcOrd="0" destOrd="0" presId="urn:microsoft.com/office/officeart/2008/layout/RadialCluster"/>
    <dgm:cxn modelId="{B0DF9502-20D9-4E10-A655-5E28866B8E4A}" type="presParOf" srcId="{E26554EC-2CE0-4C83-B665-E1EE295FBD18}" destId="{52FE30CD-8A55-4164-95B7-F0CF0820168B}" srcOrd="1" destOrd="0" presId="urn:microsoft.com/office/officeart/2008/layout/RadialCluster"/>
    <dgm:cxn modelId="{40C87A14-E311-47A3-92AE-AED36CFF0F16}" type="presParOf" srcId="{E26554EC-2CE0-4C83-B665-E1EE295FBD18}" destId="{C7E4205C-275E-4F52-9D30-687FE656B2A8}" srcOrd="2" destOrd="0" presId="urn:microsoft.com/office/officeart/2008/layout/RadialCluster"/>
    <dgm:cxn modelId="{4DA34124-BFA6-4723-9CBA-51E3769023D4}" type="presParOf" srcId="{E26554EC-2CE0-4C83-B665-E1EE295FBD18}" destId="{225865EB-DDFF-4C8B-849E-E83A8D53E7E0}" srcOrd="3" destOrd="0" presId="urn:microsoft.com/office/officeart/2008/layout/RadialCluster"/>
    <dgm:cxn modelId="{1BEC688B-23D3-4DFF-A0EC-766A34695995}" type="presParOf" srcId="{E26554EC-2CE0-4C83-B665-E1EE295FBD18}" destId="{EA5B621A-373F-43DC-A478-DCF2864B0567}" srcOrd="4" destOrd="0" presId="urn:microsoft.com/office/officeart/2008/layout/RadialCluster"/>
    <dgm:cxn modelId="{E10165DD-BA95-4A01-82FA-FCF52E6F2F0C}" type="presParOf" srcId="{E26554EC-2CE0-4C83-B665-E1EE295FBD18}" destId="{ACEB1886-585A-4A78-BA9D-AD3A962C5E9A}" srcOrd="5" destOrd="0" presId="urn:microsoft.com/office/officeart/2008/layout/RadialCluster"/>
    <dgm:cxn modelId="{C1AF7DB9-E68C-41A8-9FE8-A3D46CF2326A}" type="presParOf" srcId="{E26554EC-2CE0-4C83-B665-E1EE295FBD18}" destId="{F2A0DD5B-9465-468C-AED8-044935B78E4C}" srcOrd="6" destOrd="0" presId="urn:microsoft.com/office/officeart/2008/layout/RadialCluster"/>
    <dgm:cxn modelId="{210936D9-BC55-4851-A444-45D748C99BE6}" type="presParOf" srcId="{E26554EC-2CE0-4C83-B665-E1EE295FBD18}" destId="{AA4FDAC5-C817-4176-8C4F-EFF32492518F}" srcOrd="7" destOrd="0" presId="urn:microsoft.com/office/officeart/2008/layout/RadialCluster"/>
    <dgm:cxn modelId="{CAF6AFA9-10A8-4F04-B3C3-ADF270723873}" type="presParOf" srcId="{E26554EC-2CE0-4C83-B665-E1EE295FBD18}" destId="{617849E8-3C24-4FE2-92D3-343C12530C9C}" srcOrd="8" destOrd="0" presId="urn:microsoft.com/office/officeart/2008/layout/RadialCluster"/>
    <dgm:cxn modelId="{485395B6-E16F-4A29-88EA-E48602EFD247}" type="presParOf" srcId="{FCFF0F57-B531-41C6-B0CF-3C973DBAD98E}" destId="{81EF5B27-FE30-42F2-91CD-8BA211C726E5}" srcOrd="6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F5B27-FE30-42F2-91CD-8BA211C726E5}">
      <dsp:nvSpPr>
        <dsp:cNvPr id="0" name=""/>
        <dsp:cNvSpPr/>
      </dsp:nvSpPr>
      <dsp:spPr>
        <a:xfrm rot="10755135">
          <a:off x="2673274" y="3013826"/>
          <a:ext cx="4764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423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33977-7E08-4F2A-B9C9-C1B098CD0D54}">
      <dsp:nvSpPr>
        <dsp:cNvPr id="0" name=""/>
        <dsp:cNvSpPr/>
      </dsp:nvSpPr>
      <dsp:spPr>
        <a:xfrm rot="2480">
          <a:off x="5076952" y="2998947"/>
          <a:ext cx="3091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185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C2B07-031C-447E-BE1E-3D66A007172D}">
      <dsp:nvSpPr>
        <dsp:cNvPr id="0" name=""/>
        <dsp:cNvSpPr/>
      </dsp:nvSpPr>
      <dsp:spPr>
        <a:xfrm rot="16102379">
          <a:off x="3952657" y="2065477"/>
          <a:ext cx="2683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333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CD627-F5FF-4169-BFF4-328497ED7A30}">
      <dsp:nvSpPr>
        <dsp:cNvPr id="0" name=""/>
        <dsp:cNvSpPr/>
      </dsp:nvSpPr>
      <dsp:spPr>
        <a:xfrm>
          <a:off x="3149677" y="2199590"/>
          <a:ext cx="1927274" cy="159709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Sustainability of a bullying prevention program </a:t>
          </a:r>
        </a:p>
      </dsp:txBody>
      <dsp:txXfrm>
        <a:off x="3227641" y="2277554"/>
        <a:ext cx="1771346" cy="1441171"/>
      </dsp:txXfrm>
    </dsp:sp>
    <dsp:sp modelId="{C41F5832-95DE-4F43-A28B-70D7FAA544CA}">
      <dsp:nvSpPr>
        <dsp:cNvPr id="0" name=""/>
        <dsp:cNvSpPr/>
      </dsp:nvSpPr>
      <dsp:spPr>
        <a:xfrm>
          <a:off x="2999640" y="1260399"/>
          <a:ext cx="2147688" cy="67096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Organizational</a:t>
          </a:r>
        </a:p>
      </dsp:txBody>
      <dsp:txXfrm>
        <a:off x="3032394" y="1293153"/>
        <a:ext cx="2082180" cy="605458"/>
      </dsp:txXfrm>
    </dsp:sp>
    <dsp:sp modelId="{1946F2C4-550C-4422-AE68-E0089CA369E7}">
      <dsp:nvSpPr>
        <dsp:cNvPr id="0" name=""/>
        <dsp:cNvSpPr/>
      </dsp:nvSpPr>
      <dsp:spPr>
        <a:xfrm rot="13031477">
          <a:off x="2456319" y="865052"/>
          <a:ext cx="13080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8058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A182E-AEB6-49B9-A416-C4AC9F9E597D}">
      <dsp:nvSpPr>
        <dsp:cNvPr id="0" name=""/>
        <dsp:cNvSpPr/>
      </dsp:nvSpPr>
      <dsp:spPr>
        <a:xfrm>
          <a:off x="1783288" y="27479"/>
          <a:ext cx="1029295" cy="44222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Commitment </a:t>
          </a:r>
        </a:p>
      </dsp:txBody>
      <dsp:txXfrm>
        <a:off x="1804876" y="49067"/>
        <a:ext cx="986119" cy="399051"/>
      </dsp:txXfrm>
    </dsp:sp>
    <dsp:sp modelId="{29FC91BC-CBFD-4419-AC57-5D5C94541784}">
      <dsp:nvSpPr>
        <dsp:cNvPr id="0" name=""/>
        <dsp:cNvSpPr/>
      </dsp:nvSpPr>
      <dsp:spPr>
        <a:xfrm rot="16225736">
          <a:off x="3783478" y="965682"/>
          <a:ext cx="589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449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DF52E-AF2E-405E-8680-144B4F3DBF4A}">
      <dsp:nvSpPr>
        <dsp:cNvPr id="0" name=""/>
        <dsp:cNvSpPr/>
      </dsp:nvSpPr>
      <dsp:spPr>
        <a:xfrm>
          <a:off x="3223430" y="0"/>
          <a:ext cx="1718981" cy="67096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Administration and organizational management</a:t>
          </a:r>
        </a:p>
      </dsp:txBody>
      <dsp:txXfrm>
        <a:off x="3256184" y="32754"/>
        <a:ext cx="1653473" cy="605458"/>
      </dsp:txXfrm>
    </dsp:sp>
    <dsp:sp modelId="{290994B1-867D-486F-B536-3BF86C311F6B}">
      <dsp:nvSpPr>
        <dsp:cNvPr id="0" name=""/>
        <dsp:cNvSpPr/>
      </dsp:nvSpPr>
      <dsp:spPr>
        <a:xfrm rot="19385536">
          <a:off x="4366448" y="799708"/>
          <a:ext cx="15342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4286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F3D16-CB68-49CB-A65D-832C8DB2CA44}">
      <dsp:nvSpPr>
        <dsp:cNvPr id="0" name=""/>
        <dsp:cNvSpPr/>
      </dsp:nvSpPr>
      <dsp:spPr>
        <a:xfrm>
          <a:off x="5163823" y="4"/>
          <a:ext cx="1617752" cy="33901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Organizational culture </a:t>
          </a:r>
        </a:p>
      </dsp:txBody>
      <dsp:txXfrm>
        <a:off x="5180372" y="16553"/>
        <a:ext cx="1584654" cy="305914"/>
      </dsp:txXfrm>
    </dsp:sp>
    <dsp:sp modelId="{F6FA6D0E-5075-402F-A9B7-3CB3CB11A253}">
      <dsp:nvSpPr>
        <dsp:cNvPr id="0" name=""/>
        <dsp:cNvSpPr/>
      </dsp:nvSpPr>
      <dsp:spPr>
        <a:xfrm>
          <a:off x="5386137" y="2758726"/>
          <a:ext cx="1194702" cy="48152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Contextual</a:t>
          </a:r>
        </a:p>
      </dsp:txBody>
      <dsp:txXfrm>
        <a:off x="5409643" y="2782232"/>
        <a:ext cx="1147690" cy="434513"/>
      </dsp:txXfrm>
    </dsp:sp>
    <dsp:sp modelId="{C56D0914-5F4B-4AE7-9119-48EBF4697194}">
      <dsp:nvSpPr>
        <dsp:cNvPr id="0" name=""/>
        <dsp:cNvSpPr/>
      </dsp:nvSpPr>
      <dsp:spPr>
        <a:xfrm rot="31939">
          <a:off x="6580834" y="3006162"/>
          <a:ext cx="241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9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25BC7-E642-462B-821D-E8299241D123}">
      <dsp:nvSpPr>
        <dsp:cNvPr id="0" name=""/>
        <dsp:cNvSpPr/>
      </dsp:nvSpPr>
      <dsp:spPr>
        <a:xfrm>
          <a:off x="6822619" y="2915463"/>
          <a:ext cx="1408807" cy="19673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National curriculum</a:t>
          </a:r>
        </a:p>
      </dsp:txBody>
      <dsp:txXfrm>
        <a:off x="6832223" y="2925067"/>
        <a:ext cx="1389599" cy="177525"/>
      </dsp:txXfrm>
    </dsp:sp>
    <dsp:sp modelId="{F00DEB5D-9667-4469-9358-4BCDA311307A}">
      <dsp:nvSpPr>
        <dsp:cNvPr id="0" name=""/>
        <dsp:cNvSpPr/>
      </dsp:nvSpPr>
      <dsp:spPr>
        <a:xfrm rot="1737399">
          <a:off x="6371728" y="3421822"/>
          <a:ext cx="7500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0062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F3875-18B6-49EC-8156-3E25943D3B99}">
      <dsp:nvSpPr>
        <dsp:cNvPr id="0" name=""/>
        <dsp:cNvSpPr/>
      </dsp:nvSpPr>
      <dsp:spPr>
        <a:xfrm>
          <a:off x="6375406" y="3603393"/>
          <a:ext cx="1877342" cy="26467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Bullying prevention plan </a:t>
          </a:r>
        </a:p>
      </dsp:txBody>
      <dsp:txXfrm>
        <a:off x="6388326" y="3616313"/>
        <a:ext cx="1851502" cy="238835"/>
      </dsp:txXfrm>
    </dsp:sp>
    <dsp:sp modelId="{10719CAE-B3C1-48A2-B4C4-0F8585ED725A}">
      <dsp:nvSpPr>
        <dsp:cNvPr id="0" name=""/>
        <dsp:cNvSpPr/>
      </dsp:nvSpPr>
      <dsp:spPr>
        <a:xfrm rot="19965171">
          <a:off x="6396379" y="2533293"/>
          <a:ext cx="984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4791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53A87-0CDB-4DB3-9E9F-70EC8B971466}">
      <dsp:nvSpPr>
        <dsp:cNvPr id="0" name=""/>
        <dsp:cNvSpPr/>
      </dsp:nvSpPr>
      <dsp:spPr>
        <a:xfrm>
          <a:off x="7037656" y="1979650"/>
          <a:ext cx="1215092" cy="32820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Media attention</a:t>
          </a:r>
        </a:p>
      </dsp:txBody>
      <dsp:txXfrm>
        <a:off x="7053678" y="1995672"/>
        <a:ext cx="1183048" cy="296165"/>
      </dsp:txXfrm>
    </dsp:sp>
    <dsp:sp modelId="{5B84C1CF-76F5-4B26-B0F1-1FD14D4F1AAB}">
      <dsp:nvSpPr>
        <dsp:cNvPr id="0" name=""/>
        <dsp:cNvSpPr/>
      </dsp:nvSpPr>
      <dsp:spPr>
        <a:xfrm>
          <a:off x="1703541" y="2687780"/>
          <a:ext cx="969753" cy="67096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Program</a:t>
          </a:r>
          <a:r>
            <a:rPr lang="en-US" sz="1200" b="1" kern="1200" dirty="0"/>
            <a:t> </a:t>
          </a:r>
          <a:r>
            <a:rPr lang="en-US" sz="1400" b="1" kern="1200" dirty="0"/>
            <a:t>related</a:t>
          </a:r>
        </a:p>
      </dsp:txBody>
      <dsp:txXfrm>
        <a:off x="1736295" y="2720534"/>
        <a:ext cx="904245" cy="605458"/>
      </dsp:txXfrm>
    </dsp:sp>
    <dsp:sp modelId="{52FE30CD-8A55-4164-95B7-F0CF0820168B}">
      <dsp:nvSpPr>
        <dsp:cNvPr id="0" name=""/>
        <dsp:cNvSpPr/>
      </dsp:nvSpPr>
      <dsp:spPr>
        <a:xfrm rot="10633336">
          <a:off x="1291488" y="3056778"/>
          <a:ext cx="4122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294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4205C-275E-4F52-9D30-687FE656B2A8}">
      <dsp:nvSpPr>
        <dsp:cNvPr id="0" name=""/>
        <dsp:cNvSpPr/>
      </dsp:nvSpPr>
      <dsp:spPr>
        <a:xfrm>
          <a:off x="0" y="2840625"/>
          <a:ext cx="1291730" cy="51495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Realistic expectations</a:t>
          </a:r>
        </a:p>
      </dsp:txBody>
      <dsp:txXfrm>
        <a:off x="25138" y="2865763"/>
        <a:ext cx="1241454" cy="464683"/>
      </dsp:txXfrm>
    </dsp:sp>
    <dsp:sp modelId="{225865EB-DDFF-4C8B-849E-E83A8D53E7E0}">
      <dsp:nvSpPr>
        <dsp:cNvPr id="0" name=""/>
        <dsp:cNvSpPr/>
      </dsp:nvSpPr>
      <dsp:spPr>
        <a:xfrm rot="8610084">
          <a:off x="1540257" y="3422965"/>
          <a:ext cx="2159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933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B621A-373F-43DC-A478-DCF2864B0567}">
      <dsp:nvSpPr>
        <dsp:cNvPr id="0" name=""/>
        <dsp:cNvSpPr/>
      </dsp:nvSpPr>
      <dsp:spPr>
        <a:xfrm>
          <a:off x="0" y="3487183"/>
          <a:ext cx="2332459" cy="5848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Support from the program developers </a:t>
          </a:r>
        </a:p>
      </dsp:txBody>
      <dsp:txXfrm>
        <a:off x="28550" y="3515733"/>
        <a:ext cx="2275359" cy="527740"/>
      </dsp:txXfrm>
    </dsp:sp>
    <dsp:sp modelId="{ACEB1886-585A-4A78-BA9D-AD3A962C5E9A}">
      <dsp:nvSpPr>
        <dsp:cNvPr id="0" name=""/>
        <dsp:cNvSpPr/>
      </dsp:nvSpPr>
      <dsp:spPr>
        <a:xfrm rot="13163934">
          <a:off x="918446" y="2379316"/>
          <a:ext cx="9719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1974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0DD5B-9465-468C-AED8-044935B78E4C}">
      <dsp:nvSpPr>
        <dsp:cNvPr id="0" name=""/>
        <dsp:cNvSpPr/>
      </dsp:nvSpPr>
      <dsp:spPr>
        <a:xfrm>
          <a:off x="0" y="1595339"/>
          <a:ext cx="1478856" cy="47551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Instructional capacity </a:t>
          </a:r>
        </a:p>
      </dsp:txBody>
      <dsp:txXfrm>
        <a:off x="23213" y="1618552"/>
        <a:ext cx="1432430" cy="429087"/>
      </dsp:txXfrm>
    </dsp:sp>
    <dsp:sp modelId="{AA4FDAC5-C817-4176-8C4F-EFF32492518F}">
      <dsp:nvSpPr>
        <dsp:cNvPr id="0" name=""/>
        <dsp:cNvSpPr/>
      </dsp:nvSpPr>
      <dsp:spPr>
        <a:xfrm rot="11865580">
          <a:off x="947357" y="2749820"/>
          <a:ext cx="7746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4641" y="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849E8-3C24-4FE2-92D3-343C12530C9C}">
      <dsp:nvSpPr>
        <dsp:cNvPr id="0" name=""/>
        <dsp:cNvSpPr/>
      </dsp:nvSpPr>
      <dsp:spPr>
        <a:xfrm>
          <a:off x="0" y="2266646"/>
          <a:ext cx="965815" cy="42072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Usability</a:t>
          </a:r>
        </a:p>
      </dsp:txBody>
      <dsp:txXfrm>
        <a:off x="20538" y="2287184"/>
        <a:ext cx="924739" cy="379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0.76558</cdr:x>
      <cdr:y>0.70045</cdr:y>
    </cdr:from>
    <cdr:to>
      <cdr:x>1</cdr:x>
      <cdr:y>0.79774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615310" y="2880320"/>
          <a:ext cx="2025650" cy="4000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12700">
          <a:noFill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GB"/>
          </a:defPPr>
          <a:lvl1pPr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1pPr>
          <a:lvl2pPr marL="4572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2pPr>
          <a:lvl3pPr marL="9144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3pPr>
          <a:lvl4pPr marL="13716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4pPr>
          <a:lvl5pPr marL="18288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9pPr>
        </a:lstStyle>
        <a:p xmlns:a="http://schemas.openxmlformats.org/drawingml/2006/main">
          <a:pPr eaLnBrk="1" hangingPunct="1">
            <a:defRPr/>
          </a:pP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rPr>
            <a:t>‘Ghosts’ 5.6%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0.76558</cdr:x>
      <cdr:y>0.70045</cdr:y>
    </cdr:from>
    <cdr:to>
      <cdr:x>1</cdr:x>
      <cdr:y>0.79774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615310" y="2880320"/>
          <a:ext cx="2025650" cy="4000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12700">
          <a:noFill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GB"/>
          </a:defPPr>
          <a:lvl1pPr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1pPr>
          <a:lvl2pPr marL="4572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2pPr>
          <a:lvl3pPr marL="9144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3pPr>
          <a:lvl4pPr marL="13716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4pPr>
          <a:lvl5pPr marL="1828800" algn="l" defTabSz="449263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+mn-cs"/>
            </a:defRPr>
          </a:lvl9pPr>
        </a:lstStyle>
        <a:p xmlns:a="http://schemas.openxmlformats.org/drawingml/2006/main">
          <a:pPr eaLnBrk="1" hangingPunct="1">
            <a:defRPr/>
          </a:pPr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rPr>
            <a:t>‘Ghosts’ 5.6%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591B0-4BC5-1D42-B6B5-70B0F4E34A9F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7483F-84D1-0A45-986E-673F0CF8C653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3962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A30BA-0CC1-40AB-AE80-2F533EB1574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1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842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7483F-84D1-0A45-986E-673F0CF8C653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327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7483F-84D1-0A45-986E-673F0CF8C653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887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37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50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51D4-A7DA-DA3B-59BC-7FE4C3B8D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49A6B-395B-94DF-C232-7C63C0572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0C5D8-4E83-CA39-BE2D-CAB093C2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22673-5DA6-E632-7405-8C2195E3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13E79-2C0F-401B-B7CE-E35E7AA4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0215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925D-B204-DA5A-098F-454B6323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FB900-3A07-AEA6-B493-DCDCAB644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150E9-61DE-7FAA-F717-28DDE2F6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B237C-1838-C0FA-B246-48D5B89C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017E-C9F8-C0EC-BCD8-AB4DD1D1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910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4D100-D66E-04DA-1619-9160CDB5E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1ED8E-2704-9847-CD46-F0D9F146E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AF62D-B0B3-3015-BDE6-BD96BD4F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55EF3-465F-9243-4986-BA0C00E4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0BCF-1D90-9F91-0404-40929DA1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1508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-whit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51"/>
            <a:ext cx="3559780" cy="355977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4700" y="707600"/>
            <a:ext cx="7949775" cy="2751522"/>
          </a:xfrm>
        </p:spPr>
        <p:txBody>
          <a:bodyPr anchor="b">
            <a:normAutofit/>
          </a:bodyPr>
          <a:lstStyle>
            <a:lvl1pPr algn="l">
              <a:defRPr sz="11500" b="1">
                <a:solidFill>
                  <a:srgbClr val="002939"/>
                </a:solidFill>
                <a:latin typeface="+mn-lt"/>
              </a:defRPr>
            </a:lvl1pPr>
          </a:lstStyle>
          <a:p>
            <a:r>
              <a:rPr lang="en-US" noProof="0" dirty="0"/>
              <a:t>INVEST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10440000" cy="674339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rgbClr val="002939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0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10440000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2939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0" y="5431484"/>
            <a:ext cx="3138432" cy="1167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81" y="5583590"/>
            <a:ext cx="3234797" cy="87316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05011" y="3184876"/>
            <a:ext cx="360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>
                <a:solidFill>
                  <a:srgbClr val="2BA0C5"/>
                </a:solidFill>
              </a:rPr>
              <a:t>#</a:t>
            </a:r>
            <a:r>
              <a:rPr lang="en-US" sz="2800" noProof="0" dirty="0" err="1">
                <a:solidFill>
                  <a:srgbClr val="2BA0C5"/>
                </a:solidFill>
              </a:rPr>
              <a:t>NewWelfareState</a:t>
            </a:r>
            <a:endParaRPr lang="fi-FI" sz="2800" dirty="0">
              <a:solidFill>
                <a:srgbClr val="2BA0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638" y="-2605088"/>
            <a:ext cx="5610226" cy="5610225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>
            <a:lvl1pPr marL="457200" indent="-457200">
              <a:buSzPct val="90000"/>
              <a:buFont typeface="Arial" panose="020B0604020202020204" pitchFamily="34" charset="0"/>
              <a:buChar char="•"/>
              <a:defRPr>
                <a:solidFill>
                  <a:srgbClr val="002939"/>
                </a:solidFill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2939"/>
                </a:solidFill>
                <a:latin typeface="+mn-lt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rgbClr val="002939"/>
                </a:solidFill>
                <a:latin typeface="+mn-lt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002939"/>
                </a:solidFill>
                <a:latin typeface="+mn-lt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02939"/>
                </a:solidFill>
                <a:latin typeface="+mn-lt"/>
              </a:defRPr>
            </a:lvl5pPr>
          </a:lstStyle>
          <a:p>
            <a:pPr lvl="0"/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tekstin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endParaRPr lang="en-US" noProof="0" dirty="0"/>
          </a:p>
          <a:p>
            <a:pPr lvl="1"/>
            <a:r>
              <a:rPr lang="en-US" noProof="0" dirty="0" err="1"/>
              <a:t>toinen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2"/>
            <a:r>
              <a:rPr lang="en-US" noProof="0" dirty="0" err="1"/>
              <a:t>kolmas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3"/>
            <a:r>
              <a:rPr lang="en-US" noProof="0" dirty="0" err="1"/>
              <a:t>neljäs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4"/>
            <a:r>
              <a:rPr lang="en-US" noProof="0" dirty="0" err="1"/>
              <a:t>viides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>
            <a:lvl1pPr>
              <a:defRPr>
                <a:solidFill>
                  <a:srgbClr val="002939"/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2974562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30.10.2023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9" y="6003817"/>
            <a:ext cx="1965000" cy="730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639" y="6081197"/>
            <a:ext cx="2038697" cy="550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18875" r="2937" b="16566"/>
          <a:stretch/>
        </p:blipFill>
        <p:spPr>
          <a:xfrm>
            <a:off x="42802" y="5788212"/>
            <a:ext cx="2657554" cy="10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7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638" y="-2587158"/>
            <a:ext cx="5610226" cy="561022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2890205" y="6379633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30.10.2023</a:t>
            </a:fld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>
            <a:noAutofit/>
          </a:bodyPr>
          <a:lstStyle>
            <a:lvl1pPr marL="228600" indent="-228600">
              <a:defRPr lang="fi-FI" sz="2800" kern="1200" dirty="0">
                <a:solidFill>
                  <a:srgbClr val="002939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002939"/>
                </a:solidFill>
              </a:defRPr>
            </a:lvl2pPr>
            <a:lvl3pPr>
              <a:defRPr>
                <a:solidFill>
                  <a:srgbClr val="002939"/>
                </a:solidFill>
              </a:defRPr>
            </a:lvl3pPr>
            <a:lvl4pPr>
              <a:defRPr>
                <a:solidFill>
                  <a:srgbClr val="002939"/>
                </a:solidFill>
              </a:defRPr>
            </a:lvl4pPr>
            <a:lvl5pPr>
              <a:defRPr>
                <a:solidFill>
                  <a:srgbClr val="002939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</a:pPr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tekstin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endParaRPr lang="en-US" noProof="0" dirty="0"/>
          </a:p>
          <a:p>
            <a:pPr lvl="1"/>
            <a:r>
              <a:rPr lang="en-US" noProof="0" dirty="0" err="1"/>
              <a:t>toinen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2"/>
            <a:r>
              <a:rPr lang="en-US" noProof="0" dirty="0" err="1"/>
              <a:t>kolmas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3"/>
            <a:r>
              <a:rPr lang="en-US" noProof="0" dirty="0" err="1"/>
              <a:t>neljäs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4"/>
            <a:r>
              <a:rPr lang="en-US" noProof="0" dirty="0" err="1"/>
              <a:t>viides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>
            <a:noAutofit/>
          </a:bodyPr>
          <a:lstStyle>
            <a:lvl1pPr marL="228600" indent="-228600">
              <a:defRPr lang="fi-FI" sz="2800" kern="1200" dirty="0">
                <a:solidFill>
                  <a:srgbClr val="002939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002939"/>
                </a:solidFill>
              </a:defRPr>
            </a:lvl2pPr>
            <a:lvl3pPr>
              <a:defRPr>
                <a:solidFill>
                  <a:srgbClr val="002939"/>
                </a:solidFill>
              </a:defRPr>
            </a:lvl3pPr>
            <a:lvl4pPr>
              <a:defRPr>
                <a:solidFill>
                  <a:srgbClr val="002939"/>
                </a:solidFill>
              </a:defRPr>
            </a:lvl4pPr>
            <a:lvl5pPr>
              <a:defRPr>
                <a:solidFill>
                  <a:srgbClr val="002939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</a:pPr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tekstin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endParaRPr lang="en-US" noProof="0" dirty="0"/>
          </a:p>
          <a:p>
            <a:pPr lvl="1"/>
            <a:r>
              <a:rPr lang="en-US" noProof="0" dirty="0" err="1"/>
              <a:t>toinen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2"/>
            <a:r>
              <a:rPr lang="en-US" noProof="0" dirty="0" err="1"/>
              <a:t>kolmas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3"/>
            <a:r>
              <a:rPr lang="en-US" noProof="0" dirty="0" err="1"/>
              <a:t>neljäs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4"/>
            <a:r>
              <a:rPr lang="en-US" noProof="0" dirty="0" err="1"/>
              <a:t>viides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>
            <a:lvl1pPr>
              <a:defRPr>
                <a:solidFill>
                  <a:srgbClr val="002939"/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9" y="6003817"/>
            <a:ext cx="1965000" cy="7309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639" y="6081197"/>
            <a:ext cx="2038697" cy="5503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18875" r="2937" b="16566"/>
          <a:stretch/>
        </p:blipFill>
        <p:spPr>
          <a:xfrm>
            <a:off x="42802" y="5788212"/>
            <a:ext cx="2657554" cy="10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1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9E7-996D-5485-FDDD-516D4A77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8F63-1473-3166-112E-0823B32C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7B3E4-4C8F-C3B1-2823-DE4F1E3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5F204-E22D-548D-4F15-90084C51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8CA96-11EC-AE39-9D16-8720266C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841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CB2C-7677-1AB9-A6A0-13E1E2DF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19A82-06DF-E221-0691-97F848BF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2FD45-9B05-B19F-2E21-461856CF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10D9C-07E6-C5E8-7765-B71A10E8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6BBB8-4D63-A930-3B59-18629E46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2722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86F6-A63B-B529-F169-E443E67E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9D00-6E92-E35D-CFAD-BA9433B7D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266F2-8892-0009-48B8-ECC8132DB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E8D3C-2DA5-09D8-0D5C-44AEB63C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15456-EE88-05DD-5045-2C83F97E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5ED58-A5D9-9477-F034-FBEE01A4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8352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607A-572E-92D1-C2C5-154F0290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3F665-626C-AC94-307A-D885CB21A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A5497-9877-F4B1-D272-C1E274870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0E065-BCB4-C315-C5F5-7F4DD0CC2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5B000-E10B-E11D-4DA1-710CF804A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C61B7-BD41-91A1-8390-D6155097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2716-5F5F-06BC-271B-56BE570E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380B3-4381-D059-227B-794FF003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030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240D-8B18-769E-A17B-FDD259E5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6DB74-69F2-27F4-F513-65CDBEE3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D664D-9DD2-B00B-3F64-88F1ED11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03263-41C1-F0F2-12BF-45EE122C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6171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CBAEA-E717-C18F-61E4-06676F2A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8A8C7-DE59-6C3F-6CD4-18597217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5261E-4E2B-7F19-FD9C-DDD210EB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6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3AD1-A7E1-630A-66AE-C5E64ED8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9621-2606-5122-89CD-78F3851D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C270E-EC2A-6ACB-8C6F-BF1BD537F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34741-6E06-C61F-C41D-09774684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C5E7D-0155-4F2B-8770-7C5FC37E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46118-16C5-EBC4-CC28-AAC12878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603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0DF2-B83E-02D4-C660-675BDF76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03E854-5911-D59D-76F8-97912B7D0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10A48-FD2A-2FB5-7437-02B638BBF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F17E1-22DD-0E3D-0571-E1AD9A06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117E7-9950-1018-F0BE-C7A22EFE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352DB-5F51-E603-279A-D76E8334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8137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C7CF5-C3A4-D0B0-984A-D466056E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23ED1-A8A5-6A3F-D5EC-F78843BBA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0690-9325-523C-0EDC-5C163DE2F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3ECFB-A0B4-9E47-967E-8C9535282FA8}" type="datetimeFigureOut">
              <a:rPr lang="en-FI" smtClean="0"/>
              <a:t>30.10.2023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F739-1BA2-30FD-DC78-9B2D2718B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CD4A-0149-06DC-614E-EBB5DE1B9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9628-64BB-7B45-AEFD-2A26DB14662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8141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sanna.herkama@utu.fi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450928"/>
            <a:ext cx="7949775" cy="2751522"/>
          </a:xfrm>
        </p:spPr>
        <p:txBody>
          <a:bodyPr>
            <a:noAutofit/>
          </a:bodyPr>
          <a:lstStyle/>
          <a:p>
            <a:r>
              <a:rPr lang="en-US" sz="3600" dirty="0"/>
              <a:t>Perspectives on effective bullying prevention: Importance of high quality and sustainable implementation</a:t>
            </a:r>
            <a:br>
              <a:rPr lang="en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018" y="3820438"/>
            <a:ext cx="10440000" cy="119155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fi-FI" sz="6400" dirty="0"/>
              <a:t>Sanna </a:t>
            </a:r>
            <a:r>
              <a:rPr lang="fi-FI" sz="6400" dirty="0" err="1"/>
              <a:t>Herkama</a:t>
            </a:r>
            <a:r>
              <a:rPr lang="fi-FI" sz="6400" dirty="0"/>
              <a:t>, Senior </a:t>
            </a:r>
            <a:r>
              <a:rPr lang="fi-FI" sz="6400" dirty="0" err="1"/>
              <a:t>Research</a:t>
            </a:r>
            <a:r>
              <a:rPr lang="fi-FI" sz="6400" dirty="0"/>
              <a:t> </a:t>
            </a:r>
            <a:r>
              <a:rPr lang="fi-FI" sz="6400" dirty="0" err="1"/>
              <a:t>Fellow</a:t>
            </a:r>
            <a:r>
              <a:rPr lang="fi-FI" sz="6400" dirty="0"/>
              <a:t>, </a:t>
            </a:r>
            <a:r>
              <a:rPr lang="fi-FI" sz="6400" dirty="0" err="1"/>
              <a:t>PhD</a:t>
            </a:r>
            <a:endParaRPr lang="fi-FI" sz="6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4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6400" b="0" dirty="0"/>
              <a:t>INVEST </a:t>
            </a:r>
            <a:r>
              <a:rPr lang="en-US" sz="6400" b="0" dirty="0"/>
              <a:t>Research center Inequalities, Interventions, and new welfare state, </a:t>
            </a:r>
            <a:r>
              <a:rPr lang="fi-FI" sz="6400" b="0" dirty="0" err="1"/>
              <a:t>University</a:t>
            </a:r>
            <a:r>
              <a:rPr lang="fi-FI" sz="6400" b="0" dirty="0"/>
              <a:t> of Turku, Finland </a:t>
            </a:r>
            <a:endParaRPr lang="fi-FI" sz="2000" dirty="0"/>
          </a:p>
          <a:p>
            <a:pPr>
              <a:lnSpc>
                <a:spcPct val="120000"/>
              </a:lnSpc>
            </a:pPr>
            <a:endParaRPr lang="fi-FI" sz="3100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68018" y="4861368"/>
            <a:ext cx="10440000" cy="8851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400" dirty="0">
              <a:solidFill>
                <a:srgbClr val="333333"/>
              </a:solidFill>
              <a:effectLst/>
              <a:latin typeface="CIDFont+F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rgbClr val="333333"/>
                </a:solidFill>
                <a:effectLst/>
                <a:latin typeface="CIDFont+F2"/>
              </a:rPr>
              <a:t>International Symposium on “Violence in Schools: Interdisciplinary Perspectives, Knowledge, Policies and Practices “, Rabat, Morocco 1–2.11.2023 </a:t>
            </a:r>
            <a:endParaRPr lang="en-GB" sz="1400" dirty="0"/>
          </a:p>
          <a:p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3314700" y="3202450"/>
            <a:ext cx="3474407" cy="61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2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4682BC-50CD-4DBA-E742-0998C93C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time, the schools started making more adaptations (e.g., combining the two; using their own approach) </a:t>
            </a:r>
            <a:endParaRPr lang="fi-FI" dirty="0"/>
          </a:p>
          <a:p>
            <a:pPr lvl="1"/>
            <a:r>
              <a:rPr lang="fi-FI" dirty="0"/>
              <a:t>…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staff</a:t>
            </a:r>
            <a:r>
              <a:rPr lang="fi-FI" dirty="0"/>
              <a:t> </a:t>
            </a:r>
            <a:r>
              <a:rPr lang="fi-FI" dirty="0" err="1"/>
              <a:t>members</a:t>
            </a:r>
            <a:r>
              <a:rPr lang="fi-FI" dirty="0"/>
              <a:t> </a:t>
            </a:r>
            <a:r>
              <a:rPr lang="fi-FI" dirty="0" err="1"/>
              <a:t>themselves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evaluated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recommended</a:t>
            </a:r>
            <a:r>
              <a:rPr lang="fi-FI" dirty="0"/>
              <a:t> </a:t>
            </a:r>
            <a:r>
              <a:rPr lang="fi-FI" dirty="0" err="1"/>
              <a:t>approaches</a:t>
            </a:r>
            <a:r>
              <a:rPr lang="fi-FI" dirty="0"/>
              <a:t> (</a:t>
            </a:r>
            <a:r>
              <a:rPr lang="fi-FI" dirty="0" err="1"/>
              <a:t>confronting</a:t>
            </a:r>
            <a:r>
              <a:rPr lang="fi-FI" dirty="0"/>
              <a:t>, non-</a:t>
            </a:r>
            <a:r>
              <a:rPr lang="fi-FI" dirty="0" err="1"/>
              <a:t>confronting</a:t>
            </a:r>
            <a:r>
              <a:rPr lang="fi-FI" dirty="0"/>
              <a:t>)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effective</a:t>
            </a:r>
            <a:r>
              <a:rPr lang="fi-FI" dirty="0"/>
              <a:t>!</a:t>
            </a:r>
          </a:p>
          <a:p>
            <a:r>
              <a:rPr lang="en-US" dirty="0"/>
              <a:t>The discussions were evaluated to be less effective when the personnel used their own adaptation or could not specify the method used!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Johander</a:t>
            </a:r>
            <a:r>
              <a:rPr lang="en-US" sz="2000" dirty="0"/>
              <a:t> et al., 2021)</a:t>
            </a:r>
            <a:endParaRPr lang="fi-FI" sz="2000" dirty="0"/>
          </a:p>
          <a:p>
            <a:pPr marL="0" indent="0">
              <a:buNone/>
            </a:pPr>
            <a:endParaRPr lang="en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C5F8FB-6760-C863-79C5-23FCCEA3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8" y="438150"/>
            <a:ext cx="10461931" cy="1252538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Solving</a:t>
            </a:r>
            <a:r>
              <a:rPr lang="fi-FI" dirty="0"/>
              <a:t> </a:t>
            </a:r>
            <a:r>
              <a:rPr lang="fi-FI" dirty="0" err="1"/>
              <a:t>bullying</a:t>
            </a:r>
            <a:r>
              <a:rPr lang="fi-FI" dirty="0"/>
              <a:t> </a:t>
            </a:r>
            <a:r>
              <a:rPr lang="fi-FI" dirty="0" err="1"/>
              <a:t>cases</a:t>
            </a:r>
            <a:r>
              <a:rPr lang="fi-FI" dirty="0"/>
              <a:t>: 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2009–2015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9381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2AB5A-8D13-563C-82F3-4B7F8C2E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559403"/>
            <a:ext cx="10145029" cy="4069849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/>
              <a:t>How to improve implementation in order to reduce bullying more efficiently? ​</a:t>
            </a:r>
          </a:p>
          <a:p>
            <a:pPr lvl="1" fontAlgn="base"/>
            <a:r>
              <a:rPr lang="en-GB" sz="2000" dirty="0"/>
              <a:t>Could mentoring based implementation support increase program fidelity, reduce barriers and have an impact on the bullying prevalence?</a:t>
            </a:r>
            <a:r>
              <a:rPr lang="en-US" sz="2000" dirty="0"/>
              <a:t>​</a:t>
            </a:r>
          </a:p>
          <a:p>
            <a:pPr fontAlgn="base"/>
            <a:r>
              <a:rPr lang="en-GB" dirty="0"/>
              <a:t>Implementation support RCT involving 24 schools utilizing </a:t>
            </a:r>
            <a:r>
              <a:rPr lang="en-GB" dirty="0" err="1"/>
              <a:t>KiVa</a:t>
            </a:r>
            <a:r>
              <a:rPr lang="en-GB" dirty="0"/>
              <a:t> antibullying program in Finland.</a:t>
            </a:r>
            <a:r>
              <a:rPr lang="en-US" dirty="0"/>
              <a:t>​</a:t>
            </a:r>
          </a:p>
          <a:p>
            <a:pPr lvl="1" fontAlgn="base"/>
            <a:r>
              <a:rPr lang="en-GB" sz="2000" dirty="0"/>
              <a:t>Evaluating the impact of the support provided on various implementation outcomes and bullying prevalence </a:t>
            </a:r>
            <a:r>
              <a:rPr lang="en-GB" sz="1600" dirty="0"/>
              <a:t>(</a:t>
            </a:r>
            <a:r>
              <a:rPr lang="en-GB" sz="1600" dirty="0" err="1"/>
              <a:t>Herkama</a:t>
            </a:r>
            <a:r>
              <a:rPr lang="en-GB" sz="1600" dirty="0"/>
              <a:t> et al., 2023).</a:t>
            </a:r>
            <a:endParaRPr lang="en-US" sz="1600" dirty="0"/>
          </a:p>
          <a:p>
            <a:pPr lvl="1" fontAlgn="base"/>
            <a:r>
              <a:rPr lang="en-GB" sz="2000" dirty="0"/>
              <a:t>Data collection over two years (2022–2024), support provided with school 2022-2023</a:t>
            </a:r>
            <a:endParaRPr lang="fi-FI" sz="2800" i="1" dirty="0">
              <a:solidFill>
                <a:srgbClr val="5BB57B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Mentoring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was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inspirational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–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something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seemed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to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be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shifting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–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first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results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on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program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fidelity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are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 </a:t>
            </a:r>
            <a:r>
              <a:rPr lang="fi-FI" sz="2600" i="1" dirty="0" err="1">
                <a:solidFill>
                  <a:srgbClr val="5BB57B"/>
                </a:solidFill>
                <a:sym typeface="Wingdings" panose="05000000000000000000" pitchFamily="2" charset="2"/>
              </a:rPr>
              <a:t>promising</a:t>
            </a:r>
            <a:r>
              <a:rPr lang="fi-FI" sz="2600" i="1" dirty="0">
                <a:solidFill>
                  <a:srgbClr val="5BB57B"/>
                </a:solidFill>
                <a:sym typeface="Wingdings" panose="05000000000000000000" pitchFamily="2" charset="2"/>
              </a:rPr>
              <a:t>!</a:t>
            </a:r>
            <a:endParaRPr lang="fi-FI" sz="2600" i="1" dirty="0">
              <a:solidFill>
                <a:srgbClr val="5BB57B"/>
              </a:solidFill>
            </a:endParaRPr>
          </a:p>
          <a:p>
            <a:pPr marL="0" indent="0">
              <a:buNone/>
            </a:pPr>
            <a:endParaRPr lang="en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CDDDF-CD73-6685-486F-85E540A9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8" y="44609"/>
            <a:ext cx="10145029" cy="1252538"/>
          </a:xfrm>
        </p:spPr>
        <p:txBody>
          <a:bodyPr/>
          <a:lstStyle/>
          <a:p>
            <a:r>
              <a:rPr lang="en-FI" dirty="0"/>
              <a:t>Example 3: IMPRES research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95ECD-D63D-9FB9-77D3-6039DFC3C659}"/>
              </a:ext>
            </a:extLst>
          </p:cNvPr>
          <p:cNvSpPr txBox="1"/>
          <p:nvPr/>
        </p:nvSpPr>
        <p:spPr>
          <a:xfrm>
            <a:off x="1224023" y="1945075"/>
            <a:ext cx="730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00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23AFB5-799E-8555-A900-EF6C81CCF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316335"/>
            <a:ext cx="4932000" cy="4069849"/>
          </a:xfrm>
        </p:spPr>
        <p:txBody>
          <a:bodyPr/>
          <a:lstStyle/>
          <a:p>
            <a:pPr marL="0" indent="0">
              <a:buNone/>
            </a:pPr>
            <a:r>
              <a:rPr lang="en-FI" dirty="0"/>
              <a:t>Schools’ perspective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Choose wisely.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 is often limited and many educational goals (e.g., sustainability, democracy, physical education) or antibullying programs/approaches (e.g., restorative practices, peer mediation) might be present and competing of the same resources.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 together.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might not be needed knowledge, skills, commitment and/or experience to choose, adopt and sustain antibullying programs.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Analyze</a:t>
            </a: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the context.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Many school-specific and contextual issues require attention when dealing with bullying, such as school size and how to handle conflicts that arise from the student population (e.g., special education needs; Finnish as second language).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Adjust </a:t>
            </a: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to the requirements.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might be conflicting requirements between the chosen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approach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surrounding educational structures (e.g., national curriculum, laws, municipality/state level policies).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A264-1E58-639B-7B8E-49F867CB15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50542" y="589856"/>
            <a:ext cx="4932000" cy="4069849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GB" dirty="0"/>
              <a:t>Program developers’ and policy makers’ perspective</a:t>
            </a:r>
          </a:p>
          <a:p>
            <a:pPr fontAlgn="base">
              <a:buFont typeface="+mj-lt"/>
              <a:buAutoNum type="arabicPeriod"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​Plan ahead.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Prioritize high quality implementation, adaptability, and sustainability from the outset​.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+mj-lt"/>
              <a:buAutoNum type="arabicPeriod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Offer room for adaptation.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Answering the schools’ needs increases the motivation to implement the program.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+mj-lt"/>
              <a:buAutoNum type="arabicPeriod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Communicate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how much time/resources implementation requires, determine most crucial components/features of the interventions and specify what the school should at least do.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Provide schools with implementation support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 evidence-based models to support program implementation (e.g., training, manualized support models, guidelines).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sufficient resources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terms, for example, time, money, staff, and training. 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Pay attention to </a:t>
            </a:r>
            <a:r>
              <a:rPr lang="en-US" sz="1400" b="1" dirty="0">
                <a:latin typeface="Arial" panose="020B0604020202020204" pitchFamily="34" charset="0"/>
              </a:rPr>
              <a:t>s</a:t>
            </a:r>
            <a:r>
              <a:rPr lang="en-US" sz="1400" b="1" i="0" u="none" strike="noStrike" dirty="0">
                <a:solidFill>
                  <a:srgbClr val="002939"/>
                </a:solidFill>
                <a:effectLst/>
                <a:latin typeface="Arial" panose="020B0604020202020204" pitchFamily="34" charset="0"/>
              </a:rPr>
              <a:t>trong, yet feasible policy and pedagogical leadership</a:t>
            </a:r>
            <a:r>
              <a:rPr lang="en-US" sz="1400" b="0" i="0" dirty="0">
                <a:solidFill>
                  <a:srgbClr val="002939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400" b="0" i="0" u="none" strike="noStrike" dirty="0">
                <a:solidFill>
                  <a:srgbClr val="002939"/>
                </a:solidFill>
                <a:effectLst/>
                <a:latin typeface="Arial" panose="020B0604020202020204" pitchFamily="34" charset="0"/>
              </a:rPr>
              <a:t>Schools need support with conceptual framing, program selection, and clarifying programs’ role within the broader context of bullying prevention and education. </a:t>
            </a:r>
            <a:r>
              <a:rPr lang="en-US" sz="1400" b="0" i="0" dirty="0">
                <a:solidFill>
                  <a:srgbClr val="00293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endParaRPr lang="en-GB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385E10-40C2-B782-E4B1-1F82AFE7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8" y="-36413"/>
            <a:ext cx="10145029" cy="1252538"/>
          </a:xfrm>
        </p:spPr>
        <p:txBody>
          <a:bodyPr/>
          <a:lstStyle/>
          <a:p>
            <a:r>
              <a:rPr lang="en-FI" dirty="0"/>
              <a:t>Lessons learnt: FI</a:t>
            </a:r>
          </a:p>
        </p:txBody>
      </p:sp>
    </p:spTree>
    <p:extLst>
      <p:ext uri="{BB962C8B-B14F-4D97-AF65-F5344CB8AC3E}">
        <p14:creationId xmlns:p14="http://schemas.microsoft.com/office/powerpoint/2010/main" val="9422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8027" y="1154294"/>
            <a:ext cx="10145029" cy="4528876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for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attention</a:t>
            </a:r>
            <a:r>
              <a:rPr lang="fi-FI" dirty="0"/>
              <a:t>!</a:t>
            </a:r>
            <a:endParaRPr lang="fi-FI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en-US" sz="2000" dirty="0"/>
              <a:t>Contact: Sanna Herkama (</a:t>
            </a:r>
            <a:r>
              <a:rPr lang="en-US" sz="2000" dirty="0">
                <a:hlinkClick r:id="rId2"/>
              </a:rPr>
              <a:t>sanna.herkama@utu.fi</a:t>
            </a:r>
            <a:r>
              <a:rPr lang="en-US" sz="2000" dirty="0"/>
              <a:t>); Find me in X @</a:t>
            </a:r>
            <a:r>
              <a:rPr lang="en-US" sz="2000" dirty="0" err="1"/>
              <a:t>SannaHerkama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30" y="2183317"/>
            <a:ext cx="6177829" cy="2316685"/>
          </a:xfrm>
        </p:spPr>
      </p:pic>
    </p:spTree>
    <p:extLst>
      <p:ext uri="{BB962C8B-B14F-4D97-AF65-F5344CB8AC3E}">
        <p14:creationId xmlns:p14="http://schemas.microsoft.com/office/powerpoint/2010/main" val="380423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8028" y="1690688"/>
            <a:ext cx="10809172" cy="4069849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Gaffney, H., </a:t>
            </a:r>
            <a:r>
              <a:rPr lang="en-US" sz="1600" dirty="0" err="1"/>
              <a:t>Ttofi</a:t>
            </a:r>
            <a:r>
              <a:rPr lang="en-US" sz="1600" dirty="0"/>
              <a:t>, M. M., &amp; Farrington, D. P. (2019). Evaluating the effectiveness of school-bullying prevention programs: An updated meta-analytical review. </a:t>
            </a:r>
            <a:r>
              <a:rPr lang="en-US" sz="1600" i="1" dirty="0"/>
              <a:t>Aggression and Violent Behavior, 45</a:t>
            </a:r>
            <a:r>
              <a:rPr lang="en-US" sz="1600" dirty="0"/>
              <a:t>, 111–133. doi.org/10.1016/j.avb.2018.07.001</a:t>
            </a:r>
          </a:p>
          <a:p>
            <a:r>
              <a:rPr lang="en-US" sz="1600" dirty="0" err="1"/>
              <a:t>Durlak</a:t>
            </a:r>
            <a:r>
              <a:rPr lang="en-US" sz="1600" dirty="0"/>
              <a:t>, J. A. &amp; </a:t>
            </a:r>
            <a:r>
              <a:rPr lang="en-US" sz="1600" dirty="0" err="1"/>
              <a:t>DuPre</a:t>
            </a:r>
            <a:r>
              <a:rPr lang="en-US" sz="1600" dirty="0"/>
              <a:t>, E. (2008). Implementation matters: A Review of research on the influence of implementation on program outcomes and the factors affecting implementation. </a:t>
            </a:r>
            <a:r>
              <a:rPr lang="en-US" sz="1600" i="1" dirty="0"/>
              <a:t>American Journal of Community Psychology, 41</a:t>
            </a:r>
            <a:r>
              <a:rPr lang="en-US" sz="1600" dirty="0"/>
              <a:t>, 327–350.</a:t>
            </a:r>
          </a:p>
          <a:p>
            <a:r>
              <a:rPr lang="en-US" sz="1600" dirty="0" err="1"/>
              <a:t>Herkama</a:t>
            </a:r>
            <a:r>
              <a:rPr lang="en-US" sz="1600" dirty="0"/>
              <a:t>, S., </a:t>
            </a:r>
            <a:r>
              <a:rPr lang="en-US" sz="1600" dirty="0" err="1"/>
              <a:t>Kontio</a:t>
            </a:r>
            <a:r>
              <a:rPr lang="en-US" sz="1600" dirty="0"/>
              <a:t>, M., </a:t>
            </a:r>
            <a:r>
              <a:rPr lang="en-US" sz="1600" dirty="0" err="1"/>
              <a:t>Sainio</a:t>
            </a:r>
            <a:r>
              <a:rPr lang="en-US" sz="1600" dirty="0"/>
              <a:t>, M., Turunen, T., </a:t>
            </a:r>
            <a:r>
              <a:rPr lang="en-US" sz="1600" dirty="0" err="1"/>
              <a:t>Poskiparta</a:t>
            </a:r>
            <a:r>
              <a:rPr lang="en-US" sz="1600" dirty="0"/>
              <a:t>, E., &amp; Salmivalli, C. (2022). Facilitators and Barriers to the Sustainability of a School-Based Bullying Prevention Program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i="1" dirty="0"/>
              <a:t>Prevention Science, 23</a:t>
            </a:r>
            <a:r>
              <a:rPr lang="en-US" sz="1600" dirty="0"/>
              <a:t>, 954–968.</a:t>
            </a:r>
          </a:p>
          <a:p>
            <a:r>
              <a:rPr lang="fi-FI" sz="1600" dirty="0" err="1"/>
              <a:t>Herkama</a:t>
            </a:r>
            <a:r>
              <a:rPr lang="fi-FI" sz="1600" dirty="0"/>
              <a:t>, S., </a:t>
            </a:r>
            <a:r>
              <a:rPr lang="fi-FI" sz="1600" dirty="0" err="1"/>
              <a:t>Larose</a:t>
            </a:r>
            <a:r>
              <a:rPr lang="fi-FI" sz="1600" dirty="0"/>
              <a:t> M.-P., Harjuniemi, I., Pöyhönen, V., </a:t>
            </a:r>
            <a:r>
              <a:rPr lang="fi-FI" sz="1600" dirty="0" err="1"/>
              <a:t>Yanagida</a:t>
            </a:r>
            <a:r>
              <a:rPr lang="fi-FI" sz="1600" dirty="0"/>
              <a:t>, T., Kankaanpää, E., Rissanen, E., &amp; Salmivalli, C. (2023). </a:t>
            </a:r>
            <a:r>
              <a:rPr lang="en-US" sz="1600" dirty="0"/>
              <a:t>Improving the implementation fidelity of </a:t>
            </a:r>
            <a:r>
              <a:rPr lang="en-US" sz="1600" dirty="0" err="1"/>
              <a:t>KiV</a:t>
            </a:r>
            <a:r>
              <a:rPr lang="en-US" sz="1600" dirty="0"/>
              <a:t> a antibullying program with tailored mentorship: Study protocol for a cluster randomized controlled trial. (in review)</a:t>
            </a:r>
          </a:p>
          <a:p>
            <a:r>
              <a:rPr lang="fi-FI" sz="1600" dirty="0" err="1"/>
              <a:t>Herkama</a:t>
            </a:r>
            <a:r>
              <a:rPr lang="fi-FI" sz="1600" dirty="0"/>
              <a:t>, S., </a:t>
            </a:r>
            <a:r>
              <a:rPr lang="fi-FI" sz="1600" dirty="0" err="1"/>
              <a:t>Saarento</a:t>
            </a:r>
            <a:r>
              <a:rPr lang="fi-FI" sz="1600" dirty="0"/>
              <a:t>, S., &amp; Salmivalli, C. (2017).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KiVa</a:t>
            </a:r>
            <a:r>
              <a:rPr lang="fi-FI" sz="1600" dirty="0"/>
              <a:t> </a:t>
            </a:r>
            <a:r>
              <a:rPr lang="fi-FI" sz="1600" dirty="0" err="1"/>
              <a:t>antibullying</a:t>
            </a:r>
            <a:r>
              <a:rPr lang="fi-FI" sz="1600" dirty="0"/>
              <a:t> </a:t>
            </a:r>
            <a:r>
              <a:rPr lang="fi-FI" sz="1600" dirty="0" err="1"/>
              <a:t>program</a:t>
            </a:r>
            <a:r>
              <a:rPr lang="fi-FI" sz="1600" dirty="0"/>
              <a:t>: </a:t>
            </a:r>
            <a:r>
              <a:rPr lang="fi-FI" sz="1600" dirty="0" err="1"/>
              <a:t>Lessons</a:t>
            </a:r>
            <a:r>
              <a:rPr lang="fi-FI" sz="1600" dirty="0"/>
              <a:t> </a:t>
            </a:r>
            <a:r>
              <a:rPr lang="fi-FI" sz="1600" dirty="0" err="1"/>
              <a:t>learned</a:t>
            </a:r>
            <a:r>
              <a:rPr lang="fi-FI" sz="1600" dirty="0"/>
              <a:t> and </a:t>
            </a:r>
            <a:r>
              <a:rPr lang="fi-FI" sz="1600" dirty="0" err="1"/>
              <a:t>future</a:t>
            </a:r>
            <a:r>
              <a:rPr lang="fi-FI" sz="1600" dirty="0"/>
              <a:t> </a:t>
            </a:r>
            <a:r>
              <a:rPr lang="fi-FI" sz="1600" dirty="0" err="1"/>
              <a:t>directions</a:t>
            </a:r>
            <a:r>
              <a:rPr lang="fi-FI" sz="1600" dirty="0"/>
              <a:t>. In P. </a:t>
            </a:r>
            <a:r>
              <a:rPr lang="fi-FI" sz="1600" dirty="0" err="1"/>
              <a:t>Sturmey</a:t>
            </a:r>
            <a:r>
              <a:rPr lang="fi-FI" sz="1600" dirty="0"/>
              <a:t> (Ed.)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Wiley</a:t>
            </a:r>
            <a:r>
              <a:rPr lang="fi-FI" sz="1600" dirty="0"/>
              <a:t> </a:t>
            </a:r>
            <a:r>
              <a:rPr lang="fi-FI" sz="1600" dirty="0" err="1"/>
              <a:t>Handbook</a:t>
            </a:r>
            <a:r>
              <a:rPr lang="fi-FI" sz="1600" dirty="0"/>
              <a:t> of </a:t>
            </a:r>
            <a:r>
              <a:rPr lang="fi-FI" sz="1600" dirty="0" err="1"/>
              <a:t>Violence</a:t>
            </a:r>
            <a:r>
              <a:rPr lang="fi-FI" sz="1600" dirty="0"/>
              <a:t> and Aggression. </a:t>
            </a:r>
            <a:r>
              <a:rPr lang="fi-FI" sz="1600" dirty="0" err="1"/>
              <a:t>Chichester</a:t>
            </a:r>
            <a:r>
              <a:rPr lang="fi-FI" sz="1600" dirty="0"/>
              <a:t>, UK: John </a:t>
            </a:r>
            <a:r>
              <a:rPr lang="fi-FI" sz="1600" dirty="0" err="1"/>
              <a:t>Wiley</a:t>
            </a:r>
            <a:r>
              <a:rPr lang="fi-FI" sz="1600" dirty="0"/>
              <a:t> &amp; </a:t>
            </a:r>
            <a:r>
              <a:rPr lang="fi-FI" sz="1600" dirty="0" err="1"/>
              <a:t>Sons</a:t>
            </a:r>
            <a:r>
              <a:rPr lang="fi-FI" sz="1600" dirty="0"/>
              <a:t>. doi:10.1002/9781119057574.whbva124 </a:t>
            </a:r>
          </a:p>
          <a:p>
            <a:endParaRPr lang="fi-FI" sz="1400" dirty="0"/>
          </a:p>
          <a:p>
            <a:endParaRPr lang="en-US" sz="14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26843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8028" y="1690688"/>
            <a:ext cx="10752022" cy="4069849"/>
          </a:xfrm>
        </p:spPr>
        <p:txBody>
          <a:bodyPr/>
          <a:lstStyle/>
          <a:p>
            <a:endParaRPr lang="fi-FI" sz="1600" dirty="0"/>
          </a:p>
          <a:p>
            <a:r>
              <a:rPr lang="fi-FI" sz="1600" dirty="0" err="1"/>
              <a:t>Johander</a:t>
            </a:r>
            <a:r>
              <a:rPr lang="fi-FI" sz="1600" dirty="0"/>
              <a:t>, E., Turunen, T., </a:t>
            </a:r>
            <a:r>
              <a:rPr lang="fi-FI" sz="1600" dirty="0" err="1"/>
              <a:t>Garandeau</a:t>
            </a:r>
            <a:r>
              <a:rPr lang="fi-FI" sz="1600" dirty="0"/>
              <a:t>, C. F., &amp; Salmivalli, C. (2021). </a:t>
            </a:r>
            <a:r>
              <a:rPr lang="fi-FI" sz="1600" dirty="0" err="1"/>
              <a:t>Different</a:t>
            </a:r>
            <a:r>
              <a:rPr lang="fi-FI" sz="1600" dirty="0"/>
              <a:t> </a:t>
            </a:r>
            <a:r>
              <a:rPr lang="fi-FI" sz="1600" dirty="0" err="1"/>
              <a:t>approaches</a:t>
            </a:r>
            <a:r>
              <a:rPr lang="fi-FI" sz="1600" dirty="0"/>
              <a:t> to </a:t>
            </a:r>
            <a:r>
              <a:rPr lang="fi-FI" sz="1600" dirty="0" err="1"/>
              <a:t>address</a:t>
            </a:r>
            <a:r>
              <a:rPr lang="fi-FI" sz="1600" dirty="0"/>
              <a:t> </a:t>
            </a:r>
            <a:r>
              <a:rPr lang="fi-FI" sz="1600" dirty="0" err="1"/>
              <a:t>bullying</a:t>
            </a:r>
            <a:r>
              <a:rPr lang="fi-FI" sz="1600" dirty="0"/>
              <a:t> in </a:t>
            </a:r>
            <a:r>
              <a:rPr lang="fi-FI" sz="1600" dirty="0" err="1"/>
              <a:t>KiVa</a:t>
            </a:r>
            <a:r>
              <a:rPr lang="fi-FI" sz="1600" dirty="0"/>
              <a:t> </a:t>
            </a:r>
            <a:r>
              <a:rPr lang="fi-FI" sz="1600" dirty="0" err="1"/>
              <a:t>schools</a:t>
            </a:r>
            <a:r>
              <a:rPr lang="fi-FI" sz="1600" dirty="0"/>
              <a:t>: </a:t>
            </a:r>
            <a:r>
              <a:rPr lang="fi-FI" sz="1600" dirty="0" err="1"/>
              <a:t>Adherence</a:t>
            </a:r>
            <a:r>
              <a:rPr lang="fi-FI" sz="1600" dirty="0"/>
              <a:t> to </a:t>
            </a:r>
            <a:r>
              <a:rPr lang="fi-FI" sz="1600" dirty="0" err="1"/>
              <a:t>guidelines</a:t>
            </a:r>
            <a:r>
              <a:rPr lang="fi-FI" sz="1600" dirty="0"/>
              <a:t>, </a:t>
            </a:r>
            <a:r>
              <a:rPr lang="fi-FI" sz="1600" dirty="0" err="1"/>
              <a:t>strategies</a:t>
            </a:r>
            <a:r>
              <a:rPr lang="fi-FI" sz="1600" dirty="0"/>
              <a:t> </a:t>
            </a:r>
            <a:r>
              <a:rPr lang="fi-FI" sz="1600" dirty="0" err="1"/>
              <a:t>implemented</a:t>
            </a:r>
            <a:r>
              <a:rPr lang="fi-FI" sz="1600" dirty="0"/>
              <a:t>, and </a:t>
            </a:r>
            <a:r>
              <a:rPr lang="fi-FI" sz="1600" dirty="0" err="1"/>
              <a:t>outcomes</a:t>
            </a:r>
            <a:r>
              <a:rPr lang="fi-FI" sz="1600" dirty="0"/>
              <a:t> </a:t>
            </a:r>
            <a:r>
              <a:rPr lang="fi-FI" sz="1600" dirty="0" err="1"/>
              <a:t>obtained</a:t>
            </a:r>
            <a:r>
              <a:rPr lang="fi-FI" sz="1600" dirty="0"/>
              <a:t>. </a:t>
            </a:r>
            <a:r>
              <a:rPr lang="fi-FI" sz="1600" i="1" dirty="0"/>
              <a:t>Prevention Science, 22</a:t>
            </a:r>
            <a:r>
              <a:rPr lang="fi-FI" sz="1600" dirty="0"/>
              <a:t>, 299–310. </a:t>
            </a:r>
            <a:r>
              <a:rPr lang="fi-FI" sz="1600" dirty="0" err="1"/>
              <a:t>doi.org</a:t>
            </a:r>
            <a:r>
              <a:rPr lang="fi-FI" sz="1600" dirty="0"/>
              <a:t>/10.1007/s11121-020-01178-4 </a:t>
            </a:r>
          </a:p>
          <a:p>
            <a:r>
              <a:rPr lang="fi-FI" sz="1600" dirty="0" err="1"/>
              <a:t>Kärnä</a:t>
            </a:r>
            <a:r>
              <a:rPr lang="fi-FI" sz="1600" dirty="0"/>
              <a:t>, A., </a:t>
            </a:r>
            <a:r>
              <a:rPr lang="fi-FI" sz="1600" dirty="0" err="1"/>
              <a:t>Voeten</a:t>
            </a:r>
            <a:r>
              <a:rPr lang="fi-FI" sz="1600" dirty="0"/>
              <a:t>, M., Little, T., Alanen, E., Poskiparta, E., &amp; Salmivalli, C. (2013). </a:t>
            </a:r>
            <a:r>
              <a:rPr lang="en-GB" sz="1600" dirty="0"/>
              <a:t>Effectiveness of the </a:t>
            </a:r>
            <a:r>
              <a:rPr lang="en-GB" sz="1600" dirty="0" err="1"/>
              <a:t>KiVa</a:t>
            </a:r>
            <a:r>
              <a:rPr lang="en-GB" sz="1600" dirty="0"/>
              <a:t> antibullying program: Grades 1–3 and 7–9. Journal of Educational </a:t>
            </a:r>
            <a:r>
              <a:rPr lang="fi-FI" sz="1600" dirty="0" err="1"/>
              <a:t>Psychology</a:t>
            </a:r>
            <a:r>
              <a:rPr lang="fi-FI" sz="1600" dirty="0"/>
              <a:t>, 105, 535–551 .</a:t>
            </a:r>
          </a:p>
          <a:p>
            <a:r>
              <a:rPr lang="fi-FI" sz="1600" dirty="0" err="1"/>
              <a:t>Kärnä</a:t>
            </a:r>
            <a:r>
              <a:rPr lang="fi-FI" sz="1600" dirty="0"/>
              <a:t>, A., </a:t>
            </a:r>
            <a:r>
              <a:rPr lang="fi-FI" sz="1600" dirty="0" err="1"/>
              <a:t>Voeten</a:t>
            </a:r>
            <a:r>
              <a:rPr lang="fi-FI" sz="1600" dirty="0"/>
              <a:t>, M., Little, T. D., Poskiparta, E., </a:t>
            </a:r>
            <a:r>
              <a:rPr lang="fi-FI" sz="1600" dirty="0" err="1"/>
              <a:t>Kaljonen</a:t>
            </a:r>
            <a:r>
              <a:rPr lang="fi-FI" sz="1600" dirty="0"/>
              <a:t>, A., &amp; Salmivalli, C. (2011). A </a:t>
            </a:r>
            <a:r>
              <a:rPr lang="fi-FI" sz="1600" dirty="0" err="1"/>
              <a:t>large-scale</a:t>
            </a:r>
            <a:r>
              <a:rPr lang="fi-FI" sz="1600" dirty="0"/>
              <a:t> </a:t>
            </a:r>
            <a:r>
              <a:rPr lang="fi-FI" sz="1600" dirty="0" err="1"/>
              <a:t>evaluation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KiVa</a:t>
            </a:r>
            <a:r>
              <a:rPr lang="fi-FI" sz="1600" dirty="0"/>
              <a:t> </a:t>
            </a:r>
            <a:r>
              <a:rPr lang="fi-FI" sz="1600" dirty="0" err="1"/>
              <a:t>antibullying</a:t>
            </a:r>
            <a:r>
              <a:rPr lang="fi-FI" sz="1600" dirty="0"/>
              <a:t> </a:t>
            </a:r>
            <a:r>
              <a:rPr lang="fi-FI" sz="1600" dirty="0" err="1"/>
              <a:t>program</a:t>
            </a:r>
            <a:r>
              <a:rPr lang="fi-FI" sz="1600" dirty="0"/>
              <a:t>: </a:t>
            </a:r>
            <a:r>
              <a:rPr lang="fi-FI" sz="1600" dirty="0" err="1"/>
              <a:t>Grades</a:t>
            </a:r>
            <a:r>
              <a:rPr lang="fi-FI" sz="1600" dirty="0"/>
              <a:t> 4-6. Child </a:t>
            </a:r>
            <a:r>
              <a:rPr lang="fi-FI" sz="1600" dirty="0" err="1"/>
              <a:t>Development</a:t>
            </a:r>
            <a:r>
              <a:rPr lang="fi-FI" sz="1600" dirty="0"/>
              <a:t>, 82(1), 311- 333. </a:t>
            </a:r>
            <a:r>
              <a:rPr lang="fi-FI" sz="1600" dirty="0" err="1"/>
              <a:t>doi.org</a:t>
            </a:r>
            <a:r>
              <a:rPr lang="fi-FI" sz="1600" dirty="0"/>
              <a:t>/10.1111/j.1467-8624.2010.01557.x </a:t>
            </a:r>
          </a:p>
          <a:p>
            <a:r>
              <a:rPr lang="en-US" sz="1600" dirty="0"/>
              <a:t>Persson, M., </a:t>
            </a:r>
            <a:r>
              <a:rPr lang="en-US" sz="1600" dirty="0" err="1"/>
              <a:t>Wennberg</a:t>
            </a:r>
            <a:r>
              <a:rPr lang="en-US" sz="1600" dirty="0"/>
              <a:t>, L., Beckman, L., </a:t>
            </a:r>
            <a:r>
              <a:rPr lang="en-US" sz="1600" dirty="0" err="1"/>
              <a:t>Salmivalli</a:t>
            </a:r>
            <a:r>
              <a:rPr lang="en-US" sz="1600" dirty="0"/>
              <a:t>, C., &amp; </a:t>
            </a:r>
            <a:r>
              <a:rPr lang="en-US" sz="1600" dirty="0" err="1"/>
              <a:t>Svensson</a:t>
            </a:r>
            <a:r>
              <a:rPr lang="en-US" sz="1600" dirty="0"/>
              <a:t> M. (2018). The cost-effectiveness of the </a:t>
            </a:r>
            <a:r>
              <a:rPr lang="en-US" sz="1600" dirty="0" err="1"/>
              <a:t>KiVa</a:t>
            </a:r>
            <a:r>
              <a:rPr lang="en-US" sz="1600" dirty="0"/>
              <a:t> antibullying program: Results from a decision-analytic model. </a:t>
            </a:r>
            <a:r>
              <a:rPr lang="fi-FI" sz="1600" dirty="0"/>
              <a:t>Prevention Science, 19(6), 728–737. </a:t>
            </a:r>
            <a:r>
              <a:rPr lang="fi-FI" sz="1600" dirty="0" err="1"/>
              <a:t>https</a:t>
            </a:r>
            <a:r>
              <a:rPr lang="fi-FI" sz="1600" dirty="0"/>
              <a:t>://doi:10.1007/s11121-018-0893-6</a:t>
            </a:r>
          </a:p>
          <a:p>
            <a:r>
              <a:rPr lang="fi-FI" sz="1600" dirty="0"/>
              <a:t>Sainio, M., Herkama, S., Turunen, T., Rönkkö, M., Kontio, M., Poskiparta, E., &amp; Salmivalli, C. (2020). </a:t>
            </a:r>
            <a:r>
              <a:rPr lang="fi-FI" sz="1600" dirty="0" err="1"/>
              <a:t>Sustainable</a:t>
            </a:r>
            <a:r>
              <a:rPr lang="fi-FI" sz="1600" dirty="0"/>
              <a:t> </a:t>
            </a:r>
            <a:r>
              <a:rPr lang="fi-FI" sz="1600" dirty="0" err="1"/>
              <a:t>antibullying</a:t>
            </a:r>
            <a:r>
              <a:rPr lang="fi-FI" sz="1600" dirty="0"/>
              <a:t> </a:t>
            </a:r>
            <a:r>
              <a:rPr lang="fi-FI" sz="1600" dirty="0" err="1"/>
              <a:t>program</a:t>
            </a:r>
            <a:r>
              <a:rPr lang="fi-FI" sz="1600" dirty="0"/>
              <a:t> </a:t>
            </a:r>
            <a:r>
              <a:rPr lang="fi-FI" sz="1600" dirty="0" err="1"/>
              <a:t>implementation</a:t>
            </a:r>
            <a:r>
              <a:rPr lang="fi-FI" sz="1600" dirty="0"/>
              <a:t>: School </a:t>
            </a:r>
            <a:r>
              <a:rPr lang="fi-FI" sz="1600" dirty="0" err="1"/>
              <a:t>profiles</a:t>
            </a:r>
            <a:r>
              <a:rPr lang="fi-FI" sz="1600" dirty="0"/>
              <a:t> and </a:t>
            </a:r>
            <a:r>
              <a:rPr lang="fi-FI" sz="1600" dirty="0" err="1"/>
              <a:t>predictors</a:t>
            </a:r>
            <a:r>
              <a:rPr lang="fi-FI" sz="1600" dirty="0"/>
              <a:t>. </a:t>
            </a:r>
            <a:r>
              <a:rPr lang="fi-FI" sz="1600" dirty="0" err="1"/>
              <a:t>Scandinavian</a:t>
            </a:r>
            <a:r>
              <a:rPr lang="fi-FI" sz="1600" dirty="0"/>
              <a:t> Journal of </a:t>
            </a:r>
            <a:r>
              <a:rPr lang="fi-FI" sz="1600" dirty="0" err="1"/>
              <a:t>Psychology</a:t>
            </a:r>
            <a:r>
              <a:rPr lang="fi-FI" sz="1600" dirty="0"/>
              <a:t>, 61, 132–142. https://doi.org/10.1111/sjop.12487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1910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D23819-9759-B915-C2B5-06AF5D11B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 dirty="0"/>
          </a:p>
          <a:p>
            <a:r>
              <a:rPr lang="en-FI" dirty="0"/>
              <a:t>Introduction</a:t>
            </a:r>
          </a:p>
          <a:p>
            <a:r>
              <a:rPr lang="en-FI" dirty="0"/>
              <a:t>KiVa antibullying program developed in Finland</a:t>
            </a:r>
          </a:p>
          <a:p>
            <a:r>
              <a:rPr lang="en-FI" dirty="0"/>
              <a:t>Three examples on the importance of implementation</a:t>
            </a:r>
          </a:p>
          <a:p>
            <a:pPr lvl="1"/>
            <a:r>
              <a:rPr lang="en-FI" dirty="0"/>
              <a:t>Example 1: Program sustainability</a:t>
            </a:r>
          </a:p>
          <a:p>
            <a:pPr lvl="1"/>
            <a:r>
              <a:rPr lang="en-FI" dirty="0"/>
              <a:t>Example 2: Adherence to given guidelines</a:t>
            </a:r>
          </a:p>
          <a:p>
            <a:pPr lvl="1"/>
            <a:r>
              <a:rPr lang="en-FI" dirty="0"/>
              <a:t>Example 3: Implementation support as solution</a:t>
            </a:r>
          </a:p>
          <a:p>
            <a:r>
              <a:rPr lang="en-FI" dirty="0"/>
              <a:t>Conclusion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9D8E80-E5E6-183C-4EA4-CB84AC8C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65224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414725-E4D5-E5AC-D116-D7BB00C34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recent meta-analysis indicates that bullying prevention programs reduce the prevalence of bullying by 15–20% </a:t>
            </a:r>
            <a:r>
              <a:rPr lang="en-US" sz="2000" dirty="0"/>
              <a:t>(Gaffney et al., 2019).</a:t>
            </a:r>
          </a:p>
          <a:p>
            <a:pPr lvl="1"/>
            <a:r>
              <a:rPr lang="en-GB" sz="2000" i="1" dirty="0"/>
              <a:t>Whole-school &amp; multi-component programs</a:t>
            </a:r>
          </a:p>
          <a:p>
            <a:r>
              <a:rPr lang="en-GB" sz="2400" dirty="0"/>
              <a:t>But, implementation is seldom been paid attention to in the bullying prevention field.</a:t>
            </a:r>
          </a:p>
          <a:p>
            <a:pPr lvl="1"/>
            <a:r>
              <a:rPr lang="en-GB" sz="2000" i="1" dirty="0"/>
              <a:t>How are bullying prevention programs implemented </a:t>
            </a:r>
          </a:p>
          <a:p>
            <a:pPr marL="457200" lvl="1" indent="0">
              <a:buNone/>
            </a:pPr>
            <a:r>
              <a:rPr lang="en-GB" sz="2000" i="1" dirty="0"/>
              <a:t>in everyday life at school?</a:t>
            </a:r>
          </a:p>
          <a:p>
            <a:r>
              <a:rPr lang="en-US" sz="2400" dirty="0"/>
              <a:t>Developing effective interventions is only the first step                             towards improving the health and well-being! </a:t>
            </a:r>
            <a:endParaRPr lang="en-US" sz="1800" dirty="0"/>
          </a:p>
          <a:p>
            <a:pPr lvl="1"/>
            <a:r>
              <a:rPr lang="en-US" sz="2000" i="1" dirty="0"/>
              <a:t>Implementation is the real challenge! (</a:t>
            </a:r>
            <a:r>
              <a:rPr lang="en-US" sz="2000" i="1" dirty="0" err="1"/>
              <a:t>Durlak</a:t>
            </a:r>
            <a:r>
              <a:rPr lang="en-US" sz="2000" i="1" dirty="0"/>
              <a:t> &amp; </a:t>
            </a:r>
            <a:r>
              <a:rPr lang="en-US" sz="2000" i="1" dirty="0" err="1"/>
              <a:t>DuPre</a:t>
            </a:r>
            <a:r>
              <a:rPr lang="en-US" sz="2000" i="1" dirty="0"/>
              <a:t>, 2008)</a:t>
            </a:r>
          </a:p>
          <a:p>
            <a:pPr lvl="1"/>
            <a:endParaRPr lang="en-US" sz="1400" dirty="0"/>
          </a:p>
          <a:p>
            <a:endParaRPr lang="en-GB" sz="2400" dirty="0"/>
          </a:p>
          <a:p>
            <a:endParaRPr lang="en-GB" sz="2400" dirty="0"/>
          </a:p>
          <a:p>
            <a:endParaRPr lang="en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8BB2CA-D52A-E9FF-A4F5-1B271971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4EA98-028E-E937-235C-9DDC5D7E2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01" y="3498134"/>
            <a:ext cx="2765619" cy="239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Whole school program including multiple components</a:t>
            </a:r>
          </a:p>
          <a:p>
            <a:r>
              <a:rPr lang="en-US" dirty="0"/>
              <a:t>First evaluated in an RCT in 2007–2009 with promising results especially in primary schools </a:t>
            </a:r>
            <a:r>
              <a:rPr lang="en-US" sz="2200" dirty="0"/>
              <a:t>(</a:t>
            </a:r>
            <a:r>
              <a:rPr lang="en-US" sz="2200" dirty="0" err="1"/>
              <a:t>Kärnä</a:t>
            </a:r>
            <a:r>
              <a:rPr lang="en-US" sz="2200" dirty="0"/>
              <a:t> et al., 2011; 2013).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dirty="0"/>
              <a:t>E</a:t>
            </a:r>
            <a:r>
              <a:rPr lang="en-US" sz="2800" dirty="0"/>
              <a:t>valuation studies have proven the program to be cost-effective (</a:t>
            </a:r>
            <a:r>
              <a:rPr lang="en-US" sz="2400" dirty="0"/>
              <a:t>Persson et al., 2018).</a:t>
            </a:r>
          </a:p>
          <a:p>
            <a:r>
              <a:rPr lang="en-US" dirty="0"/>
              <a:t>By the end of 2011, reached 90% of schools offering basic education </a:t>
            </a:r>
            <a:r>
              <a:rPr lang="en-US" sz="2200" dirty="0"/>
              <a:t>(Herkama et al., 2017).</a:t>
            </a:r>
          </a:p>
          <a:p>
            <a:r>
              <a:rPr lang="en-US" sz="2600" dirty="0"/>
              <a:t>Currently ~900 registered Finnish schools and utilized in 20 other countries </a:t>
            </a:r>
            <a:r>
              <a:rPr lang="fi-FI" sz="2600" dirty="0"/>
              <a:t>(</a:t>
            </a:r>
            <a:r>
              <a:rPr lang="fi-FI" sz="2200" dirty="0" err="1"/>
              <a:t>see</a:t>
            </a:r>
            <a:r>
              <a:rPr lang="fi-FI" sz="2200" dirty="0"/>
              <a:t> for </a:t>
            </a:r>
            <a:r>
              <a:rPr lang="fi-FI" sz="2200" dirty="0" err="1"/>
              <a:t>more</a:t>
            </a:r>
            <a:r>
              <a:rPr lang="fi-FI" sz="2200" dirty="0"/>
              <a:t>, </a:t>
            </a:r>
            <a:r>
              <a:rPr lang="fi-FI" sz="2200" dirty="0" err="1"/>
              <a:t>www.kivaprogram.net</a:t>
            </a:r>
            <a:r>
              <a:rPr lang="fi-FI" sz="2200" dirty="0"/>
              <a:t>).</a:t>
            </a:r>
          </a:p>
          <a:p>
            <a:pPr lvl="1"/>
            <a:endParaRPr lang="fi-FI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KiVa</a:t>
            </a:r>
            <a:r>
              <a:rPr lang="fi-FI" dirty="0"/>
              <a:t> </a:t>
            </a:r>
            <a:r>
              <a:rPr lang="fi-FI" dirty="0" err="1"/>
              <a:t>antibullying</a:t>
            </a:r>
            <a:r>
              <a:rPr lang="fi-FI" dirty="0"/>
              <a:t> </a:t>
            </a:r>
            <a:r>
              <a:rPr lang="fi-FI" dirty="0" err="1"/>
              <a:t>program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652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EE3191-3303-D208-00A9-D7A9121D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8" y="33035"/>
            <a:ext cx="10145029" cy="1252538"/>
          </a:xfrm>
        </p:spPr>
        <p:txBody>
          <a:bodyPr/>
          <a:lstStyle/>
          <a:p>
            <a:r>
              <a:rPr lang="en-FI" dirty="0"/>
              <a:t>Example 1: Program sustainability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D1C0DAF-AF26-86BF-52F8-F2E346550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519816"/>
              </p:ext>
            </p:extLst>
          </p:nvPr>
        </p:nvGraphicFramePr>
        <p:xfrm>
          <a:off x="1578750" y="1695685"/>
          <a:ext cx="8213432" cy="394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7CC3DA-B686-30DA-8A10-951071382A62}"/>
              </a:ext>
            </a:extLst>
          </p:cNvPr>
          <p:cNvSpPr txBox="1"/>
          <p:nvPr/>
        </p:nvSpPr>
        <p:spPr>
          <a:xfrm>
            <a:off x="3296259" y="6046980"/>
            <a:ext cx="2188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fi-FI" sz="20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fi-FI" sz="2000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Sainio</a:t>
            </a:r>
            <a:r>
              <a:rPr lang="en-US" altLang="fi-FI" sz="20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2020)</a:t>
            </a:r>
            <a:endParaRPr lang="fi-FI" sz="20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4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977BCB-4CFE-1621-C487-0C71E008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 err="1">
                <a:solidFill>
                  <a:schemeClr val="tx1"/>
                </a:solidFill>
              </a:rPr>
              <a:t>Number</a:t>
            </a:r>
            <a:r>
              <a:rPr lang="fi-FI" altLang="fi-FI" dirty="0">
                <a:solidFill>
                  <a:schemeClr val="tx1"/>
                </a:solidFill>
              </a:rPr>
              <a:t> of </a:t>
            </a:r>
            <a:r>
              <a:rPr lang="fi-FI" altLang="fi-FI" dirty="0" err="1">
                <a:solidFill>
                  <a:schemeClr val="tx1"/>
                </a:solidFill>
              </a:rPr>
              <a:t>students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</a:p>
          <a:p>
            <a:pPr lvl="1">
              <a:defRPr/>
            </a:pPr>
            <a:r>
              <a:rPr lang="fi-FI" altLang="fi-FI" sz="2600" dirty="0" err="1"/>
              <a:t>Larger</a:t>
            </a:r>
            <a:r>
              <a:rPr lang="fi-FI" altLang="fi-FI" sz="2600" dirty="0"/>
              <a:t> </a:t>
            </a:r>
            <a:r>
              <a:rPr lang="fi-FI" altLang="fi-FI" sz="2600" dirty="0" err="1"/>
              <a:t>schools</a:t>
            </a:r>
            <a:r>
              <a:rPr lang="fi-FI" altLang="fi-FI" sz="2600" dirty="0"/>
              <a:t> </a:t>
            </a:r>
            <a:r>
              <a:rPr lang="fi-FI" altLang="fi-FI" sz="2600" dirty="0" err="1"/>
              <a:t>were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more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likely</a:t>
            </a:r>
            <a:r>
              <a:rPr lang="fi-FI" altLang="fi-FI" sz="2600" dirty="0"/>
              <a:t> to </a:t>
            </a:r>
            <a:r>
              <a:rPr lang="fi-FI" altLang="fi-FI" sz="2600" dirty="0" err="1"/>
              <a:t>sustain</a:t>
            </a:r>
            <a:endParaRPr lang="fi-FI" altLang="fi-FI" sz="2600" dirty="0"/>
          </a:p>
          <a:p>
            <a:pPr>
              <a:defRPr/>
            </a:pPr>
            <a:r>
              <a:rPr lang="fi-FI" altLang="fi-FI" dirty="0" err="1">
                <a:solidFill>
                  <a:schemeClr val="tx1"/>
                </a:solidFill>
              </a:rPr>
              <a:t>Good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  <a:r>
              <a:rPr lang="fi-FI" altLang="fi-FI" dirty="0" err="1">
                <a:solidFill>
                  <a:schemeClr val="tx1"/>
                </a:solidFill>
              </a:rPr>
              <a:t>coordination</a:t>
            </a:r>
            <a:r>
              <a:rPr lang="fi-FI" altLang="fi-FI" dirty="0">
                <a:solidFill>
                  <a:schemeClr val="tx1"/>
                </a:solidFill>
              </a:rPr>
              <a:t>; </a:t>
            </a:r>
            <a:r>
              <a:rPr lang="fi-FI" altLang="fi-FI" dirty="0" err="1">
                <a:solidFill>
                  <a:schemeClr val="tx1"/>
                </a:solidFill>
              </a:rPr>
              <a:t>informing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  <a:r>
              <a:rPr lang="fi-FI" altLang="fi-FI" dirty="0" err="1">
                <a:solidFill>
                  <a:schemeClr val="tx1"/>
                </a:solidFill>
              </a:rPr>
              <a:t>the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  <a:r>
              <a:rPr lang="fi-FI" altLang="fi-FI" dirty="0" err="1">
                <a:solidFill>
                  <a:schemeClr val="tx1"/>
                </a:solidFill>
              </a:rPr>
              <a:t>whole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  <a:r>
              <a:rPr lang="fi-FI" altLang="fi-FI" dirty="0" err="1">
                <a:solidFill>
                  <a:schemeClr val="tx1"/>
                </a:solidFill>
              </a:rPr>
              <a:t>community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fi-FI" altLang="fi-FI" dirty="0" err="1">
                <a:solidFill>
                  <a:schemeClr val="tx1"/>
                </a:solidFill>
              </a:rPr>
              <a:t>Initial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  <a:r>
              <a:rPr lang="fi-FI" altLang="fi-FI" dirty="0" err="1">
                <a:solidFill>
                  <a:schemeClr val="tx1"/>
                </a:solidFill>
              </a:rPr>
              <a:t>level</a:t>
            </a:r>
            <a:r>
              <a:rPr lang="fi-FI" altLang="fi-FI" dirty="0">
                <a:solidFill>
                  <a:schemeClr val="tx1"/>
                </a:solidFill>
              </a:rPr>
              <a:t> of </a:t>
            </a:r>
            <a:r>
              <a:rPr lang="fi-FI" altLang="fi-FI" dirty="0" err="1">
                <a:solidFill>
                  <a:schemeClr val="tx1"/>
                </a:solidFill>
              </a:rPr>
              <a:t>implementation</a:t>
            </a:r>
            <a:endParaRPr lang="fi-FI" altLang="fi-FI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i-FI" altLang="fi-FI" sz="2600" dirty="0" err="1"/>
              <a:t>Those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doing</a:t>
            </a:r>
            <a:r>
              <a:rPr lang="fi-FI" altLang="fi-FI" sz="2600" dirty="0"/>
              <a:t> </a:t>
            </a:r>
            <a:r>
              <a:rPr lang="fi-FI" altLang="fi-FI" sz="2600" dirty="0" err="1"/>
              <a:t>more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during</a:t>
            </a:r>
            <a:r>
              <a:rPr lang="fi-FI" altLang="fi-FI" sz="2600" dirty="0"/>
              <a:t> </a:t>
            </a:r>
            <a:r>
              <a:rPr lang="fi-FI" altLang="fi-FI" sz="2600" dirty="0" err="1"/>
              <a:t>the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first</a:t>
            </a:r>
            <a:r>
              <a:rPr lang="fi-FI" altLang="fi-FI" sz="2600" dirty="0"/>
              <a:t> </a:t>
            </a:r>
            <a:r>
              <a:rPr lang="fi-FI" altLang="fi-FI" sz="2600" dirty="0" err="1"/>
              <a:t>three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years</a:t>
            </a:r>
            <a:r>
              <a:rPr lang="fi-FI" altLang="fi-FI" sz="2600" dirty="0"/>
              <a:t> </a:t>
            </a:r>
            <a:r>
              <a:rPr lang="fi-FI" altLang="fi-FI" sz="2600" dirty="0" err="1"/>
              <a:t>were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more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likely</a:t>
            </a:r>
            <a:r>
              <a:rPr lang="fi-FI" altLang="fi-FI" sz="2600" dirty="0"/>
              <a:t> to </a:t>
            </a:r>
            <a:r>
              <a:rPr lang="fi-FI" altLang="fi-FI" sz="2600" dirty="0" err="1"/>
              <a:t>sustain</a:t>
            </a:r>
            <a:endParaRPr lang="fi-FI" altLang="fi-FI" sz="2600" dirty="0"/>
          </a:p>
          <a:p>
            <a:pPr>
              <a:defRPr/>
            </a:pPr>
            <a:r>
              <a:rPr lang="fi-FI" altLang="fi-FI" dirty="0" err="1">
                <a:solidFill>
                  <a:schemeClr val="tx1"/>
                </a:solidFill>
              </a:rPr>
              <a:t>Initial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  <a:r>
              <a:rPr lang="fi-FI" altLang="fi-FI" dirty="0" err="1">
                <a:solidFill>
                  <a:schemeClr val="tx1"/>
                </a:solidFill>
              </a:rPr>
              <a:t>level</a:t>
            </a:r>
            <a:r>
              <a:rPr lang="fi-FI" altLang="fi-FI" dirty="0">
                <a:solidFill>
                  <a:schemeClr val="tx1"/>
                </a:solidFill>
              </a:rPr>
              <a:t> of </a:t>
            </a:r>
            <a:r>
              <a:rPr lang="fi-FI" altLang="fi-FI" dirty="0" err="1">
                <a:solidFill>
                  <a:schemeClr val="tx1"/>
                </a:solidFill>
              </a:rPr>
              <a:t>bullying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  <a:r>
              <a:rPr lang="fi-FI" altLang="fi-FI" dirty="0" err="1">
                <a:solidFill>
                  <a:schemeClr val="tx1"/>
                </a:solidFill>
              </a:rPr>
              <a:t>problems</a:t>
            </a:r>
            <a:r>
              <a:rPr lang="fi-FI" altLang="fi-FI" dirty="0">
                <a:solidFill>
                  <a:schemeClr val="tx1"/>
                </a:solidFill>
              </a:rPr>
              <a:t> </a:t>
            </a:r>
            <a:r>
              <a:rPr lang="fi-FI" altLang="fi-FI" dirty="0" err="1">
                <a:solidFill>
                  <a:schemeClr val="tx1"/>
                </a:solidFill>
              </a:rPr>
              <a:t>low</a:t>
            </a:r>
            <a:endParaRPr lang="fi-FI" altLang="fi-FI" dirty="0">
              <a:solidFill>
                <a:schemeClr val="tx1"/>
              </a:solidFill>
            </a:endParaRPr>
          </a:p>
          <a:p>
            <a:endParaRPr lang="en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B7F0B-017F-ECA9-2B4F-A7E4F029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dirty="0"/>
              <a:t>Some </a:t>
            </a:r>
            <a:r>
              <a:rPr lang="fi-FI" altLang="fi-FI" dirty="0" err="1"/>
              <a:t>predictors</a:t>
            </a:r>
            <a:r>
              <a:rPr lang="fi-FI" altLang="fi-FI" dirty="0"/>
              <a:t> of </a:t>
            </a:r>
            <a:r>
              <a:rPr lang="fi-FI" altLang="fi-FI" dirty="0" err="1"/>
              <a:t>sustainable</a:t>
            </a:r>
            <a:r>
              <a:rPr lang="fi-FI" altLang="fi-FI" dirty="0"/>
              <a:t> </a:t>
            </a:r>
            <a:r>
              <a:rPr lang="fi-FI" altLang="fi-FI" dirty="0" err="1"/>
              <a:t>implementation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9594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EE3191-3303-D208-00A9-D7A9121D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8" y="33035"/>
            <a:ext cx="10145029" cy="1252538"/>
          </a:xfrm>
        </p:spPr>
        <p:txBody>
          <a:bodyPr/>
          <a:lstStyle/>
          <a:p>
            <a:r>
              <a:rPr lang="en-FI" dirty="0"/>
              <a:t>Example 1: Program sustainability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D1C0DAF-AF26-86BF-52F8-F2E3465508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78750" y="1695685"/>
          <a:ext cx="8213432" cy="394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7CC3DA-B686-30DA-8A10-951071382A62}"/>
              </a:ext>
            </a:extLst>
          </p:cNvPr>
          <p:cNvSpPr txBox="1"/>
          <p:nvPr/>
        </p:nvSpPr>
        <p:spPr>
          <a:xfrm>
            <a:off x="3296259" y="6046980"/>
            <a:ext cx="2188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fi-FI" sz="20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fi-FI" sz="2000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Sainio</a:t>
            </a:r>
            <a:r>
              <a:rPr lang="en-US" altLang="fi-FI" sz="20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2020)</a:t>
            </a:r>
            <a:endParaRPr lang="fi-FI" sz="20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1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731D56-4EC2-ED8B-BF7F-A941D8F6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8" y="-163737"/>
            <a:ext cx="10145029" cy="1252538"/>
          </a:xfrm>
        </p:spPr>
        <p:txBody>
          <a:bodyPr>
            <a:normAutofit fontScale="90000"/>
          </a:bodyPr>
          <a:lstStyle/>
          <a:p>
            <a:r>
              <a:rPr lang="en-FI" dirty="0"/>
              <a:t>Facilitators and barriers to program sustainment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9650141-405B-65A8-3038-FDCD8FDC9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975593"/>
              </p:ext>
            </p:extLst>
          </p:nvPr>
        </p:nvGraphicFramePr>
        <p:xfrm>
          <a:off x="2488558" y="1388962"/>
          <a:ext cx="8252749" cy="476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C3A427-79DC-FF25-EBBF-593E1D08CC6C}"/>
              </a:ext>
            </a:extLst>
          </p:cNvPr>
          <p:cNvSpPr txBox="1"/>
          <p:nvPr/>
        </p:nvSpPr>
        <p:spPr>
          <a:xfrm>
            <a:off x="2909729" y="6157733"/>
            <a:ext cx="4699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/>
            <a:r>
              <a:rPr lang="en-US" dirty="0"/>
              <a:t>(</a:t>
            </a:r>
            <a:r>
              <a:rPr lang="en-US" dirty="0" err="1"/>
              <a:t>Herkama</a:t>
            </a:r>
            <a:r>
              <a:rPr lang="en-US" dirty="0"/>
              <a:t> et al., 2022)</a:t>
            </a:r>
          </a:p>
        </p:txBody>
      </p:sp>
    </p:spTree>
    <p:extLst>
      <p:ext uri="{BB962C8B-B14F-4D97-AF65-F5344CB8AC3E}">
        <p14:creationId xmlns:p14="http://schemas.microsoft.com/office/powerpoint/2010/main" val="154749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714CB-EFD6-01E0-6B55-BF336999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Example 2: Adherence to given guidelines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81E605-A56C-B8FE-9FBB-41876AAFDDFC}"/>
              </a:ext>
            </a:extLst>
          </p:cNvPr>
          <p:cNvGraphicFramePr>
            <a:graphicFrameLocks/>
          </p:cNvGraphicFramePr>
          <p:nvPr/>
        </p:nvGraphicFramePr>
        <p:xfrm>
          <a:off x="2579176" y="1600200"/>
          <a:ext cx="6988444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965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letusraken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letusrakenn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letusraken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letusrakenn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spect">
    <a:dk1>
      <a:srgbClr val="000000"/>
    </a:dk1>
    <a:lt1>
      <a:srgbClr val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1485</Words>
  <Application>Microsoft Macintosh PowerPoint</Application>
  <PresentationFormat>Widescreen</PresentationFormat>
  <Paragraphs>123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CIDFont+F2</vt:lpstr>
      <vt:lpstr>Office Theme</vt:lpstr>
      <vt:lpstr>Perspectives on effective bullying prevention: Importance of high quality and sustainable implementation </vt:lpstr>
      <vt:lpstr>Topics</vt:lpstr>
      <vt:lpstr>Introduction</vt:lpstr>
      <vt:lpstr>KiVa antibullying program</vt:lpstr>
      <vt:lpstr>Example 1: Program sustainability</vt:lpstr>
      <vt:lpstr>Some predictors of sustainable implementation</vt:lpstr>
      <vt:lpstr>Example 1: Program sustainability</vt:lpstr>
      <vt:lpstr>Facilitators and barriers to program sustainment</vt:lpstr>
      <vt:lpstr>Example 2: Adherence to given guidelines</vt:lpstr>
      <vt:lpstr>Solving bullying cases: Changes during 2009–2015</vt:lpstr>
      <vt:lpstr>Example 3: IMPRES research project</vt:lpstr>
      <vt:lpstr>Lessons learnt: FI</vt:lpstr>
      <vt:lpstr>PowerPoint Presentation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Sanna Herkama</dc:creator>
  <cp:lastModifiedBy>Sanna Herkama</cp:lastModifiedBy>
  <cp:revision>40</cp:revision>
  <dcterms:created xsi:type="dcterms:W3CDTF">2023-10-13T03:50:45Z</dcterms:created>
  <dcterms:modified xsi:type="dcterms:W3CDTF">2023-10-31T14:15:43Z</dcterms:modified>
</cp:coreProperties>
</file>