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21"/>
  </p:notesMasterIdLst>
  <p:handoutMasterIdLst>
    <p:handoutMasterId r:id="rId22"/>
  </p:handoutMasterIdLst>
  <p:sldIdLst>
    <p:sldId id="338" r:id="rId5"/>
    <p:sldId id="265" r:id="rId6"/>
    <p:sldId id="264" r:id="rId7"/>
    <p:sldId id="259" r:id="rId8"/>
    <p:sldId id="345" r:id="rId9"/>
    <p:sldId id="346" r:id="rId10"/>
    <p:sldId id="340" r:id="rId11"/>
    <p:sldId id="347" r:id="rId12"/>
    <p:sldId id="343" r:id="rId13"/>
    <p:sldId id="263" r:id="rId14"/>
    <p:sldId id="350" r:id="rId15"/>
    <p:sldId id="349" r:id="rId16"/>
    <p:sldId id="307" r:id="rId17"/>
    <p:sldId id="351" r:id="rId18"/>
    <p:sldId id="342" r:id="rId19"/>
    <p:sldId id="33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9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vel, Matthieu" initials="GM" lastIdx="5" clrIdx="0">
    <p:extLst>
      <p:ext uri="{19B8F6BF-5375-455C-9EA6-DF929625EA0E}">
        <p15:presenceInfo xmlns:p15="http://schemas.microsoft.com/office/powerpoint/2012/main" userId="S::m.guevel@unesco.org::59e580ac-477c-44d0-8c02-a45964b90a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8E60C-7346-4719-A794-053AF537348B}" v="6" dt="2023-11-01T22:20:37.695"/>
  </p1510:revLst>
</p1510:revInfo>
</file>

<file path=ppt/tableStyles.xml><?xml version="1.0" encoding="utf-8"?>
<a:tblStyleLst xmlns:a="http://schemas.openxmlformats.org/drawingml/2006/main" def="{5C22544A-7EE6-4342-B048-85BDC9FD1C3A}">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08" autoAdjust="0"/>
    <p:restoredTop sz="64460" autoAdjust="0"/>
  </p:normalViewPr>
  <p:slideViewPr>
    <p:cSldViewPr snapToGrid="0" showGuides="1">
      <p:cViewPr varScale="1">
        <p:scale>
          <a:sx n="52" d="100"/>
          <a:sy n="52" d="100"/>
        </p:scale>
        <p:origin x="676" y="48"/>
      </p:cViewPr>
      <p:guideLst>
        <p:guide orient="horz" pos="2137"/>
        <p:guide pos="3931"/>
      </p:guideLst>
    </p:cSldViewPr>
  </p:slideViewPr>
  <p:outlineViewPr>
    <p:cViewPr>
      <p:scale>
        <a:sx n="100" d="100"/>
        <a:sy n="100" d="100"/>
      </p:scale>
      <p:origin x="0" y="-41476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44D37D-97F2-475C-A1E2-537E803ECE88}" type="datetimeFigureOut">
              <a:rPr lang="en-US" smtClean="0"/>
              <a:t>11/2/2023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2CE3AA-5C90-4B1E-BB30-5DBE87DD2812}" type="slidenum">
              <a:rPr lang="en-US" smtClean="0"/>
              <a:t>‹#›</a:t>
            </a:fld>
            <a:endParaRPr lang="en-US"/>
          </a:p>
        </p:txBody>
      </p:sp>
    </p:spTree>
    <p:extLst>
      <p:ext uri="{BB962C8B-B14F-4D97-AF65-F5344CB8AC3E}">
        <p14:creationId xmlns:p14="http://schemas.microsoft.com/office/powerpoint/2010/main" val="3878900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F0453-48F6-41C1-944E-EB020FF094E5}" type="datetimeFigureOut">
              <a:rPr lang="fr-FR" smtClean="0"/>
              <a:t>02/11/2023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E205E-CD73-4305-88CF-892B440D76AC}" type="slidenum">
              <a:rPr lang="fr-FR" smtClean="0"/>
              <a:t>‹#›</a:t>
            </a:fld>
            <a:endParaRPr lang="fr-FR"/>
          </a:p>
        </p:txBody>
      </p:sp>
    </p:spTree>
    <p:extLst>
      <p:ext uri="{BB962C8B-B14F-4D97-AF65-F5344CB8AC3E}">
        <p14:creationId xmlns:p14="http://schemas.microsoft.com/office/powerpoint/2010/main" val="240174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b="0" i="0" dirty="0">
                <a:effectLst/>
                <a:latin typeface="+mn-lt"/>
              </a:rPr>
              <a:t>Globally, </a:t>
            </a:r>
            <a:r>
              <a:rPr lang="en-US" b="1" i="0" dirty="0">
                <a:effectLst/>
                <a:latin typeface="+mn-lt"/>
              </a:rPr>
              <a:t>246 million children and adolescents experience some form of violence in and around school every year, with girls being particularly vulnerable</a:t>
            </a:r>
            <a:r>
              <a:rPr lang="en-US" b="0" i="0" dirty="0">
                <a:effectLst/>
                <a:latin typeface="+mn-lt"/>
              </a:rPr>
              <a:t>.</a:t>
            </a:r>
          </a:p>
          <a:p>
            <a:pPr marL="171450" indent="-171450">
              <a:buFont typeface="Wingdings" panose="05000000000000000000" pitchFamily="2" charset="2"/>
              <a:buChar char="Ø"/>
            </a:pPr>
            <a:r>
              <a:rPr lang="en-US" b="0" i="0" dirty="0">
                <a:effectLst/>
                <a:latin typeface="+mn-lt"/>
              </a:rPr>
              <a:t>Almost </a:t>
            </a:r>
            <a:r>
              <a:rPr lang="en-US" b="1" i="0" dirty="0">
                <a:effectLst/>
                <a:latin typeface="+mn-lt"/>
              </a:rPr>
              <a:t>one in three students (32%) has been bullied by their peers at school at least once in the last month</a:t>
            </a:r>
            <a:r>
              <a:rPr lang="en-US" b="0" i="0" dirty="0">
                <a:effectLst/>
                <a:latin typeface="+mn-lt"/>
              </a:rPr>
              <a:t>, and </a:t>
            </a:r>
            <a:r>
              <a:rPr lang="en-US" b="1" i="0" dirty="0">
                <a:effectLst/>
                <a:latin typeface="+mn-lt"/>
              </a:rPr>
              <a:t>cyberbullying affects as many as 1 in 10 children</a:t>
            </a:r>
            <a:r>
              <a:rPr lang="en-US" b="0" i="0" dirty="0">
                <a:effectLst/>
                <a:latin typeface="+mn-lt"/>
              </a:rPr>
              <a:t>.</a:t>
            </a:r>
          </a:p>
          <a:p>
            <a:pPr marL="171450" indent="-171450">
              <a:buFont typeface="Wingdings" panose="05000000000000000000" pitchFamily="2" charset="2"/>
              <a:buChar char="Ø"/>
            </a:pPr>
            <a:r>
              <a:rPr lang="en-US" b="0" i="0" dirty="0">
                <a:effectLst/>
                <a:latin typeface="+mn-lt"/>
              </a:rPr>
              <a:t>These numbers show us that school violence remains a pervasive problem in all countries.  </a:t>
            </a:r>
          </a:p>
          <a:p>
            <a:pPr marL="171450" indent="-171450">
              <a:buFont typeface="Wingdings" panose="05000000000000000000" pitchFamily="2" charset="2"/>
              <a:buChar char="Ø"/>
            </a:pPr>
            <a:endParaRPr lang="en-US" dirty="0">
              <a:latin typeface="+mn-lt"/>
            </a:endParaRPr>
          </a:p>
          <a:p>
            <a:r>
              <a:rPr lang="en-GB" sz="1200" b="0" i="0" dirty="0">
                <a:effectLst/>
                <a:latin typeface="Arial" panose="020B0604020202020204" pitchFamily="34" charset="0"/>
              </a:rPr>
              <a:t>Globally, the North African region has the second highest prevalence of bullying, at 42.7% (range 30.6%-70%), </a:t>
            </a:r>
          </a:p>
          <a:p>
            <a:r>
              <a:rPr lang="en-GB" sz="1200" b="0" dirty="0">
                <a:latin typeface="Arial" panose="020B0604020202020204" pitchFamily="34" charset="0"/>
              </a:rPr>
              <a:t>Very high levels among boys </a:t>
            </a:r>
            <a:r>
              <a:rPr lang="en-GB" sz="1200" b="0" i="0" dirty="0">
                <a:effectLst/>
                <a:latin typeface="Arial" panose="020B0604020202020204" pitchFamily="34" charset="0"/>
              </a:rPr>
              <a:t>among boys, at 46%, and among girls, at 39%.</a:t>
            </a:r>
          </a:p>
          <a:p>
            <a:endParaRPr lang="en-GB" sz="1200" b="0" i="0" dirty="0">
              <a:effectLst/>
              <a:latin typeface="Arial" panose="020B0604020202020204" pitchFamily="34" charset="0"/>
            </a:endParaRPr>
          </a:p>
          <a:p>
            <a:r>
              <a:rPr lang="en-GB" sz="1200" b="0" i="0" dirty="0">
                <a:effectLst/>
                <a:latin typeface="Arial" panose="020B0604020202020204" pitchFamily="34" charset="0"/>
              </a:rPr>
              <a:t>Violence in school is a reflection of violence and power dynamics in wider society… it is also a place where change can happen.</a:t>
            </a:r>
            <a:endParaRPr lang="en-GB" sz="1200" dirty="0"/>
          </a:p>
          <a:p>
            <a:pPr marL="171450" indent="-171450">
              <a:buFont typeface="Wingdings" panose="05000000000000000000" pitchFamily="2" charset="2"/>
              <a:buChar char="Ø"/>
            </a:pPr>
            <a:endParaRPr lang="en-US" dirty="0">
              <a:latin typeface="+mn-lt"/>
            </a:endParaRPr>
          </a:p>
          <a:p>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1</a:t>
            </a:fld>
            <a:endParaRPr lang="fr-FR"/>
          </a:p>
        </p:txBody>
      </p:sp>
    </p:spTree>
    <p:extLst>
      <p:ext uri="{BB962C8B-B14F-4D97-AF65-F5344CB8AC3E}">
        <p14:creationId xmlns:p14="http://schemas.microsoft.com/office/powerpoint/2010/main" val="1911317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dirty="0">
                <a:latin typeface="Calibri "/>
              </a:rPr>
              <a:t>Teachers play a crucial role in creating safe, non-violent learning spaces. They are immediate witnesses to school violence, often the first to intervene in violent situations. </a:t>
            </a:r>
          </a:p>
          <a:p>
            <a:pPr marL="171450" indent="-171450">
              <a:buFont typeface="Arial" panose="020B0604020202020204" pitchFamily="34" charset="0"/>
              <a:buChar char="•"/>
            </a:pPr>
            <a:r>
              <a:rPr lang="en-US" dirty="0">
                <a:latin typeface="Calibri "/>
              </a:rPr>
              <a:t>Understanding teachers' perceptions, practices, needs, and expectations is vital for strengthening their role in violence prevention. That is why in 2022, we published the technical brief that you see here on screen: this brief is based on 2 UNESCO-commissioned studies. The first study explores teachers' views on violence in schools, supported by the Safe to Learn Partnership. The second study focuses on UNESCO's 'Connect with Respect' program, addressing school-related gender-based violence in five countries.</a:t>
            </a:r>
          </a:p>
          <a:p>
            <a:pPr marL="171450" indent="-171450">
              <a:buFont typeface="Arial" panose="020B0604020202020204" pitchFamily="34" charset="0"/>
              <a:buChar char="•"/>
            </a:pPr>
            <a:r>
              <a:rPr lang="en-US" dirty="0">
                <a:latin typeface="Calibri "/>
              </a:rPr>
              <a:t>Four in five teachers consider it their responsibility to address school violence, yet many lack a comprehensive understanding and struggle to intervene effectively. </a:t>
            </a:r>
          </a:p>
          <a:p>
            <a:pPr marL="171450" indent="-171450">
              <a:buFont typeface="Arial" panose="020B0604020202020204" pitchFamily="34" charset="0"/>
              <a:buChar char="•"/>
            </a:pPr>
            <a:r>
              <a:rPr lang="en-US" dirty="0">
                <a:latin typeface="Calibri "/>
              </a:rPr>
              <a:t>25% of teachers surveyed did not recognize various forms of violence, including online acts, highlighting the need for awareness and education.</a:t>
            </a:r>
          </a:p>
          <a:p>
            <a:pPr marL="171450" indent="-171450">
              <a:buFont typeface="Arial" panose="020B0604020202020204" pitchFamily="34" charset="0"/>
              <a:buChar char="•"/>
            </a:pPr>
            <a:endParaRPr lang="fr-FR" dirty="0">
              <a:latin typeface="Calibri "/>
            </a:endParaRPr>
          </a:p>
          <a:p>
            <a:pPr marL="171450" indent="-171450">
              <a:buFont typeface="Wingdings" panose="05000000000000000000" pitchFamily="2" charset="2"/>
              <a:buChar char="Ø"/>
            </a:pPr>
            <a:r>
              <a:rPr lang="en-US" sz="1200" kern="1200" dirty="0">
                <a:solidFill>
                  <a:schemeClr val="tx1"/>
                </a:solidFill>
                <a:latin typeface="Calibri "/>
                <a:ea typeface="+mn-ea"/>
                <a:cs typeface="+mn-cs"/>
              </a:rPr>
              <a:t>Teachers alone cannot bear the entire responsibility; collective efforts are essential</a:t>
            </a:r>
            <a:r>
              <a:rPr lang="fr-FR" sz="1200" kern="1200" dirty="0">
                <a:solidFill>
                  <a:schemeClr val="tx1"/>
                </a:solidFill>
                <a:latin typeface="Calibri "/>
                <a:ea typeface="+mn-ea"/>
                <a:cs typeface="+mn-cs"/>
              </a:rPr>
              <a:t>. </a:t>
            </a:r>
          </a:p>
        </p:txBody>
      </p:sp>
      <p:sp>
        <p:nvSpPr>
          <p:cNvPr id="4" name="Espace réservé du numéro de diapositive 3"/>
          <p:cNvSpPr>
            <a:spLocks noGrp="1"/>
          </p:cNvSpPr>
          <p:nvPr>
            <p:ph type="sldNum" sz="quarter" idx="5"/>
          </p:nvPr>
        </p:nvSpPr>
        <p:spPr/>
        <p:txBody>
          <a:bodyPr/>
          <a:lstStyle/>
          <a:p>
            <a:fld id="{2EDE205E-CD73-4305-88CF-892B440D76AC}" type="slidenum">
              <a:rPr lang="fr-FR" smtClean="0"/>
              <a:t>13</a:t>
            </a:fld>
            <a:endParaRPr lang="fr-FR"/>
          </a:p>
        </p:txBody>
      </p:sp>
    </p:spTree>
    <p:extLst>
      <p:ext uri="{BB962C8B-B14F-4D97-AF65-F5344CB8AC3E}">
        <p14:creationId xmlns:p14="http://schemas.microsoft.com/office/powerpoint/2010/main" val="222322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Open Sans" panose="020B0606030504020204" pitchFamily="34" charset="0"/>
            </a:endParaRPr>
          </a:p>
          <a:p>
            <a:pPr algn="just"/>
            <a:r>
              <a:rPr lang="en-GB" sz="1800" b="0" i="0" u="none" strike="noStrike" baseline="0" dirty="0">
                <a:latin typeface="Open Sans" panose="020B0606030504020204" pitchFamily="34" charset="0"/>
              </a:rPr>
              <a:t>A national Code of Conduct on Prevention of School-Related Gender-Based Violence in schools was developed by the Ethiopian Ministry of Education, with support from UNICEF and consultations with members from the Ethiopian Teachers’ Association, civil society organizations, and representatives from the health, education, gender, justice, and police sectors. The code addresses gender-based violence by school staff or students and includes guidance on sexual harassment, which was not part of the existing administrative disciplinary guidelines in schools. The code also specifies that a seven-member committee representing gender clubs, students, teachers, parents, administration, and leadership should be in place in each school and meet regularly. </a:t>
            </a:r>
          </a:p>
          <a:p>
            <a:pPr algn="just"/>
            <a:endParaRPr lang="en-GB" sz="1800" b="0" i="0" u="none" strike="noStrike" baseline="0" dirty="0">
              <a:latin typeface="Open Sans" panose="020B0606030504020204" pitchFamily="34" charset="0"/>
            </a:endParaRPr>
          </a:p>
          <a:p>
            <a:pPr algn="l"/>
            <a:endParaRPr lang="en-GB" sz="1800" b="0" i="0" u="none" strike="noStrike" baseline="0" dirty="0">
              <a:solidFill>
                <a:srgbClr val="000000"/>
              </a:solidFill>
              <a:latin typeface="Open Sans" panose="020B0606030504020204" pitchFamily="34" charset="0"/>
            </a:endParaRPr>
          </a:p>
          <a:p>
            <a:pPr algn="just"/>
            <a:r>
              <a:rPr lang="en-GB" sz="1800" b="0" i="0" u="none" strike="noStrike" baseline="0" dirty="0">
                <a:latin typeface="Open Sans" panose="020B0606030504020204" pitchFamily="34" charset="0"/>
              </a:rPr>
              <a:t>recommendations to strengthen implementation: </a:t>
            </a:r>
          </a:p>
          <a:p>
            <a:r>
              <a:rPr lang="en-GB" sz="1800" b="0" i="0" u="none" strike="noStrike" baseline="0" dirty="0">
                <a:latin typeface="Open Sans" panose="020B0606030504020204" pitchFamily="34" charset="0"/>
              </a:rPr>
              <a:t>Codes of conduct should go beyond punishment for violations, to building on and enforcing positive and preventive actions in and around schools. </a:t>
            </a:r>
          </a:p>
          <a:p>
            <a:r>
              <a:rPr lang="en-GB" sz="1800" b="0" i="0" u="none" strike="noStrike" baseline="0" dirty="0">
                <a:latin typeface="Open Sans" panose="020B0606030504020204" pitchFamily="34" charset="0"/>
              </a:rPr>
              <a:t>Codes should address a wide range of violence in and around school, such as bullying, corporal punishment, and child marriage, ensuring alignment with other national policies and laws. </a:t>
            </a:r>
          </a:p>
          <a:p>
            <a:r>
              <a:rPr lang="en-GB" sz="1800" b="0" i="0" u="none" strike="noStrike" baseline="0" dirty="0">
                <a:latin typeface="Open Sans" panose="020B0606030504020204" pitchFamily="34" charset="0"/>
              </a:rPr>
              <a:t>Guidance for responding to the range of mild to severe forms of violence perpetrated by students and teachers should also uphold rights to education and safety for all students. </a:t>
            </a:r>
          </a:p>
          <a:p>
            <a:r>
              <a:rPr lang="en-GB" sz="1800" b="0" i="0" u="none" strike="noStrike" baseline="0" dirty="0">
                <a:latin typeface="Open Sans" panose="020B0606030504020204" pitchFamily="34" charset="0"/>
              </a:rPr>
              <a:t>Resources are needed to support schools with training, consultation, and girls’ club activities, which can be supplemented by partnerships with other government departments and civil society organizations. </a:t>
            </a:r>
          </a:p>
          <a:p>
            <a:r>
              <a:rPr lang="en-GB" sz="1800" b="0" i="0" u="none" strike="noStrike" baseline="0" dirty="0">
                <a:latin typeface="Open Sans" panose="020B0606030504020204" pitchFamily="34" charset="0"/>
              </a:rPr>
              <a:t>Strengthen capacity for record keeping and monitoring at the school level and make linkages with child protection, mental health, and other services in the community. </a:t>
            </a:r>
          </a:p>
          <a:p>
            <a:pPr algn="just"/>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14</a:t>
            </a:fld>
            <a:endParaRPr lang="fr-FR"/>
          </a:p>
        </p:txBody>
      </p:sp>
    </p:spTree>
    <p:extLst>
      <p:ext uri="{BB962C8B-B14F-4D97-AF65-F5344CB8AC3E}">
        <p14:creationId xmlns:p14="http://schemas.microsoft.com/office/powerpoint/2010/main" val="221247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rtl="0" fontAlgn="base"/>
            <a:r>
              <a:rPr lang="en-US" b="0" i="0" u="none" strike="noStrike" dirty="0">
                <a:solidFill>
                  <a:srgbClr val="000000"/>
                </a:solidFill>
                <a:effectLst/>
                <a:latin typeface="Calibri "/>
              </a:rPr>
              <a:t>UNESCO’s role is also to raise awareness and contribute to the mobilization of governments and all stakeholders to end all forms of school violence, including bullying and cyberbullying.</a:t>
            </a:r>
            <a:r>
              <a:rPr lang="en-US" b="0" i="0" dirty="0">
                <a:solidFill>
                  <a:srgbClr val="000000"/>
                </a:solidFill>
                <a:effectLst/>
                <a:latin typeface="Calibri "/>
              </a:rPr>
              <a:t>​</a:t>
            </a:r>
            <a:endParaRPr lang="en-US" b="0" i="0" dirty="0">
              <a:solidFill>
                <a:srgbClr val="444444"/>
              </a:solidFill>
              <a:effectLst/>
              <a:latin typeface="Calibri "/>
            </a:endParaRPr>
          </a:p>
          <a:p>
            <a:pPr algn="just" rtl="0" fontAlgn="base"/>
            <a:r>
              <a:rPr lang="en-US" b="0" i="0" dirty="0">
                <a:solidFill>
                  <a:srgbClr val="000000"/>
                </a:solidFill>
                <a:effectLst/>
                <a:latin typeface="Calibri "/>
              </a:rPr>
              <a:t>​</a:t>
            </a:r>
            <a:endParaRPr lang="en-US" b="0" i="0" dirty="0">
              <a:solidFill>
                <a:srgbClr val="444444"/>
              </a:solidFill>
              <a:effectLst/>
              <a:latin typeface="Calibri "/>
            </a:endParaRPr>
          </a:p>
          <a:p>
            <a:pPr algn="just" rtl="0" fontAlgn="base"/>
            <a:r>
              <a:rPr lang="en-US" b="0" i="0" u="none" strike="noStrike" dirty="0">
                <a:solidFill>
                  <a:srgbClr val="000000"/>
                </a:solidFill>
                <a:effectLst/>
                <a:latin typeface="Calibri "/>
              </a:rPr>
              <a:t>In 2019, UNESCO’s Member States declared the first Thursday of November of every year, the </a:t>
            </a:r>
            <a:r>
              <a:rPr lang="en-US" b="0" i="1" u="none" strike="noStrike" dirty="0">
                <a:solidFill>
                  <a:srgbClr val="000000"/>
                </a:solidFill>
                <a:effectLst/>
                <a:latin typeface="Calibri "/>
              </a:rPr>
              <a:t>International Day against Violence and Bullying at School Including Cyberbullying</a:t>
            </a:r>
            <a:r>
              <a:rPr lang="en-US" b="0" i="0" u="none" strike="noStrike" dirty="0">
                <a:solidFill>
                  <a:srgbClr val="000000"/>
                </a:solidFill>
                <a:effectLst/>
                <a:latin typeface="Calibri "/>
              </a:rPr>
              <a:t>. </a:t>
            </a:r>
            <a:r>
              <a:rPr lang="en-US" b="0" i="0" dirty="0">
                <a:solidFill>
                  <a:srgbClr val="000000"/>
                </a:solidFill>
                <a:effectLst/>
                <a:latin typeface="Calibri "/>
              </a:rPr>
              <a:t>​</a:t>
            </a:r>
            <a:endParaRPr lang="en-US" b="0" i="0" dirty="0">
              <a:solidFill>
                <a:srgbClr val="444444"/>
              </a:solidFill>
              <a:effectLst/>
              <a:latin typeface="Calibri "/>
            </a:endParaRPr>
          </a:p>
          <a:p>
            <a:pPr algn="just" rtl="0" fontAlgn="base"/>
            <a:r>
              <a:rPr lang="en-US" b="0" i="0" u="none" strike="noStrike" dirty="0">
                <a:solidFill>
                  <a:srgbClr val="000000"/>
                </a:solidFill>
                <a:effectLst/>
                <a:latin typeface="Calibri "/>
              </a:rPr>
              <a:t>Each year, a theme is highlighted: </a:t>
            </a:r>
            <a:r>
              <a:rPr lang="en-GB" b="0" i="0" u="none" strike="noStrike" dirty="0">
                <a:solidFill>
                  <a:srgbClr val="000000"/>
                </a:solidFill>
                <a:effectLst/>
                <a:latin typeface="Calibri "/>
              </a:rPr>
              <a:t>This year's theme: </a:t>
            </a:r>
            <a:r>
              <a:rPr lang="en-US" b="1" i="0" u="none" strike="noStrike" dirty="0">
                <a:solidFill>
                  <a:srgbClr val="000000"/>
                </a:solidFill>
                <a:effectLst/>
                <a:latin typeface="Calibri "/>
              </a:rPr>
              <a:t>No place for fear: ending school violence for better mental health and learning</a:t>
            </a:r>
            <a:r>
              <a:rPr lang="en-GB" b="0" i="0" u="none" strike="noStrike" dirty="0">
                <a:solidFill>
                  <a:srgbClr val="000000"/>
                </a:solidFill>
                <a:effectLst/>
                <a:latin typeface="Calibri "/>
              </a:rPr>
              <a:t> brings to light the critical connection between school violence and the mental well-being of learners, teachers, and other school personnel. For example, UNESCO’s flagship </a:t>
            </a:r>
            <a:r>
              <a:rPr lang="en-GB" dirty="0">
                <a:solidFill>
                  <a:srgbClr val="000000"/>
                </a:solidFill>
                <a:latin typeface="Calibri "/>
              </a:rPr>
              <a:t>report</a:t>
            </a:r>
            <a:r>
              <a:rPr lang="en-GB" b="0" i="0" u="none" strike="noStrike" dirty="0">
                <a:solidFill>
                  <a:srgbClr val="000000"/>
                </a:solidFill>
                <a:effectLst/>
                <a:latin typeface="Calibri "/>
              </a:rPr>
              <a:t>, </a:t>
            </a:r>
            <a:r>
              <a:rPr lang="en-GB" b="0" i="1" u="none" strike="noStrike" dirty="0">
                <a:solidFill>
                  <a:srgbClr val="000000"/>
                </a:solidFill>
                <a:effectLst/>
                <a:latin typeface="Calibri "/>
              </a:rPr>
              <a:t>Behind the Numbers</a:t>
            </a:r>
            <a:r>
              <a:rPr lang="en-GB" b="0" i="0" u="none" strike="noStrike" dirty="0">
                <a:solidFill>
                  <a:srgbClr val="000000"/>
                </a:solidFill>
                <a:effectLst/>
                <a:latin typeface="Calibri "/>
              </a:rPr>
              <a:t>, shows that bullying and violence within educational settings can have profound and long-lasting effects on learners’ mental health, leading to feelings of loneliness and suicidal thoughts. </a:t>
            </a:r>
            <a:r>
              <a:rPr lang="en-US" b="0" i="0" dirty="0">
                <a:solidFill>
                  <a:srgbClr val="000000"/>
                </a:solidFill>
                <a:effectLst/>
                <a:latin typeface="Calibri "/>
              </a:rPr>
              <a:t>​</a:t>
            </a:r>
            <a:endParaRPr lang="en-US" b="0" i="0" dirty="0">
              <a:solidFill>
                <a:srgbClr val="444444"/>
              </a:solidFill>
              <a:effectLst/>
              <a:latin typeface="Calibri "/>
            </a:endParaRPr>
          </a:p>
          <a:p>
            <a:endParaRPr lang="fr-FR" dirty="0">
              <a:latin typeface="Calibri "/>
            </a:endParaRPr>
          </a:p>
          <a:p>
            <a:pPr algn="l"/>
            <a:r>
              <a:rPr lang="en-GB" sz="2800" b="0" i="0" dirty="0">
                <a:solidFill>
                  <a:srgbClr val="212121"/>
                </a:solidFill>
                <a:effectLst/>
                <a:latin typeface="Inter"/>
              </a:rPr>
              <a:t>School violence – including bullying, cyberbullying and gender-based violence – has severe and long-lasting consequences on the mental health, well-being and education of children and adolescents. </a:t>
            </a:r>
          </a:p>
          <a:p>
            <a:pPr algn="l"/>
            <a:r>
              <a:rPr lang="en-GB" sz="2800" b="0" i="0" dirty="0">
                <a:solidFill>
                  <a:srgbClr val="212121"/>
                </a:solidFill>
                <a:effectLst/>
                <a:latin typeface="Inter"/>
              </a:rPr>
              <a:t>Experiences at school such as violence amongst peers and bullying have been associated with anxiety, depression, suicidal thoughts and actions, and self-harm. Perpetrating violence is also associated with poor mental health, with evidence that children with emotional and behavioural disorders can engage in aggressive behaviours.</a:t>
            </a:r>
          </a:p>
          <a:p>
            <a:pPr algn="l"/>
            <a:r>
              <a:rPr lang="en-GB" sz="2800" b="0" i="0" dirty="0">
                <a:solidFill>
                  <a:srgbClr val="212121"/>
                </a:solidFill>
                <a:effectLst/>
                <a:latin typeface="Inter"/>
              </a:rPr>
              <a:t>Violence affects children’s ability to learn. Learners facing or witnessing school violence are more likely to miss school, have lower grades and even drop out of school. Children who are bullied are twice as likely to feel lonely, to be unable to sleep and to have contemplated suicide. Preventing and responding to school violence including bullying, both offline and online, and gender-based violence, can have a direct impact on the protection of learners, their mental health and in turn, their learning. Teachers may also experience or witness violence, and many report stress and fear at working in a violent environment.</a:t>
            </a:r>
          </a:p>
          <a:p>
            <a:pPr marL="0" indent="0">
              <a:spcBef>
                <a:spcPts val="600"/>
              </a:spcBef>
              <a:spcAft>
                <a:spcPts val="600"/>
              </a:spcAft>
              <a:buFont typeface="Arial" panose="020B0604020202020204" pitchFamily="34" charset="0"/>
              <a:buNone/>
            </a:pPr>
            <a:endParaRPr lang="en-US" sz="1800" kern="100" dirty="0">
              <a:effectLst/>
              <a:latin typeface="Calibri "/>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800" kern="100" dirty="0">
                <a:effectLst/>
                <a:latin typeface="Calibri "/>
                <a:ea typeface="DengXian" panose="02010600030101010101" pitchFamily="2" charset="-122"/>
                <a:cs typeface="Arial" panose="020B0604020202020204" pitchFamily="34" charset="0"/>
              </a:rPr>
              <a:t>Once more, it is crucial to reiterate that e</a:t>
            </a:r>
            <a:r>
              <a:rPr lang="en-US" sz="1800" kern="100" dirty="0">
                <a:effectLst/>
                <a:latin typeface="Calibri "/>
                <a:ea typeface="Times New Roman" panose="02020603050405020304" pitchFamily="18" charset="0"/>
                <a:cs typeface="Arial" panose="020B0604020202020204" pitchFamily="34" charset="0"/>
              </a:rPr>
              <a:t>veryone at school and within the broader education system has a role to play, from school personnel to the community, from parents and carers to policymakers and decision-makers. Beyond the education space, fostering safe and supporting learning environments requires engaging with other sectors such as health and child protection, recognizing the multiple factors that contribute to learners’ safety, mental health and well-being.</a:t>
            </a:r>
            <a:endParaRPr lang="fr-FR" sz="1800" kern="100" dirty="0">
              <a:effectLst/>
              <a:latin typeface="Calibri "/>
              <a:ea typeface="DengXian" panose="02010600030101010101" pitchFamily="2" charset="-122"/>
              <a:cs typeface="Arial" panose="020B0604020202020204" pitchFamily="34" charset="0"/>
            </a:endParaRPr>
          </a:p>
          <a:p>
            <a:pPr marL="0" indent="0">
              <a:spcBef>
                <a:spcPts val="600"/>
              </a:spcBef>
              <a:spcAft>
                <a:spcPts val="600"/>
              </a:spcAft>
              <a:buFont typeface="Arial" panose="020B0604020202020204" pitchFamily="34" charset="0"/>
              <a:buNone/>
            </a:pPr>
            <a:endParaRPr lang="fr-FR" sz="1800" kern="100" dirty="0">
              <a:effectLst/>
              <a:latin typeface="Calibri" panose="020F0502020204030204" pitchFamily="34" charset="0"/>
              <a:ea typeface="DengXian" panose="02010600030101010101" pitchFamily="2" charset="-122"/>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EDE205E-CD73-4305-88CF-892B440D76AC}" type="slidenum">
              <a:rPr lang="fr-FR" smtClean="0"/>
              <a:t>15</a:t>
            </a:fld>
            <a:endParaRPr lang="fr-FR"/>
          </a:p>
        </p:txBody>
      </p:sp>
    </p:spTree>
    <p:extLst>
      <p:ext uri="{BB962C8B-B14F-4D97-AF65-F5344CB8AC3E}">
        <p14:creationId xmlns:p14="http://schemas.microsoft.com/office/powerpoint/2010/main" val="109936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EDE205E-CD73-4305-88CF-892B440D76AC}" type="slidenum">
              <a:rPr lang="fr-FR" smtClean="0"/>
              <a:t>16</a:t>
            </a:fld>
            <a:endParaRPr lang="fr-FR"/>
          </a:p>
        </p:txBody>
      </p:sp>
    </p:spTree>
    <p:extLst>
      <p:ext uri="{BB962C8B-B14F-4D97-AF65-F5344CB8AC3E}">
        <p14:creationId xmlns:p14="http://schemas.microsoft.com/office/powerpoint/2010/main" val="367236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Beyond the definition, I'd like to give you some concrete examples of what we mean when we talk about school violence. After all, it's a human experience. </a:t>
            </a:r>
            <a:r>
              <a:rPr lang="en-GB" dirty="0"/>
              <a:t>[read slide] Here, a pubescent adolescent is mocked for her changing body by her peer. </a:t>
            </a:r>
            <a:endParaRPr lang="fr-F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325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Boys are also victims </a:t>
            </a:r>
            <a:r>
              <a:rPr lang="en-GB" dirty="0" err="1"/>
              <a:t>fo</a:t>
            </a:r>
            <a:r>
              <a:rPr lang="en-GB" dirty="0"/>
              <a:t> violence – and this can be perpetrated by adults as </a:t>
            </a:r>
            <a:r>
              <a:rPr lang="en-GB" dirty="0" err="1"/>
              <a:t>wel</a:t>
            </a:r>
            <a:r>
              <a:rPr lang="en-GB" dirty="0"/>
              <a:t> as peers. In fact, physical force is very often the ‘standard’ way for adults and children alike to show power and dominance in the school setting. </a:t>
            </a:r>
          </a:p>
          <a:p>
            <a:pPr marL="0" lvl="0" indent="0" algn="l" rtl="0">
              <a:spcBef>
                <a:spcPts val="0"/>
              </a:spcBef>
              <a:spcAft>
                <a:spcPts val="0"/>
              </a:spcAft>
              <a:buNone/>
            </a:pPr>
            <a:endParaRPr lang="en-GB"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Abel is 15 and he has been summoned to the headmasters’ office for making noise during class. As this was not the first time, the headteacher decides to make an example of him and takes him to the classroom, beats him hard with a cane in front of the class, telling him to take it like a man. </a:t>
            </a: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cs typeface="Calibri"/>
                <a:sym typeface="Calibri"/>
              </a:rPr>
              <a:t>The physical abuse here is compounded by the psychological abuse – punishing someone in front of others, and also using belittling language which only service to entrench harmful gender norms. </a:t>
            </a: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42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Sexual violence is a major concern in all parts of the world. Sometimes it is physical or forced, but not always. [read]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group of boys take advantage of the lack of toilets to abuse Rita’s privacy. But not all of them are comfortable about doing this. </a:t>
            </a: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seen – there are many different types of violence… physical, psychological and sexual. And they overlap with one another.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mn-lt"/>
              </a:rPr>
              <a:t>Different forms of violence</a:t>
            </a:r>
            <a:r>
              <a:rPr lang="en-US" b="0" i="0" dirty="0">
                <a:effectLst/>
                <a:latin typeface="+mn-lt"/>
              </a:rPr>
              <a:t>: It includes </a:t>
            </a:r>
            <a:r>
              <a:rPr lang="en-GB" sz="1200" dirty="0">
                <a:effectLst/>
                <a:latin typeface="+mn-lt"/>
                <a:ea typeface="Calibri" panose="020F0502020204030204" pitchFamily="34" charset="0"/>
                <a:cs typeface="Times New Roman" panose="02020603050405020304" pitchFamily="18" charset="0"/>
              </a:rPr>
              <a:t>psychological and physical violence, bullying, cyberbullying, gender-based violence, and sexual harassment.</a:t>
            </a:r>
          </a:p>
          <a:p>
            <a:r>
              <a:rPr lang="en-GB" dirty="0"/>
              <a:t> </a:t>
            </a:r>
          </a:p>
        </p:txBody>
      </p:sp>
      <p:sp>
        <p:nvSpPr>
          <p:cNvPr id="4" name="Slide Number Placeholder 3"/>
          <p:cNvSpPr>
            <a:spLocks noGrp="1"/>
          </p:cNvSpPr>
          <p:nvPr>
            <p:ph type="sldNum" sz="quarter" idx="5"/>
          </p:nvPr>
        </p:nvSpPr>
        <p:spPr/>
        <p:txBody>
          <a:bodyPr/>
          <a:lstStyle/>
          <a:p>
            <a:fld id="{2EDE205E-CD73-4305-88CF-892B440D76AC}" type="slidenum">
              <a:rPr lang="fr-FR" smtClean="0"/>
              <a:t>5</a:t>
            </a:fld>
            <a:endParaRPr lang="fr-FR"/>
          </a:p>
        </p:txBody>
      </p:sp>
    </p:spTree>
    <p:extLst>
      <p:ext uri="{BB962C8B-B14F-4D97-AF65-F5344CB8AC3E}">
        <p14:creationId xmlns:p14="http://schemas.microsoft.com/office/powerpoint/2010/main" val="334523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also seen, there are different driving forces behind violence especially in the school context.. If we want to have any success in preventing and responding to violence, we have to take all these factors into consideration – these might include  ethnicity, or socio-economic status</a:t>
            </a:r>
          </a:p>
          <a:p>
            <a:endParaRPr lang="en-GB" dirty="0"/>
          </a:p>
          <a:p>
            <a:r>
              <a:rPr lang="en-GB" dirty="0"/>
              <a:t>Gender – as we </a:t>
            </a:r>
            <a:r>
              <a:rPr lang="en-GB" dirty="0" err="1"/>
              <a:t>hae</a:t>
            </a:r>
            <a:r>
              <a:rPr lang="en-GB" dirty="0"/>
              <a:t> just seen from the examples – is a particularly important factor in violence. Gender inequalities and norms both contribute to and reinforce violence at a broader societal level. This has led to a greater attention to the </a:t>
            </a:r>
            <a:r>
              <a:rPr lang="en-GB" dirty="0" err="1"/>
              <a:t>genederd</a:t>
            </a:r>
            <a:r>
              <a:rPr lang="en-GB" dirty="0"/>
              <a:t> dimensions of school violence over the past decade. </a:t>
            </a:r>
            <a:r>
              <a:rPr lang="en-US" b="0" dirty="0"/>
              <a:t>These acts are rooted in gender norms and stereotypes, perpetuated by unequal power dynamics</a:t>
            </a:r>
            <a:r>
              <a:rPr lang="en-US" dirty="0"/>
              <a:t>. </a:t>
            </a:r>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6</a:t>
            </a:fld>
            <a:endParaRPr lang="fr-FR"/>
          </a:p>
        </p:txBody>
      </p:sp>
    </p:spTree>
    <p:extLst>
      <p:ext uri="{BB962C8B-B14F-4D97-AF65-F5344CB8AC3E}">
        <p14:creationId xmlns:p14="http://schemas.microsoft.com/office/powerpoint/2010/main" val="428874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Ø"/>
            </a:pPr>
            <a:r>
              <a:rPr lang="en-GB" dirty="0"/>
              <a:t>Happens beyond the school gates – schools are often described as miniature </a:t>
            </a:r>
            <a:r>
              <a:rPr lang="en-GB" dirty="0" err="1"/>
              <a:t>reflectsions</a:t>
            </a:r>
            <a:r>
              <a:rPr lang="en-GB" dirty="0"/>
              <a:t> </a:t>
            </a:r>
            <a:endParaRPr lang="en-US" dirty="0"/>
          </a:p>
        </p:txBody>
      </p:sp>
      <p:sp>
        <p:nvSpPr>
          <p:cNvPr id="4" name="Espace réservé du numéro de diapositive 3"/>
          <p:cNvSpPr>
            <a:spLocks noGrp="1"/>
          </p:cNvSpPr>
          <p:nvPr>
            <p:ph type="sldNum" sz="quarter" idx="5"/>
          </p:nvPr>
        </p:nvSpPr>
        <p:spPr/>
        <p:txBody>
          <a:bodyPr/>
          <a:lstStyle/>
          <a:p>
            <a:fld id="{2EDE205E-CD73-4305-88CF-892B440D76AC}" type="slidenum">
              <a:rPr lang="fr-FR" smtClean="0"/>
              <a:t>7</a:t>
            </a:fld>
            <a:endParaRPr lang="fr-FR"/>
          </a:p>
        </p:txBody>
      </p:sp>
    </p:spTree>
    <p:extLst>
      <p:ext uri="{BB962C8B-B14F-4D97-AF65-F5344CB8AC3E}">
        <p14:creationId xmlns:p14="http://schemas.microsoft.com/office/powerpoint/2010/main" val="3709123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GB" dirty="0"/>
              <a:t>Many impacts of violence in schools</a:t>
            </a:r>
          </a:p>
          <a:p>
            <a:pPr marL="171450" indent="-171450">
              <a:buFont typeface="Wingdings" panose="05000000000000000000" pitchFamily="2" charset="2"/>
              <a:buChar char="Ø"/>
            </a:pPr>
            <a:endParaRPr lang="fr-FR" dirty="0"/>
          </a:p>
          <a:p>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8</a:t>
            </a:fld>
            <a:endParaRPr lang="fr-FR"/>
          </a:p>
        </p:txBody>
      </p:sp>
    </p:spTree>
    <p:extLst>
      <p:ext uri="{BB962C8B-B14F-4D97-AF65-F5344CB8AC3E}">
        <p14:creationId xmlns:p14="http://schemas.microsoft.com/office/powerpoint/2010/main" val="245263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dirty="0">
                <a:latin typeface="Calibri (Corps)"/>
              </a:rPr>
              <a:t>Many different terminologies have been used in different education contexts to describe comprehensive and effective community-based responses to bullying.</a:t>
            </a:r>
          </a:p>
          <a:p>
            <a:pPr marL="171450" indent="-171450">
              <a:buFont typeface="Arial" panose="020B0604020202020204" pitchFamily="34" charset="0"/>
              <a:buChar char="•"/>
            </a:pPr>
            <a:r>
              <a:rPr lang="en-US" dirty="0">
                <a:latin typeface="Calibri (Corps)"/>
              </a:rPr>
              <a:t>The most popular terminology is possibly “whole-school approach”, at least in English-speaking countries.</a:t>
            </a:r>
          </a:p>
          <a:p>
            <a:pPr marL="171450" indent="-171450">
              <a:buFont typeface="Arial" panose="020B0604020202020204" pitchFamily="34" charset="0"/>
              <a:buChar char="•"/>
            </a:pPr>
            <a:r>
              <a:rPr lang="en-US" dirty="0">
                <a:latin typeface="Calibri (Corps)"/>
              </a:rPr>
              <a:t>There are also other terminologies used in English, and probably more in other languages that we are not aware of. </a:t>
            </a:r>
          </a:p>
          <a:p>
            <a:pPr marL="0" indent="0">
              <a:buFont typeface="Wingdings" panose="05000000000000000000" pitchFamily="2" charset="2"/>
              <a:buNone/>
            </a:pPr>
            <a:endParaRPr lang="en-US" dirty="0">
              <a:latin typeface="Calibri (Corps)"/>
            </a:endParaRPr>
          </a:p>
          <a:p>
            <a:pPr marL="171450" indent="-171450">
              <a:buFont typeface="Wingdings" panose="05000000000000000000" pitchFamily="2" charset="2"/>
              <a:buChar char="Ø"/>
            </a:pPr>
            <a:r>
              <a:rPr lang="en-US" dirty="0">
                <a:latin typeface="Calibri (Corps)"/>
              </a:rPr>
              <a:t>Let me highlight some key features of the whole-school approach.</a:t>
            </a:r>
            <a:r>
              <a:rPr lang="en-US" baseline="0" dirty="0">
                <a:latin typeface="Calibri (Corps)"/>
              </a:rPr>
              <a:t> </a:t>
            </a:r>
          </a:p>
          <a:p>
            <a:endParaRPr lang="en-US" baseline="0" dirty="0">
              <a:latin typeface="Calibri (Corps)"/>
            </a:endParaRPr>
          </a:p>
          <a:p>
            <a:pPr marL="171450" indent="-171450">
              <a:buFont typeface="Arial" panose="020B0604020202020204" pitchFamily="34" charset="0"/>
              <a:buChar char="•"/>
            </a:pPr>
            <a:r>
              <a:rPr lang="en-US" dirty="0">
                <a:latin typeface="Calibri (Corps)"/>
              </a:rPr>
              <a:t>It is</a:t>
            </a:r>
            <a:r>
              <a:rPr lang="en-US" baseline="0" dirty="0">
                <a:latin typeface="Calibri (Corps)"/>
              </a:rPr>
              <a:t> </a:t>
            </a:r>
            <a:r>
              <a:rPr lang="en-US" dirty="0">
                <a:latin typeface="Calibri (Corps)"/>
              </a:rPr>
              <a:t>not a shopping list or a menu from which you can pick and choose some components and leave others off. All of the 9 components, as displayed in this slide, are essential and must be combined for the response to be effective.</a:t>
            </a:r>
          </a:p>
          <a:p>
            <a:pPr marL="171450" indent="-171450">
              <a:buFont typeface="Arial" panose="020B0604020202020204" pitchFamily="34" charset="0"/>
              <a:buChar char="•"/>
            </a:pPr>
            <a:r>
              <a:rPr lang="en-US" dirty="0">
                <a:latin typeface="Calibri (Corps)"/>
              </a:rPr>
              <a:t>It is necessary to plan and to implement well-coordinated actions that are systematic and sustainable. Once-off measures such as annual prevention campaigns are not effective. </a:t>
            </a:r>
          </a:p>
          <a:p>
            <a:pPr marL="171450" indent="-171450">
              <a:buFont typeface="Arial" panose="020B0604020202020204" pitchFamily="34" charset="0"/>
              <a:buChar char="•"/>
            </a:pPr>
            <a:r>
              <a:rPr lang="en-US" dirty="0">
                <a:latin typeface="Calibri (Corps)"/>
              </a:rPr>
              <a:t>Emphasis</a:t>
            </a:r>
            <a:r>
              <a:rPr lang="en-US" baseline="0" dirty="0">
                <a:latin typeface="Calibri (Corps)"/>
              </a:rPr>
              <a:t> is therefore on significance of </a:t>
            </a:r>
            <a:r>
              <a:rPr lang="en-US" sz="1200" b="0" i="0" kern="1200" dirty="0">
                <a:solidFill>
                  <a:schemeClr val="tx1"/>
                </a:solidFill>
                <a:effectLst/>
                <a:latin typeface="Calibri (Corps)"/>
                <a:ea typeface="+mn-ea"/>
                <a:cs typeface="+mn-cs"/>
              </a:rPr>
              <a:t>the whole system of education. </a:t>
            </a:r>
            <a:r>
              <a:rPr lang="en-US" dirty="0">
                <a:latin typeface="Calibri (Corps)"/>
              </a:rPr>
              <a:t>Positive and sustainable change will only take place if the education system as a whole is better equipped to reduce school violence, in all its forms.</a:t>
            </a:r>
          </a:p>
          <a:p>
            <a:pPr marL="171450" indent="-171450">
              <a:buFont typeface="Arial" panose="020B0604020202020204" pitchFamily="34" charset="0"/>
              <a:buChar char="•"/>
            </a:pPr>
            <a:r>
              <a:rPr lang="en-US" sz="1200" b="0" i="0" kern="1200" dirty="0">
                <a:solidFill>
                  <a:schemeClr val="tx1"/>
                </a:solidFill>
                <a:effectLst/>
                <a:latin typeface="Calibri (Corps)"/>
                <a:ea typeface="+mn-ea"/>
                <a:cs typeface="+mn-cs"/>
              </a:rPr>
              <a:t>T</a:t>
            </a:r>
            <a:r>
              <a:rPr lang="en-US" dirty="0">
                <a:latin typeface="Calibri (Corps)"/>
              </a:rPr>
              <a:t>o reduce the prevalence of all forms of school violence</a:t>
            </a:r>
            <a:r>
              <a:rPr lang="en-US" baseline="0" dirty="0">
                <a:latin typeface="Calibri (Corps)"/>
              </a:rPr>
              <a:t> </a:t>
            </a:r>
            <a:r>
              <a:rPr lang="en-US" dirty="0">
                <a:latin typeface="Calibri (Corps)"/>
              </a:rPr>
              <a:t>at the national or sub-national level, </a:t>
            </a:r>
            <a:r>
              <a:rPr lang="en-US" dirty="0" err="1">
                <a:latin typeface="Calibri (Corps)"/>
              </a:rPr>
              <a:t>programmes</a:t>
            </a:r>
            <a:r>
              <a:rPr lang="en-US" dirty="0">
                <a:latin typeface="Calibri (Corps)"/>
              </a:rPr>
              <a:t> selected must</a:t>
            </a:r>
            <a:r>
              <a:rPr lang="en-US" baseline="0" dirty="0">
                <a:latin typeface="Calibri (Corps)"/>
              </a:rPr>
              <a:t> be </a:t>
            </a:r>
            <a:r>
              <a:rPr lang="en-US" dirty="0">
                <a:latin typeface="Calibri (Corps)"/>
              </a:rPr>
              <a:t>effectively implemented in all schools and communities. Otherwise, the impact of school violence prevention will always be limited to a relatively small number of schools and children. </a:t>
            </a:r>
          </a:p>
          <a:p>
            <a:pPr marL="171450" indent="-171450">
              <a:buFont typeface="Arial" panose="020B0604020202020204" pitchFamily="34" charset="0"/>
              <a:buChar char="•"/>
            </a:pPr>
            <a:r>
              <a:rPr lang="en-US" dirty="0">
                <a:latin typeface="Calibri (Corps)"/>
              </a:rPr>
              <a:t>It is not up to schools to do everything. Education authorities need to provide guidance, support and resources. </a:t>
            </a:r>
          </a:p>
          <a:p>
            <a:pPr marL="171450" indent="-171450">
              <a:buFont typeface="Arial" panose="020B0604020202020204" pitchFamily="34" charset="0"/>
              <a:buChar char="•"/>
            </a:pPr>
            <a:r>
              <a:rPr lang="en-US" dirty="0">
                <a:latin typeface="Calibri (Corps)"/>
              </a:rPr>
              <a:t>Equally important is the understanding that no intervention is successful without the full participation of </a:t>
            </a:r>
            <a:r>
              <a:rPr lang="fr-FR" dirty="0" err="1">
                <a:latin typeface="Calibri (Corps)"/>
              </a:rPr>
              <a:t>c</a:t>
            </a:r>
            <a:r>
              <a:rPr lang="fr-FR" sz="1200" b="0" i="0" kern="1200" dirty="0" err="1">
                <a:solidFill>
                  <a:schemeClr val="tx1"/>
                </a:solidFill>
                <a:effectLst/>
                <a:latin typeface="Calibri (Corps)"/>
                <a:ea typeface="+mn-ea"/>
                <a:cs typeface="+mn-cs"/>
              </a:rPr>
              <a:t>hildren</a:t>
            </a:r>
            <a:r>
              <a:rPr lang="fr-FR" sz="1200" b="0" i="0" kern="1200" dirty="0">
                <a:solidFill>
                  <a:schemeClr val="tx1"/>
                </a:solidFill>
                <a:effectLst/>
                <a:latin typeface="Calibri (Corps)"/>
                <a:ea typeface="+mn-ea"/>
                <a:cs typeface="+mn-cs"/>
              </a:rPr>
              <a:t> and </a:t>
            </a:r>
            <a:r>
              <a:rPr lang="fr-FR" sz="1200" b="0" i="0" kern="1200" dirty="0" err="1">
                <a:solidFill>
                  <a:schemeClr val="tx1"/>
                </a:solidFill>
                <a:effectLst/>
                <a:latin typeface="Calibri (Corps)"/>
                <a:ea typeface="+mn-ea"/>
                <a:cs typeface="+mn-cs"/>
              </a:rPr>
              <a:t>young</a:t>
            </a:r>
            <a:r>
              <a:rPr lang="fr-FR" sz="1200" b="0" i="0" kern="1200" dirty="0">
                <a:solidFill>
                  <a:schemeClr val="tx1"/>
                </a:solidFill>
                <a:effectLst/>
                <a:latin typeface="Calibri (Corps)"/>
                <a:ea typeface="+mn-ea"/>
                <a:cs typeface="+mn-cs"/>
              </a:rPr>
              <a:t> people</a:t>
            </a:r>
            <a:r>
              <a:rPr lang="en-US" dirty="0">
                <a:latin typeface="Calibri (Corps)"/>
              </a:rPr>
              <a:t>, and of all</a:t>
            </a:r>
            <a:r>
              <a:rPr lang="en-US" baseline="0" dirty="0">
                <a:latin typeface="Calibri (Corps)"/>
              </a:rPr>
              <a:t> of them</a:t>
            </a:r>
            <a:r>
              <a:rPr lang="en-US" dirty="0">
                <a:latin typeface="Calibri (Corps)"/>
              </a:rPr>
              <a:t>. This includes learners targeted by violence, but it has also been shown that all effective anti-school violence </a:t>
            </a:r>
            <a:r>
              <a:rPr lang="en-US" dirty="0" err="1">
                <a:latin typeface="Calibri (Corps)"/>
              </a:rPr>
              <a:t>programmes</a:t>
            </a:r>
            <a:r>
              <a:rPr lang="en-US" dirty="0">
                <a:latin typeface="Calibri (Corps)"/>
              </a:rPr>
              <a:t> are based on the empowerment and participation of those who witness violence. </a:t>
            </a:r>
          </a:p>
          <a:p>
            <a:r>
              <a:rPr lang="en-US" dirty="0"/>
              <a:t> </a:t>
            </a:r>
          </a:p>
          <a:p>
            <a:endParaRPr lang="fr-FR" dirty="0"/>
          </a:p>
        </p:txBody>
      </p:sp>
      <p:sp>
        <p:nvSpPr>
          <p:cNvPr id="4" name="Espace réservé du numéro de diapositive 3"/>
          <p:cNvSpPr>
            <a:spLocks noGrp="1"/>
          </p:cNvSpPr>
          <p:nvPr>
            <p:ph type="sldNum" sz="quarter" idx="5"/>
          </p:nvPr>
        </p:nvSpPr>
        <p:spPr/>
        <p:txBody>
          <a:bodyPr/>
          <a:lstStyle/>
          <a:p>
            <a:fld id="{2EDE205E-CD73-4305-88CF-892B440D76AC}" type="slidenum">
              <a:rPr lang="fr-FR" smtClean="0"/>
              <a:t>10</a:t>
            </a:fld>
            <a:endParaRPr lang="fr-FR"/>
          </a:p>
        </p:txBody>
      </p:sp>
    </p:spTree>
    <p:extLst>
      <p:ext uri="{BB962C8B-B14F-4D97-AF65-F5344CB8AC3E}">
        <p14:creationId xmlns:p14="http://schemas.microsoft.com/office/powerpoint/2010/main" val="25953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www.unesco.org/education"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0156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3231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9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lide title : add your im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D0B637B1-A9C8-4913-8C41-59CF46A14632}"/>
              </a:ext>
            </a:extLst>
          </p:cNvPr>
          <p:cNvSpPr>
            <a:spLocks noGrp="1"/>
          </p:cNvSpPr>
          <p:nvPr>
            <p:ph type="pic" sz="quarter" idx="10" hasCustomPrompt="1"/>
          </p:nvPr>
        </p:nvSpPr>
        <p:spPr>
          <a:xfrm>
            <a:off x="0" y="2611398"/>
            <a:ext cx="12192000" cy="4246599"/>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CLICK ON THE ICON TO ADD AN IMAGE. THIS IS A TITLE SLIDE, DO NOT USE THIS SLIDE TO WRITE CONTENT. ONLY THE TITLE &amp; IMAGE.</a:t>
            </a:r>
          </a:p>
          <a:p>
            <a:endParaRPr lang="fr-FR" dirty="0"/>
          </a:p>
        </p:txBody>
      </p:sp>
      <p:sp>
        <p:nvSpPr>
          <p:cNvPr id="22" name="Rectangle 21">
            <a:extLst>
              <a:ext uri="{FF2B5EF4-FFF2-40B4-BE49-F238E27FC236}">
                <a16:creationId xmlns:a16="http://schemas.microsoft.com/office/drawing/2014/main" id="{69C1422C-A4FA-45ED-BD29-9E6ACF047CFD}"/>
              </a:ext>
            </a:extLst>
          </p:cNvPr>
          <p:cNvSpPr/>
          <p:nvPr userDrawn="1"/>
        </p:nvSpPr>
        <p:spPr>
          <a:xfrm>
            <a:off x="0" y="3"/>
            <a:ext cx="12192000" cy="2611395"/>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48" y="1289263"/>
            <a:ext cx="11179351" cy="488737"/>
          </a:xfrm>
          <a:prstGeom prst="rect">
            <a:avLst/>
          </a:prstGeom>
        </p:spPr>
        <p:txBody>
          <a:bodyPr lIns="0" tIns="0" rIns="0" bIns="0">
            <a:normAutofit/>
          </a:bodyPr>
          <a:lstStyle>
            <a:lvl1pPr algn="l">
              <a:lnSpc>
                <a:spcPts val="2775"/>
              </a:lnSpc>
              <a:defRPr sz="2800" b="1">
                <a:solidFill>
                  <a:schemeClr val="bg1"/>
                </a:solidFill>
              </a:defRPr>
            </a:lvl1pPr>
          </a:lstStyle>
          <a:p>
            <a:r>
              <a:rPr lang="en-GB" dirty="0"/>
              <a:t>CLICK TO ADD TITLE OF PRESENTATION</a:t>
            </a:r>
            <a:endParaRPr lang="en-US" dirty="0"/>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007988"/>
            <a:ext cx="11179350" cy="397532"/>
          </a:xfrm>
          <a:prstGeom prst="rect">
            <a:avLst/>
          </a:prstGeom>
        </p:spPr>
        <p:txBody>
          <a:bodyPr lIns="0" tIns="0" rIns="0" bIns="0">
            <a:normAutofit/>
          </a:bodyPr>
          <a:lstStyle>
            <a:lvl1pPr marL="0" indent="0" algn="l">
              <a:buNone/>
              <a:defRPr sz="180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dirty="0"/>
              <a:t>Click to add subtitle or summary</a:t>
            </a:r>
          </a:p>
        </p:txBody>
      </p:sp>
      <p:pic>
        <p:nvPicPr>
          <p:cNvPr id="6" name="Picture 5" descr="A black and white logo&#10;&#10;Description automatically generated with low confidence">
            <a:extLst>
              <a:ext uri="{FF2B5EF4-FFF2-40B4-BE49-F238E27FC236}">
                <a16:creationId xmlns:a16="http://schemas.microsoft.com/office/drawing/2014/main" id="{D8A188CA-2365-4F47-9BAB-5F8CAAE8C1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49" y="342534"/>
            <a:ext cx="3146891" cy="663057"/>
          </a:xfrm>
          <a:prstGeom prst="rect">
            <a:avLst/>
          </a:prstGeom>
        </p:spPr>
      </p:pic>
    </p:spTree>
    <p:extLst>
      <p:ext uri="{BB962C8B-B14F-4D97-AF65-F5344CB8AC3E}">
        <p14:creationId xmlns:p14="http://schemas.microsoft.com/office/powerpoint/2010/main" val="148498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821C45-9C17-4B09-A58B-94A9B8A2058C}"/>
              </a:ext>
            </a:extLst>
          </p:cNvPr>
          <p:cNvSpPr/>
          <p:nvPr userDrawn="1"/>
        </p:nvSpPr>
        <p:spPr>
          <a:xfrm>
            <a:off x="0" y="6336082"/>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7D9E65D-2E58-4CF1-80D7-A1321325AF62}"/>
              </a:ext>
            </a:extLst>
          </p:cNvPr>
          <p:cNvSpPr/>
          <p:nvPr userDrawn="1"/>
        </p:nvSpPr>
        <p:spPr>
          <a:xfrm>
            <a:off x="-1065" y="30"/>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6"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p:nvPr>
        </p:nvSpPr>
        <p:spPr>
          <a:xfrm>
            <a:off x="420879" y="959564"/>
            <a:ext cx="11350208" cy="971789"/>
          </a:xfrm>
          <a:prstGeom prst="rect">
            <a:avLst/>
          </a:prstGeom>
          <a:effectLst/>
        </p:spPr>
        <p:txBody>
          <a:bodyPr/>
          <a:lstStyle>
            <a:lvl1pPr marL="0" indent="0" algn="l">
              <a:buClr>
                <a:srgbClr val="024A84"/>
              </a:buClr>
              <a:buFont typeface="Arial" panose="020B0604020202020204" pitchFamily="34" charset="0"/>
              <a:buNone/>
              <a:defRPr sz="1350" b="1">
                <a:solidFill>
                  <a:schemeClr val="bg2">
                    <a:lumMod val="10000"/>
                  </a:schemeClr>
                </a:solidFill>
              </a:defRPr>
            </a:lvl1pPr>
            <a:lvl2pPr marL="0" indent="0" algn="l">
              <a:buClr>
                <a:srgbClr val="024A84"/>
              </a:buClr>
              <a:buFont typeface="Arial" panose="020B0604020202020204" pitchFamily="34" charset="0"/>
              <a:buNone/>
              <a:defRPr sz="1050" b="1">
                <a:solidFill>
                  <a:srgbClr val="0077D4"/>
                </a:solidFill>
              </a:defRPr>
            </a:lvl2pPr>
            <a:lvl3pPr marL="0" indent="0" algn="l">
              <a:buClr>
                <a:srgbClr val="024A84"/>
              </a:buClr>
              <a:buFont typeface="Arial" panose="020B0604020202020204" pitchFamily="34" charset="0"/>
              <a:buNone/>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4" name="Picture 13" descr="Logo&#10;&#10;Description automatically generated">
            <a:extLst>
              <a:ext uri="{FF2B5EF4-FFF2-40B4-BE49-F238E27FC236}">
                <a16:creationId xmlns:a16="http://schemas.microsoft.com/office/drawing/2014/main" id="{22AA16B8-F3B5-6048-A3FF-4D7521DA30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7849" y="6314709"/>
            <a:ext cx="1056822" cy="581684"/>
          </a:xfrm>
          <a:prstGeom prst="rect">
            <a:avLst/>
          </a:prstGeom>
        </p:spPr>
      </p:pic>
      <p:pic>
        <p:nvPicPr>
          <p:cNvPr id="16" name="Picture 15" descr="A black and white logo&#10;&#10;Description automatically generated with medium confidence">
            <a:extLst>
              <a:ext uri="{FF2B5EF4-FFF2-40B4-BE49-F238E27FC236}">
                <a16:creationId xmlns:a16="http://schemas.microsoft.com/office/drawing/2014/main" id="{3C7211EE-C653-3F47-A659-4F0CF5C802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spTree>
    <p:extLst>
      <p:ext uri="{BB962C8B-B14F-4D97-AF65-F5344CB8AC3E}">
        <p14:creationId xmlns:p14="http://schemas.microsoft.com/office/powerpoint/2010/main" val="3065002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821C45-9C17-4B09-A58B-94A9B8A2058C}"/>
              </a:ext>
            </a:extLst>
          </p:cNvPr>
          <p:cNvSpPr/>
          <p:nvPr userDrawn="1"/>
        </p:nvSpPr>
        <p:spPr>
          <a:xfrm>
            <a:off x="0" y="6336082"/>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Picture Placeholder 7">
            <a:extLst>
              <a:ext uri="{FF2B5EF4-FFF2-40B4-BE49-F238E27FC236}">
                <a16:creationId xmlns:a16="http://schemas.microsoft.com/office/drawing/2014/main" id="{C8B59B52-C699-4CE7-97BA-027ACF8FB42E}"/>
              </a:ext>
            </a:extLst>
          </p:cNvPr>
          <p:cNvSpPr>
            <a:spLocks noGrp="1" noChangeAspect="1"/>
          </p:cNvSpPr>
          <p:nvPr>
            <p:ph type="pic" sz="quarter" idx="17" hasCustomPrompt="1"/>
          </p:nvPr>
        </p:nvSpPr>
        <p:spPr>
          <a:xfrm>
            <a:off x="6890876" y="971034"/>
            <a:ext cx="4711701" cy="512935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5" name="Rectangle 14">
            <a:extLst>
              <a:ext uri="{FF2B5EF4-FFF2-40B4-BE49-F238E27FC236}">
                <a16:creationId xmlns:a16="http://schemas.microsoft.com/office/drawing/2014/main" id="{2CFE5920-4B6F-486E-9F0D-C1AE18D062F5}"/>
              </a:ext>
            </a:extLst>
          </p:cNvPr>
          <p:cNvSpPr/>
          <p:nvPr userDrawn="1"/>
        </p:nvSpPr>
        <p:spPr>
          <a:xfrm>
            <a:off x="-1065" y="30"/>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19" name="Text Placeholder 2">
            <a:extLst>
              <a:ext uri="{FF2B5EF4-FFF2-40B4-BE49-F238E27FC236}">
                <a16:creationId xmlns:a16="http://schemas.microsoft.com/office/drawing/2014/main" id="{B82461B7-A290-474F-927F-9060159C8956}"/>
              </a:ext>
            </a:extLst>
          </p:cNvPr>
          <p:cNvSpPr>
            <a:spLocks noGrp="1"/>
          </p:cNvSpPr>
          <p:nvPr>
            <p:ph type="body" sz="quarter" idx="16"/>
          </p:nvPr>
        </p:nvSpPr>
        <p:spPr>
          <a:xfrm>
            <a:off x="420877" y="959561"/>
            <a:ext cx="5675123" cy="5140820"/>
          </a:xfrm>
          <a:prstGeom prst="rect">
            <a:avLst/>
          </a:prstGeom>
          <a:effectLst/>
        </p:spPr>
        <p:txBody>
          <a:bodyPr/>
          <a:lstStyle>
            <a:lvl1pPr marL="0" indent="0" algn="l">
              <a:buClr>
                <a:srgbClr val="024A84"/>
              </a:buClr>
              <a:buFont typeface="Arial" panose="020B0604020202020204" pitchFamily="34" charset="0"/>
              <a:buNone/>
              <a:defRPr sz="1350" b="1">
                <a:solidFill>
                  <a:schemeClr val="tx1"/>
                </a:solidFill>
              </a:defRPr>
            </a:lvl1pPr>
            <a:lvl2pPr marL="0" indent="0" algn="l">
              <a:buClr>
                <a:srgbClr val="024A84"/>
              </a:buClr>
              <a:buFont typeface="Arial" panose="020B0604020202020204" pitchFamily="34" charset="0"/>
              <a:buNone/>
              <a:defRPr sz="1050" b="1">
                <a:solidFill>
                  <a:srgbClr val="0077D4"/>
                </a:solidFill>
              </a:defRPr>
            </a:lvl2pPr>
            <a:lvl3pPr marL="0" indent="0" algn="l">
              <a:buClr>
                <a:srgbClr val="024A84"/>
              </a:buClr>
              <a:buFont typeface="Arial" panose="020B0604020202020204" pitchFamily="34" charset="0"/>
              <a:buNone/>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22" name="Title 1">
            <a:extLst>
              <a:ext uri="{FF2B5EF4-FFF2-40B4-BE49-F238E27FC236}">
                <a16:creationId xmlns:a16="http://schemas.microsoft.com/office/drawing/2014/main" id="{A00971C8-FA64-4742-8A38-BC2A6D7AB16A}"/>
              </a:ext>
            </a:extLst>
          </p:cNvPr>
          <p:cNvSpPr>
            <a:spLocks noGrp="1"/>
          </p:cNvSpPr>
          <p:nvPr>
            <p:ph type="ctrTitle" hasCustomPrompt="1"/>
          </p:nvPr>
        </p:nvSpPr>
        <p:spPr>
          <a:xfrm>
            <a:off x="420896"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13" name="TextBox 24">
            <a:extLst>
              <a:ext uri="{FF2B5EF4-FFF2-40B4-BE49-F238E27FC236}">
                <a16:creationId xmlns:a16="http://schemas.microsoft.com/office/drawing/2014/main" id="{DD1032CB-C952-47D3-91F1-1B8184F497B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6" name="TextBox 24">
            <a:extLst>
              <a:ext uri="{FF2B5EF4-FFF2-40B4-BE49-F238E27FC236}">
                <a16:creationId xmlns:a16="http://schemas.microsoft.com/office/drawing/2014/main" id="{1B16DB7F-771E-420A-851F-0FA465E115CA}"/>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4" name="Espace réservé du texte 4">
            <a:extLst>
              <a:ext uri="{FF2B5EF4-FFF2-40B4-BE49-F238E27FC236}">
                <a16:creationId xmlns:a16="http://schemas.microsoft.com/office/drawing/2014/main" id="{62C62350-66C0-43CB-B125-42F2FF7750A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2" name="Picture 11" descr="Logo&#10;&#10;Description automatically generated">
            <a:extLst>
              <a:ext uri="{FF2B5EF4-FFF2-40B4-BE49-F238E27FC236}">
                <a16:creationId xmlns:a16="http://schemas.microsoft.com/office/drawing/2014/main" id="{1BE0F6E7-BDDD-CC47-9B59-E7B4CA943F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7849" y="6314709"/>
            <a:ext cx="1056822" cy="581684"/>
          </a:xfrm>
          <a:prstGeom prst="rect">
            <a:avLst/>
          </a:prstGeom>
        </p:spPr>
      </p:pic>
      <p:pic>
        <p:nvPicPr>
          <p:cNvPr id="18" name="Picture 17" descr="A black and white logo&#10;&#10;Description automatically generated with medium confidence">
            <a:extLst>
              <a:ext uri="{FF2B5EF4-FFF2-40B4-BE49-F238E27FC236}">
                <a16:creationId xmlns:a16="http://schemas.microsoft.com/office/drawing/2014/main" id="{2025B230-8AE0-0D46-8DCD-42A43E93D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spTree>
    <p:extLst>
      <p:ext uri="{BB962C8B-B14F-4D97-AF65-F5344CB8AC3E}">
        <p14:creationId xmlns:p14="http://schemas.microsoft.com/office/powerpoint/2010/main" val="490643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5">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7821C45-9C17-4B09-A58B-94A9B8A2058C}"/>
              </a:ext>
            </a:extLst>
          </p:cNvPr>
          <p:cNvSpPr/>
          <p:nvPr userDrawn="1"/>
        </p:nvSpPr>
        <p:spPr>
          <a:xfrm>
            <a:off x="0" y="6336082"/>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2EF0D209-1E0E-486F-9AF1-F89CAB1C2E66}"/>
              </a:ext>
            </a:extLst>
          </p:cNvPr>
          <p:cNvSpPr/>
          <p:nvPr userDrawn="1"/>
        </p:nvSpPr>
        <p:spPr>
          <a:xfrm>
            <a:off x="-1065" y="30"/>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8" name="Picture Placeholder 7">
            <a:extLst>
              <a:ext uri="{FF2B5EF4-FFF2-40B4-BE49-F238E27FC236}">
                <a16:creationId xmlns:a16="http://schemas.microsoft.com/office/drawing/2014/main" id="{515B813A-8422-4129-A0DF-2C041BFA5AD7}"/>
              </a:ext>
            </a:extLst>
          </p:cNvPr>
          <p:cNvSpPr>
            <a:spLocks noGrp="1" noChangeAspect="1"/>
          </p:cNvSpPr>
          <p:nvPr>
            <p:ph type="pic" sz="quarter" idx="22" hasCustomPrompt="1"/>
          </p:nvPr>
        </p:nvSpPr>
        <p:spPr>
          <a:xfrm>
            <a:off x="1625604" y="941160"/>
            <a:ext cx="4194085" cy="2401140"/>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29" name="Picture Placeholder 7">
            <a:extLst>
              <a:ext uri="{FF2B5EF4-FFF2-40B4-BE49-F238E27FC236}">
                <a16:creationId xmlns:a16="http://schemas.microsoft.com/office/drawing/2014/main" id="{4CCCE84A-5029-4953-A84A-639FA04DDB2C}"/>
              </a:ext>
            </a:extLst>
          </p:cNvPr>
          <p:cNvSpPr>
            <a:spLocks noGrp="1" noChangeAspect="1"/>
          </p:cNvSpPr>
          <p:nvPr>
            <p:ph type="pic" sz="quarter" idx="23" hasCustomPrompt="1"/>
          </p:nvPr>
        </p:nvSpPr>
        <p:spPr>
          <a:xfrm>
            <a:off x="6372316" y="941160"/>
            <a:ext cx="4194085" cy="2401140"/>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30" name="Picture Placeholder 7">
            <a:extLst>
              <a:ext uri="{FF2B5EF4-FFF2-40B4-BE49-F238E27FC236}">
                <a16:creationId xmlns:a16="http://schemas.microsoft.com/office/drawing/2014/main" id="{BD1D5989-E09A-41CF-8438-B0987F5F1DDD}"/>
              </a:ext>
            </a:extLst>
          </p:cNvPr>
          <p:cNvSpPr>
            <a:spLocks noGrp="1" noChangeAspect="1"/>
          </p:cNvSpPr>
          <p:nvPr>
            <p:ph type="pic" sz="quarter" idx="24" hasCustomPrompt="1"/>
          </p:nvPr>
        </p:nvSpPr>
        <p:spPr>
          <a:xfrm>
            <a:off x="1625604" y="3680840"/>
            <a:ext cx="4194085" cy="2401140"/>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31" name="Picture Placeholder 7">
            <a:extLst>
              <a:ext uri="{FF2B5EF4-FFF2-40B4-BE49-F238E27FC236}">
                <a16:creationId xmlns:a16="http://schemas.microsoft.com/office/drawing/2014/main" id="{E146F468-7F1D-4E4D-ABD2-E38DCEAD6BDF}"/>
              </a:ext>
            </a:extLst>
          </p:cNvPr>
          <p:cNvSpPr>
            <a:spLocks noGrp="1" noChangeAspect="1"/>
          </p:cNvSpPr>
          <p:nvPr>
            <p:ph type="pic" sz="quarter" idx="25" hasCustomPrompt="1"/>
          </p:nvPr>
        </p:nvSpPr>
        <p:spPr>
          <a:xfrm>
            <a:off x="6372316" y="3680840"/>
            <a:ext cx="4194085" cy="2401140"/>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8" name="Title 1">
            <a:extLst>
              <a:ext uri="{FF2B5EF4-FFF2-40B4-BE49-F238E27FC236}">
                <a16:creationId xmlns:a16="http://schemas.microsoft.com/office/drawing/2014/main" id="{F873D9B3-8E27-49A6-BE51-A9C3F747DD2E}"/>
              </a:ext>
            </a:extLst>
          </p:cNvPr>
          <p:cNvSpPr>
            <a:spLocks noGrp="1"/>
          </p:cNvSpPr>
          <p:nvPr>
            <p:ph type="ctrTitle" hasCustomPrompt="1"/>
          </p:nvPr>
        </p:nvSpPr>
        <p:spPr>
          <a:xfrm>
            <a:off x="420896"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14" name="TextBox 24">
            <a:extLst>
              <a:ext uri="{FF2B5EF4-FFF2-40B4-BE49-F238E27FC236}">
                <a16:creationId xmlns:a16="http://schemas.microsoft.com/office/drawing/2014/main" id="{AEBDB05D-AD9C-4F4D-86B1-46F715DC8A8F}"/>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2" name="TextBox 24">
            <a:extLst>
              <a:ext uri="{FF2B5EF4-FFF2-40B4-BE49-F238E27FC236}">
                <a16:creationId xmlns:a16="http://schemas.microsoft.com/office/drawing/2014/main" id="{FEA81C21-B2F3-437B-B2C1-4DA6CDF0717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5" name="Espace réservé du texte 4">
            <a:extLst>
              <a:ext uri="{FF2B5EF4-FFF2-40B4-BE49-F238E27FC236}">
                <a16:creationId xmlns:a16="http://schemas.microsoft.com/office/drawing/2014/main" id="{095B87B6-6F0C-4D5E-90BD-8E421833DB88}"/>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7" name="Picture 16" descr="Logo&#10;&#10;Description automatically generated">
            <a:extLst>
              <a:ext uri="{FF2B5EF4-FFF2-40B4-BE49-F238E27FC236}">
                <a16:creationId xmlns:a16="http://schemas.microsoft.com/office/drawing/2014/main" id="{55A6693A-A824-9748-A3DA-0F8B7E6C08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7849" y="6314709"/>
            <a:ext cx="1056822" cy="581684"/>
          </a:xfrm>
          <a:prstGeom prst="rect">
            <a:avLst/>
          </a:prstGeom>
        </p:spPr>
      </p:pic>
      <p:pic>
        <p:nvPicPr>
          <p:cNvPr id="20" name="Picture 19" descr="A black and white logo&#10;&#10;Description automatically generated with medium confidence">
            <a:extLst>
              <a:ext uri="{FF2B5EF4-FFF2-40B4-BE49-F238E27FC236}">
                <a16:creationId xmlns:a16="http://schemas.microsoft.com/office/drawing/2014/main" id="{061D962A-7A4D-B84D-BBB5-AAD19F1CB4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spTree>
    <p:extLst>
      <p:ext uri="{BB962C8B-B14F-4D97-AF65-F5344CB8AC3E}">
        <p14:creationId xmlns:p14="http://schemas.microsoft.com/office/powerpoint/2010/main" val="3916454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hank you slide 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0008D9-C6FD-4824-A2C9-CC0555A4E37A}"/>
              </a:ext>
            </a:extLst>
          </p:cNvPr>
          <p:cNvSpPr/>
          <p:nvPr userDrawn="1"/>
        </p:nvSpPr>
        <p:spPr>
          <a:xfrm>
            <a:off x="-1065" y="33"/>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cxnSp>
        <p:nvCxnSpPr>
          <p:cNvPr id="25" name="Straight Connector 14">
            <a:extLst>
              <a:ext uri="{FF2B5EF4-FFF2-40B4-BE49-F238E27FC236}">
                <a16:creationId xmlns:a16="http://schemas.microsoft.com/office/drawing/2014/main" id="{A9EBAC2D-9312-4A68-8BB3-1DB25802C369}"/>
              </a:ext>
            </a:extLst>
          </p:cNvPr>
          <p:cNvCxnSpPr/>
          <p:nvPr userDrawn="1"/>
        </p:nvCxnSpPr>
        <p:spPr>
          <a:xfrm>
            <a:off x="3061471" y="6324869"/>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14">
            <a:extLst>
              <a:ext uri="{FF2B5EF4-FFF2-40B4-BE49-F238E27FC236}">
                <a16:creationId xmlns:a16="http://schemas.microsoft.com/office/drawing/2014/main" id="{6A0B8AAE-2554-4F6F-AB8C-76934783612C}"/>
              </a:ext>
            </a:extLst>
          </p:cNvPr>
          <p:cNvCxnSpPr/>
          <p:nvPr userDrawn="1"/>
        </p:nvCxnSpPr>
        <p:spPr>
          <a:xfrm>
            <a:off x="10560519" y="6314542"/>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Content Placeholder 2"/>
          <p:cNvSpPr txBox="1">
            <a:spLocks/>
          </p:cNvSpPr>
          <p:nvPr userDrawn="1"/>
        </p:nvSpPr>
        <p:spPr>
          <a:xfrm>
            <a:off x="0" y="1065816"/>
            <a:ext cx="12192000" cy="1672262"/>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GB" sz="11000" dirty="0">
                <a:solidFill>
                  <a:schemeClr val="bg1"/>
                </a:solidFill>
              </a:rPr>
              <a:t>Thank you</a:t>
            </a:r>
          </a:p>
        </p:txBody>
      </p:sp>
      <p:grpSp>
        <p:nvGrpSpPr>
          <p:cNvPr id="13" name="Group 12"/>
          <p:cNvGrpSpPr/>
          <p:nvPr userDrawn="1"/>
        </p:nvGrpSpPr>
        <p:grpSpPr>
          <a:xfrm>
            <a:off x="3024280" y="3610968"/>
            <a:ext cx="6143443" cy="1259217"/>
            <a:chOff x="2268209" y="2796770"/>
            <a:chExt cx="4607582" cy="1259217"/>
          </a:xfrm>
        </p:grpSpPr>
        <p:sp>
          <p:nvSpPr>
            <p:cNvPr id="14" name="TextBox 13"/>
            <p:cNvSpPr txBox="1"/>
            <p:nvPr/>
          </p:nvSpPr>
          <p:spPr>
            <a:xfrm>
              <a:off x="2268209" y="2796770"/>
              <a:ext cx="4607582" cy="338554"/>
            </a:xfrm>
            <a:prstGeom prst="rect">
              <a:avLst/>
            </a:prstGeom>
            <a:noFill/>
          </p:spPr>
          <p:txBody>
            <a:bodyPr wrap="square" lIns="0" tIns="0" rIns="0" bIns="0" rtlCol="0">
              <a:spAutoFit/>
            </a:bodyPr>
            <a:lstStyle/>
            <a:p>
              <a:pPr algn="ctr">
                <a:spcAft>
                  <a:spcPts val="1200"/>
                </a:spcAft>
              </a:pPr>
              <a:r>
                <a:rPr lang="en-US" sz="2200" dirty="0"/>
                <a:t>Learn more: </a:t>
              </a:r>
              <a:r>
                <a:rPr lang="en-US" sz="2200" dirty="0">
                  <a:hlinkClick r:id="rId2"/>
                </a:rPr>
                <a:t>www.unesco.org/education</a:t>
              </a:r>
              <a:endParaRPr lang="en-US" sz="2200" dirty="0"/>
            </a:p>
          </p:txBody>
        </p:sp>
        <p:pic>
          <p:nvPicPr>
            <p:cNvPr id="15" name="Picture 14" descr="twitter-logo.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1555" y="3183044"/>
              <a:ext cx="746594" cy="668462"/>
            </a:xfrm>
            <a:prstGeom prst="rect">
              <a:avLst/>
            </a:prstGeom>
          </p:spPr>
        </p:pic>
        <p:sp>
          <p:nvSpPr>
            <p:cNvPr id="16" name="TextBox 15"/>
            <p:cNvSpPr txBox="1"/>
            <p:nvPr/>
          </p:nvSpPr>
          <p:spPr>
            <a:xfrm>
              <a:off x="4106925" y="3286546"/>
              <a:ext cx="2768866" cy="769441"/>
            </a:xfrm>
            <a:prstGeom prst="rect">
              <a:avLst/>
            </a:prstGeom>
            <a:noFill/>
          </p:spPr>
          <p:txBody>
            <a:bodyPr wrap="square" rtlCol="0">
              <a:spAutoFit/>
            </a:bodyPr>
            <a:lstStyle/>
            <a:p>
              <a:pPr>
                <a:spcAft>
                  <a:spcPts val="1200"/>
                </a:spcAft>
              </a:pPr>
              <a:r>
                <a:rPr lang="en-US" sz="2200" dirty="0"/>
                <a:t>@UNESCO</a:t>
              </a:r>
              <a:br>
                <a:rPr lang="en-US" sz="2200" dirty="0"/>
              </a:br>
              <a:endParaRPr lang="en-US" sz="2200" dirty="0"/>
            </a:p>
          </p:txBody>
        </p:sp>
      </p:grpSp>
      <p:pic>
        <p:nvPicPr>
          <p:cNvPr id="12" name="Picture 11" descr="Logo&#10;&#10;Description automatically generated">
            <a:extLst>
              <a:ext uri="{FF2B5EF4-FFF2-40B4-BE49-F238E27FC236}">
                <a16:creationId xmlns:a16="http://schemas.microsoft.com/office/drawing/2014/main" id="{0DC8F4A4-D1E9-A846-A3A5-A05C243029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67164" y="6323958"/>
            <a:ext cx="1030284" cy="567077"/>
          </a:xfrm>
          <a:prstGeom prst="rect">
            <a:avLst/>
          </a:prstGeom>
        </p:spPr>
      </p:pic>
      <p:pic>
        <p:nvPicPr>
          <p:cNvPr id="6" name="Picture 5" descr="Logo&#10;&#10;Description automatically generated">
            <a:extLst>
              <a:ext uri="{FF2B5EF4-FFF2-40B4-BE49-F238E27FC236}">
                <a16:creationId xmlns:a16="http://schemas.microsoft.com/office/drawing/2014/main" id="{ED2DDE3A-4CF3-7347-853E-2611284371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113" y="4770751"/>
            <a:ext cx="2135912" cy="2062621"/>
          </a:xfrm>
          <a:prstGeom prst="rect">
            <a:avLst/>
          </a:prstGeom>
        </p:spPr>
      </p:pic>
    </p:spTree>
    <p:extLst>
      <p:ext uri="{BB962C8B-B14F-4D97-AF65-F5344CB8AC3E}">
        <p14:creationId xmlns:p14="http://schemas.microsoft.com/office/powerpoint/2010/main" val="290913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0"/>
            <a:ext cx="12192000" cy="6293708"/>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dirty="0"/>
              <a:t>Main Title</a:t>
            </a:r>
            <a:endParaRPr lang="en-US" dirty="0"/>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dirty="0"/>
              <a:t>Subtext</a:t>
            </a:r>
          </a:p>
        </p:txBody>
      </p:sp>
      <p:pic>
        <p:nvPicPr>
          <p:cNvPr id="8" name="Picture 7" descr="Logo&#10;&#10;Description automatically generated">
            <a:extLst>
              <a:ext uri="{FF2B5EF4-FFF2-40B4-BE49-F238E27FC236}">
                <a16:creationId xmlns:a16="http://schemas.microsoft.com/office/drawing/2014/main" id="{F4FE20E7-C4CC-E743-A828-AF0C6B6B8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7164" y="6323958"/>
            <a:ext cx="1030284" cy="567077"/>
          </a:xfrm>
          <a:prstGeom prst="rect">
            <a:avLst/>
          </a:prstGeom>
        </p:spPr>
      </p:pic>
      <p:pic>
        <p:nvPicPr>
          <p:cNvPr id="9" name="Picture 8" descr="A blue and white logo&#10;&#10;Description automatically generated with low confidence">
            <a:extLst>
              <a:ext uri="{FF2B5EF4-FFF2-40B4-BE49-F238E27FC236}">
                <a16:creationId xmlns:a16="http://schemas.microsoft.com/office/drawing/2014/main" id="{85107147-6CF5-CD4F-BFF2-4A00650119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177" y="6387406"/>
            <a:ext cx="2008823" cy="423264"/>
          </a:xfrm>
          <a:prstGeom prst="rect">
            <a:avLst/>
          </a:prstGeom>
        </p:spPr>
      </p:pic>
    </p:spTree>
    <p:extLst>
      <p:ext uri="{BB962C8B-B14F-4D97-AF65-F5344CB8AC3E}">
        <p14:creationId xmlns:p14="http://schemas.microsoft.com/office/powerpoint/2010/main" val="1789597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7" name="Rectangle 6"/>
          <p:cNvSpPr/>
          <p:nvPr userDrawn="1"/>
        </p:nvSpPr>
        <p:spPr>
          <a:xfrm>
            <a:off x="-1065" y="33"/>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8" name="Text Placeholder 24"/>
          <p:cNvSpPr>
            <a:spLocks noGrp="1"/>
          </p:cNvSpPr>
          <p:nvPr>
            <p:ph type="body" sz="quarter" idx="11" hasCustomPrompt="1"/>
          </p:nvPr>
        </p:nvSpPr>
        <p:spPr>
          <a:xfrm>
            <a:off x="2146291" y="3655002"/>
            <a:ext cx="7897284" cy="606692"/>
          </a:xfrm>
          <a:prstGeom prst="rect">
            <a:avLst/>
          </a:prstGeom>
          <a:effectLst/>
        </p:spPr>
        <p:txBody>
          <a:bodyPr/>
          <a:lstStyle>
            <a:lvl1pPr marL="0" indent="0">
              <a:buNone/>
              <a:defRPr b="1" baseline="0">
                <a:solidFill>
                  <a:srgbClr val="0077D4"/>
                </a:solidFill>
              </a:defRPr>
            </a:lvl1pPr>
          </a:lstStyle>
          <a:p>
            <a:pPr lvl="0"/>
            <a:r>
              <a:rPr lang="en-US" dirty="0"/>
              <a:t>Transition Slide Headline</a:t>
            </a:r>
            <a:endParaRPr lang="fr-FR" dirty="0"/>
          </a:p>
        </p:txBody>
      </p:sp>
      <p:sp>
        <p:nvSpPr>
          <p:cNvPr id="9" name="Text Placeholder 24"/>
          <p:cNvSpPr>
            <a:spLocks noGrp="1"/>
          </p:cNvSpPr>
          <p:nvPr>
            <p:ph type="body" sz="quarter" idx="12" hasCustomPrompt="1"/>
          </p:nvPr>
        </p:nvSpPr>
        <p:spPr>
          <a:xfrm>
            <a:off x="2146291" y="4444580"/>
            <a:ext cx="7897284" cy="606692"/>
          </a:xfrm>
          <a:prstGeom prst="rect">
            <a:avLst/>
          </a:prstGeom>
        </p:spPr>
        <p:txBody>
          <a:bodyPr/>
          <a:lstStyle>
            <a:lvl1pPr marL="0" indent="0">
              <a:buNone/>
              <a:defRPr sz="1500" b="1" baseline="0">
                <a:solidFill>
                  <a:srgbClr val="363636"/>
                </a:solidFill>
              </a:defRPr>
            </a:lvl1pPr>
          </a:lstStyle>
          <a:p>
            <a:pPr lvl="0"/>
            <a:r>
              <a:rPr lang="en-US" dirty="0"/>
              <a:t>Additional details</a:t>
            </a:r>
            <a:endParaRPr lang="fr-FR" dirty="0"/>
          </a:p>
        </p:txBody>
      </p:sp>
      <p:sp>
        <p:nvSpPr>
          <p:cNvPr id="12" name="Text Placeholder 24"/>
          <p:cNvSpPr>
            <a:spLocks noGrp="1"/>
          </p:cNvSpPr>
          <p:nvPr>
            <p:ph type="body" sz="quarter" idx="13" hasCustomPrompt="1"/>
          </p:nvPr>
        </p:nvSpPr>
        <p:spPr>
          <a:xfrm>
            <a:off x="2146291" y="1845102"/>
            <a:ext cx="1499196" cy="1155593"/>
          </a:xfrm>
          <a:prstGeom prst="rect">
            <a:avLst/>
          </a:prstGeom>
          <a:effectLst/>
        </p:spPr>
        <p:txBody>
          <a:bodyPr/>
          <a:lstStyle>
            <a:lvl1pPr marL="0" indent="0" algn="l">
              <a:buNone/>
              <a:defRPr sz="6000" b="1" baseline="0">
                <a:solidFill>
                  <a:schemeClr val="bg1"/>
                </a:solidFill>
              </a:defRPr>
            </a:lvl1pPr>
          </a:lstStyle>
          <a:p>
            <a:pPr lvl="0"/>
            <a:r>
              <a:rPr lang="en-US" dirty="0"/>
              <a:t>X.</a:t>
            </a:r>
            <a:endParaRPr lang="fr-FR" dirty="0"/>
          </a:p>
        </p:txBody>
      </p:sp>
      <p:sp>
        <p:nvSpPr>
          <p:cNvPr id="18" name="TextBox 24">
            <a:extLst>
              <a:ext uri="{FF2B5EF4-FFF2-40B4-BE49-F238E27FC236}">
                <a16:creationId xmlns:a16="http://schemas.microsoft.com/office/drawing/2014/main" id="{32CB077F-C1D5-4E1E-BAAD-0EEA4B0940F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0" name="TextBox 24">
            <a:extLst>
              <a:ext uri="{FF2B5EF4-FFF2-40B4-BE49-F238E27FC236}">
                <a16:creationId xmlns:a16="http://schemas.microsoft.com/office/drawing/2014/main" id="{08F0A3B2-AC19-4C50-99B8-8ED9D3AC1147}"/>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cxnSp>
        <p:nvCxnSpPr>
          <p:cNvPr id="31" name="Straight Connector 14">
            <a:extLst>
              <a:ext uri="{FF2B5EF4-FFF2-40B4-BE49-F238E27FC236}">
                <a16:creationId xmlns:a16="http://schemas.microsoft.com/office/drawing/2014/main" id="{EB745C22-0374-44D0-9FFA-C71B9E5A5145}"/>
              </a:ext>
            </a:extLst>
          </p:cNvPr>
          <p:cNvCxnSpPr/>
          <p:nvPr userDrawn="1"/>
        </p:nvCxnSpPr>
        <p:spPr>
          <a:xfrm>
            <a:off x="3061471" y="6324869"/>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4" name="Espace réservé du texte 4">
            <a:extLst>
              <a:ext uri="{FF2B5EF4-FFF2-40B4-BE49-F238E27FC236}">
                <a16:creationId xmlns:a16="http://schemas.microsoft.com/office/drawing/2014/main" id="{095B87B6-6F0C-4D5E-90BD-8E421833DB88}"/>
              </a:ext>
            </a:extLst>
          </p:cNvPr>
          <p:cNvSpPr>
            <a:spLocks noGrp="1"/>
          </p:cNvSpPr>
          <p:nvPr>
            <p:ph type="body" sz="quarter" idx="17" hasCustomPrompt="1"/>
          </p:nvPr>
        </p:nvSpPr>
        <p:spPr>
          <a:xfrm>
            <a:off x="4467278" y="6488755"/>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3" name="Picture 12" descr="Logo&#10;&#10;Description automatically generated">
            <a:extLst>
              <a:ext uri="{FF2B5EF4-FFF2-40B4-BE49-F238E27FC236}">
                <a16:creationId xmlns:a16="http://schemas.microsoft.com/office/drawing/2014/main" id="{BFFB9F57-DD7D-3946-93EF-EDEABC55FF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7164" y="6323958"/>
            <a:ext cx="1030284" cy="567077"/>
          </a:xfrm>
          <a:prstGeom prst="rect">
            <a:avLst/>
          </a:prstGeom>
        </p:spPr>
      </p:pic>
      <p:pic>
        <p:nvPicPr>
          <p:cNvPr id="15" name="Picture 14" descr="A blue and white logo&#10;&#10;Description automatically generated with low confidence">
            <a:extLst>
              <a:ext uri="{FF2B5EF4-FFF2-40B4-BE49-F238E27FC236}">
                <a16:creationId xmlns:a16="http://schemas.microsoft.com/office/drawing/2014/main" id="{E385DDE0-7F1E-234D-8524-7F1468F80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177" y="6387406"/>
            <a:ext cx="2008823" cy="423264"/>
          </a:xfrm>
          <a:prstGeom prst="rect">
            <a:avLst/>
          </a:prstGeom>
        </p:spPr>
      </p:pic>
    </p:spTree>
    <p:extLst>
      <p:ext uri="{BB962C8B-B14F-4D97-AF65-F5344CB8AC3E}">
        <p14:creationId xmlns:p14="http://schemas.microsoft.com/office/powerpoint/2010/main" val="221530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 of Content">
    <p:spTree>
      <p:nvGrpSpPr>
        <p:cNvPr id="1" name=""/>
        <p:cNvGrpSpPr/>
        <p:nvPr/>
      </p:nvGrpSpPr>
      <p:grpSpPr>
        <a:xfrm>
          <a:off x="0" y="0"/>
          <a:ext cx="0" cy="0"/>
          <a:chOff x="0" y="0"/>
          <a:chExt cx="0" cy="0"/>
        </a:xfrm>
      </p:grpSpPr>
      <p:sp>
        <p:nvSpPr>
          <p:cNvPr id="36" name="Rectangle 35"/>
          <p:cNvSpPr/>
          <p:nvPr userDrawn="1"/>
        </p:nvSpPr>
        <p:spPr>
          <a:xfrm>
            <a:off x="-18483"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342" name="Text Placeholder 13"/>
          <p:cNvSpPr>
            <a:spLocks noGrp="1"/>
          </p:cNvSpPr>
          <p:nvPr>
            <p:ph type="body" sz="quarter" idx="29" hasCustomPrompt="1"/>
          </p:nvPr>
        </p:nvSpPr>
        <p:spPr>
          <a:xfrm>
            <a:off x="3296193" y="1904387"/>
            <a:ext cx="785224" cy="312738"/>
          </a:xfrm>
          <a:prstGeom prst="rect">
            <a:avLst/>
          </a:prstGeom>
          <a:effectLst/>
        </p:spPr>
        <p:txBody>
          <a:bodyPr/>
          <a:lstStyle>
            <a:lvl1pPr marL="0" indent="0">
              <a:buNone/>
              <a:defRPr sz="1500" b="1" baseline="0">
                <a:solidFill>
                  <a:srgbClr val="EEF3FA"/>
                </a:solidFill>
              </a:defRPr>
            </a:lvl1pPr>
          </a:lstStyle>
          <a:p>
            <a:pPr lvl="0"/>
            <a:r>
              <a:rPr lang="fr-FR" dirty="0"/>
              <a:t>2</a:t>
            </a:r>
          </a:p>
        </p:txBody>
      </p:sp>
      <p:sp>
        <p:nvSpPr>
          <p:cNvPr id="343" name="Text Placeholder 13"/>
          <p:cNvSpPr>
            <a:spLocks noGrp="1"/>
          </p:cNvSpPr>
          <p:nvPr>
            <p:ph type="body" sz="quarter" idx="30" hasCustomPrompt="1"/>
          </p:nvPr>
        </p:nvSpPr>
        <p:spPr>
          <a:xfrm>
            <a:off x="4278813" y="1904387"/>
            <a:ext cx="5061995" cy="312738"/>
          </a:xfrm>
          <a:prstGeom prst="rect">
            <a:avLst/>
          </a:prstGeom>
          <a:effectLst/>
        </p:spPr>
        <p:txBody>
          <a:bodyPr/>
          <a:lstStyle>
            <a:lvl1pPr marL="0" indent="0">
              <a:buNone/>
              <a:defRPr sz="1500" b="0" baseline="0">
                <a:solidFill>
                  <a:srgbClr val="363636"/>
                </a:solidFill>
              </a:defRPr>
            </a:lvl1pPr>
          </a:lstStyle>
          <a:p>
            <a:pPr lvl="0"/>
            <a:r>
              <a:rPr lang="fr-FR" dirty="0" err="1"/>
              <a:t>Chapter</a:t>
            </a:r>
            <a:r>
              <a:rPr lang="fr-FR" dirty="0"/>
              <a:t> 2</a:t>
            </a:r>
          </a:p>
        </p:txBody>
      </p:sp>
      <p:sp>
        <p:nvSpPr>
          <p:cNvPr id="344" name="Text Placeholder 13"/>
          <p:cNvSpPr>
            <a:spLocks noGrp="1"/>
          </p:cNvSpPr>
          <p:nvPr>
            <p:ph type="body" sz="quarter" idx="31" hasCustomPrompt="1"/>
          </p:nvPr>
        </p:nvSpPr>
        <p:spPr>
          <a:xfrm>
            <a:off x="9340809" y="1901409"/>
            <a:ext cx="674048" cy="312738"/>
          </a:xfrm>
          <a:prstGeom prst="rect">
            <a:avLst/>
          </a:prstGeom>
          <a:effectLst/>
        </p:spPr>
        <p:txBody>
          <a:bodyPr/>
          <a:lstStyle>
            <a:lvl1pPr marL="0" indent="0">
              <a:buNone/>
              <a:defRPr sz="1350" b="0" baseline="0">
                <a:solidFill>
                  <a:srgbClr val="024A84"/>
                </a:solidFill>
              </a:defRPr>
            </a:lvl1pPr>
          </a:lstStyle>
          <a:p>
            <a:pPr lvl="0"/>
            <a:r>
              <a:rPr lang="fr-FR" dirty="0" err="1"/>
              <a:t>p.X</a:t>
            </a:r>
            <a:endParaRPr lang="fr-FR" dirty="0"/>
          </a:p>
        </p:txBody>
      </p:sp>
      <p:sp>
        <p:nvSpPr>
          <p:cNvPr id="347" name="Text Placeholder 13"/>
          <p:cNvSpPr>
            <a:spLocks noGrp="1"/>
          </p:cNvSpPr>
          <p:nvPr>
            <p:ph type="body" sz="quarter" idx="32" hasCustomPrompt="1"/>
          </p:nvPr>
        </p:nvSpPr>
        <p:spPr>
          <a:xfrm>
            <a:off x="3290389" y="2479562"/>
            <a:ext cx="785224" cy="312738"/>
          </a:xfrm>
          <a:prstGeom prst="rect">
            <a:avLst/>
          </a:prstGeom>
          <a:effectLst/>
        </p:spPr>
        <p:txBody>
          <a:bodyPr/>
          <a:lstStyle>
            <a:lvl1pPr marL="0" indent="0">
              <a:buNone/>
              <a:defRPr sz="1500" b="1" baseline="0">
                <a:solidFill>
                  <a:srgbClr val="EEF3FA"/>
                </a:solidFill>
              </a:defRPr>
            </a:lvl1pPr>
          </a:lstStyle>
          <a:p>
            <a:pPr lvl="0"/>
            <a:r>
              <a:rPr lang="fr-FR" dirty="0"/>
              <a:t>3</a:t>
            </a:r>
          </a:p>
        </p:txBody>
      </p:sp>
      <p:sp>
        <p:nvSpPr>
          <p:cNvPr id="348" name="Text Placeholder 13"/>
          <p:cNvSpPr>
            <a:spLocks noGrp="1"/>
          </p:cNvSpPr>
          <p:nvPr>
            <p:ph type="body" sz="quarter" idx="33" hasCustomPrompt="1"/>
          </p:nvPr>
        </p:nvSpPr>
        <p:spPr>
          <a:xfrm>
            <a:off x="4273009" y="2479562"/>
            <a:ext cx="5061995" cy="312738"/>
          </a:xfrm>
          <a:prstGeom prst="rect">
            <a:avLst/>
          </a:prstGeom>
          <a:effectLst/>
        </p:spPr>
        <p:txBody>
          <a:bodyPr/>
          <a:lstStyle>
            <a:lvl1pPr marL="0" indent="0">
              <a:buNone/>
              <a:defRPr sz="1500" b="0" baseline="0">
                <a:solidFill>
                  <a:srgbClr val="363636"/>
                </a:solidFill>
              </a:defRPr>
            </a:lvl1pPr>
          </a:lstStyle>
          <a:p>
            <a:pPr lvl="0"/>
            <a:r>
              <a:rPr lang="fr-FR" dirty="0" err="1"/>
              <a:t>Chapter</a:t>
            </a:r>
            <a:r>
              <a:rPr lang="fr-FR" dirty="0"/>
              <a:t> 3</a:t>
            </a:r>
          </a:p>
        </p:txBody>
      </p:sp>
      <p:sp>
        <p:nvSpPr>
          <p:cNvPr id="349" name="Text Placeholder 13"/>
          <p:cNvSpPr>
            <a:spLocks noGrp="1"/>
          </p:cNvSpPr>
          <p:nvPr>
            <p:ph type="body" sz="quarter" idx="34" hasCustomPrompt="1"/>
          </p:nvPr>
        </p:nvSpPr>
        <p:spPr>
          <a:xfrm>
            <a:off x="9335005" y="2476584"/>
            <a:ext cx="674048" cy="312738"/>
          </a:xfrm>
          <a:prstGeom prst="rect">
            <a:avLst/>
          </a:prstGeom>
          <a:effectLst/>
        </p:spPr>
        <p:txBody>
          <a:bodyPr/>
          <a:lstStyle>
            <a:lvl1pPr marL="0" indent="0">
              <a:buNone/>
              <a:defRPr sz="1350" b="0" baseline="0">
                <a:solidFill>
                  <a:srgbClr val="024A84"/>
                </a:solidFill>
              </a:defRPr>
            </a:lvl1pPr>
          </a:lstStyle>
          <a:p>
            <a:pPr lvl="0"/>
            <a:r>
              <a:rPr lang="fr-FR" dirty="0" err="1"/>
              <a:t>p.X</a:t>
            </a:r>
            <a:endParaRPr lang="fr-FR" dirty="0"/>
          </a:p>
        </p:txBody>
      </p:sp>
      <p:sp>
        <p:nvSpPr>
          <p:cNvPr id="357" name="Text Placeholder 13"/>
          <p:cNvSpPr>
            <a:spLocks noGrp="1"/>
          </p:cNvSpPr>
          <p:nvPr>
            <p:ph type="body" sz="quarter" idx="35" hasCustomPrompt="1"/>
          </p:nvPr>
        </p:nvSpPr>
        <p:spPr>
          <a:xfrm>
            <a:off x="3296195" y="3051759"/>
            <a:ext cx="785224" cy="312738"/>
          </a:xfrm>
          <a:prstGeom prst="rect">
            <a:avLst/>
          </a:prstGeom>
          <a:effectLst/>
        </p:spPr>
        <p:txBody>
          <a:bodyPr/>
          <a:lstStyle>
            <a:lvl1pPr marL="0" indent="0">
              <a:buNone/>
              <a:defRPr sz="1500" b="1" baseline="0">
                <a:solidFill>
                  <a:srgbClr val="EEF3FA"/>
                </a:solidFill>
              </a:defRPr>
            </a:lvl1pPr>
          </a:lstStyle>
          <a:p>
            <a:pPr lvl="0"/>
            <a:r>
              <a:rPr lang="fr-FR" dirty="0"/>
              <a:t>4</a:t>
            </a:r>
          </a:p>
        </p:txBody>
      </p:sp>
      <p:sp>
        <p:nvSpPr>
          <p:cNvPr id="358" name="Text Placeholder 13"/>
          <p:cNvSpPr>
            <a:spLocks noGrp="1"/>
          </p:cNvSpPr>
          <p:nvPr>
            <p:ph type="body" sz="quarter" idx="36" hasCustomPrompt="1"/>
          </p:nvPr>
        </p:nvSpPr>
        <p:spPr>
          <a:xfrm>
            <a:off x="4278817" y="3051759"/>
            <a:ext cx="5061995" cy="312738"/>
          </a:xfrm>
          <a:prstGeom prst="rect">
            <a:avLst/>
          </a:prstGeom>
          <a:effectLst/>
        </p:spPr>
        <p:txBody>
          <a:bodyPr/>
          <a:lstStyle>
            <a:lvl1pPr marL="0" indent="0">
              <a:buNone/>
              <a:defRPr sz="1500" b="0" baseline="0">
                <a:solidFill>
                  <a:srgbClr val="363636"/>
                </a:solidFill>
              </a:defRPr>
            </a:lvl1pPr>
          </a:lstStyle>
          <a:p>
            <a:pPr lvl="0"/>
            <a:r>
              <a:rPr lang="fr-FR" dirty="0" err="1"/>
              <a:t>Chapter</a:t>
            </a:r>
            <a:r>
              <a:rPr lang="fr-FR" dirty="0"/>
              <a:t> 4</a:t>
            </a:r>
          </a:p>
        </p:txBody>
      </p:sp>
      <p:sp>
        <p:nvSpPr>
          <p:cNvPr id="359" name="Text Placeholder 13"/>
          <p:cNvSpPr>
            <a:spLocks noGrp="1"/>
          </p:cNvSpPr>
          <p:nvPr>
            <p:ph type="body" sz="quarter" idx="37" hasCustomPrompt="1"/>
          </p:nvPr>
        </p:nvSpPr>
        <p:spPr>
          <a:xfrm>
            <a:off x="9340811" y="3048781"/>
            <a:ext cx="674048" cy="312738"/>
          </a:xfrm>
          <a:prstGeom prst="rect">
            <a:avLst/>
          </a:prstGeom>
          <a:effectLst/>
        </p:spPr>
        <p:txBody>
          <a:bodyPr/>
          <a:lstStyle>
            <a:lvl1pPr marL="0" indent="0">
              <a:buNone/>
              <a:defRPr sz="1350" b="0" baseline="0">
                <a:solidFill>
                  <a:srgbClr val="024A84"/>
                </a:solidFill>
              </a:defRPr>
            </a:lvl1pPr>
          </a:lstStyle>
          <a:p>
            <a:pPr lvl="0"/>
            <a:r>
              <a:rPr lang="fr-FR" dirty="0" err="1"/>
              <a:t>p.X</a:t>
            </a:r>
            <a:endParaRPr lang="fr-FR" dirty="0"/>
          </a:p>
        </p:txBody>
      </p:sp>
      <p:sp>
        <p:nvSpPr>
          <p:cNvPr id="367" name="Text Placeholder 13"/>
          <p:cNvSpPr>
            <a:spLocks noGrp="1"/>
          </p:cNvSpPr>
          <p:nvPr>
            <p:ph type="body" sz="quarter" idx="38" hasCustomPrompt="1"/>
          </p:nvPr>
        </p:nvSpPr>
        <p:spPr>
          <a:xfrm>
            <a:off x="3290388" y="3627901"/>
            <a:ext cx="785224" cy="312738"/>
          </a:xfrm>
          <a:prstGeom prst="rect">
            <a:avLst/>
          </a:prstGeom>
          <a:effectLst/>
        </p:spPr>
        <p:txBody>
          <a:bodyPr/>
          <a:lstStyle>
            <a:lvl1pPr marL="0" indent="0">
              <a:buNone/>
              <a:defRPr sz="1500" b="1" baseline="0">
                <a:solidFill>
                  <a:srgbClr val="EEF3FA"/>
                </a:solidFill>
              </a:defRPr>
            </a:lvl1pPr>
          </a:lstStyle>
          <a:p>
            <a:pPr lvl="0"/>
            <a:r>
              <a:rPr lang="fr-FR" dirty="0"/>
              <a:t>5</a:t>
            </a:r>
          </a:p>
        </p:txBody>
      </p:sp>
      <p:sp>
        <p:nvSpPr>
          <p:cNvPr id="368" name="Text Placeholder 13"/>
          <p:cNvSpPr>
            <a:spLocks noGrp="1"/>
          </p:cNvSpPr>
          <p:nvPr>
            <p:ph type="body" sz="quarter" idx="39" hasCustomPrompt="1"/>
          </p:nvPr>
        </p:nvSpPr>
        <p:spPr>
          <a:xfrm>
            <a:off x="4273009" y="3627901"/>
            <a:ext cx="5061995" cy="312738"/>
          </a:xfrm>
          <a:prstGeom prst="rect">
            <a:avLst/>
          </a:prstGeom>
          <a:effectLst/>
        </p:spPr>
        <p:txBody>
          <a:bodyPr/>
          <a:lstStyle>
            <a:lvl1pPr marL="0" indent="0">
              <a:buNone/>
              <a:defRPr sz="1500" b="0" baseline="0">
                <a:solidFill>
                  <a:srgbClr val="363636"/>
                </a:solidFill>
              </a:defRPr>
            </a:lvl1pPr>
          </a:lstStyle>
          <a:p>
            <a:pPr lvl="0"/>
            <a:r>
              <a:rPr lang="fr-FR" dirty="0" err="1"/>
              <a:t>Chapter</a:t>
            </a:r>
            <a:r>
              <a:rPr lang="fr-FR" dirty="0"/>
              <a:t> 5</a:t>
            </a:r>
          </a:p>
        </p:txBody>
      </p:sp>
      <p:sp>
        <p:nvSpPr>
          <p:cNvPr id="369" name="Text Placeholder 13"/>
          <p:cNvSpPr>
            <a:spLocks noGrp="1"/>
          </p:cNvSpPr>
          <p:nvPr>
            <p:ph type="body" sz="quarter" idx="40" hasCustomPrompt="1"/>
          </p:nvPr>
        </p:nvSpPr>
        <p:spPr>
          <a:xfrm>
            <a:off x="9335004" y="3624923"/>
            <a:ext cx="674048" cy="312738"/>
          </a:xfrm>
          <a:prstGeom prst="rect">
            <a:avLst/>
          </a:prstGeom>
          <a:effectLst/>
        </p:spPr>
        <p:txBody>
          <a:bodyPr/>
          <a:lstStyle>
            <a:lvl1pPr marL="0" indent="0">
              <a:buNone/>
              <a:defRPr sz="1350" b="0" baseline="0">
                <a:solidFill>
                  <a:srgbClr val="024A84"/>
                </a:solidFill>
              </a:defRPr>
            </a:lvl1pPr>
          </a:lstStyle>
          <a:p>
            <a:pPr lvl="0"/>
            <a:r>
              <a:rPr lang="fr-FR" dirty="0" err="1"/>
              <a:t>p.X</a:t>
            </a:r>
            <a:endParaRPr lang="fr-FR" dirty="0"/>
          </a:p>
        </p:txBody>
      </p:sp>
      <p:sp>
        <p:nvSpPr>
          <p:cNvPr id="372" name="Text Placeholder 13"/>
          <p:cNvSpPr>
            <a:spLocks noGrp="1"/>
          </p:cNvSpPr>
          <p:nvPr>
            <p:ph type="body" sz="quarter" idx="41" hasCustomPrompt="1"/>
          </p:nvPr>
        </p:nvSpPr>
        <p:spPr>
          <a:xfrm>
            <a:off x="3296196" y="4193212"/>
            <a:ext cx="785224" cy="312738"/>
          </a:xfrm>
          <a:prstGeom prst="rect">
            <a:avLst/>
          </a:prstGeom>
          <a:effectLst/>
        </p:spPr>
        <p:txBody>
          <a:bodyPr/>
          <a:lstStyle>
            <a:lvl1pPr marL="0" indent="0">
              <a:buNone/>
              <a:defRPr sz="1500" b="1" baseline="0">
                <a:solidFill>
                  <a:srgbClr val="EEF3FA"/>
                </a:solidFill>
              </a:defRPr>
            </a:lvl1pPr>
          </a:lstStyle>
          <a:p>
            <a:pPr lvl="0"/>
            <a:r>
              <a:rPr lang="fr-FR" dirty="0"/>
              <a:t>6</a:t>
            </a:r>
          </a:p>
        </p:txBody>
      </p:sp>
      <p:sp>
        <p:nvSpPr>
          <p:cNvPr id="373" name="Text Placeholder 13"/>
          <p:cNvSpPr>
            <a:spLocks noGrp="1"/>
          </p:cNvSpPr>
          <p:nvPr>
            <p:ph type="body" sz="quarter" idx="42" hasCustomPrompt="1"/>
          </p:nvPr>
        </p:nvSpPr>
        <p:spPr>
          <a:xfrm>
            <a:off x="4278817" y="4193212"/>
            <a:ext cx="5061995" cy="312738"/>
          </a:xfrm>
          <a:prstGeom prst="rect">
            <a:avLst/>
          </a:prstGeom>
          <a:effectLst/>
        </p:spPr>
        <p:txBody>
          <a:bodyPr/>
          <a:lstStyle>
            <a:lvl1pPr marL="0" indent="0">
              <a:buNone/>
              <a:defRPr sz="1500" b="0" baseline="0">
                <a:solidFill>
                  <a:srgbClr val="363636"/>
                </a:solidFill>
              </a:defRPr>
            </a:lvl1pPr>
          </a:lstStyle>
          <a:p>
            <a:pPr lvl="0"/>
            <a:r>
              <a:rPr lang="fr-FR" dirty="0" err="1"/>
              <a:t>Chapter</a:t>
            </a:r>
            <a:r>
              <a:rPr lang="fr-FR" dirty="0"/>
              <a:t> 6</a:t>
            </a:r>
          </a:p>
        </p:txBody>
      </p:sp>
      <p:sp>
        <p:nvSpPr>
          <p:cNvPr id="374" name="Text Placeholder 13"/>
          <p:cNvSpPr>
            <a:spLocks noGrp="1"/>
          </p:cNvSpPr>
          <p:nvPr>
            <p:ph type="body" sz="quarter" idx="43" hasCustomPrompt="1"/>
          </p:nvPr>
        </p:nvSpPr>
        <p:spPr>
          <a:xfrm>
            <a:off x="9340812" y="4190234"/>
            <a:ext cx="674048" cy="312738"/>
          </a:xfrm>
          <a:prstGeom prst="rect">
            <a:avLst/>
          </a:prstGeom>
          <a:effectLst/>
        </p:spPr>
        <p:txBody>
          <a:bodyPr/>
          <a:lstStyle>
            <a:lvl1pPr marL="0" indent="0">
              <a:buNone/>
              <a:defRPr sz="1350" b="0" baseline="0">
                <a:solidFill>
                  <a:srgbClr val="024A84"/>
                </a:solidFill>
              </a:defRPr>
            </a:lvl1pPr>
          </a:lstStyle>
          <a:p>
            <a:pPr lvl="0"/>
            <a:r>
              <a:rPr lang="fr-FR" dirty="0" err="1"/>
              <a:t>p.X</a:t>
            </a:r>
            <a:endParaRPr lang="fr-FR" dirty="0"/>
          </a:p>
        </p:txBody>
      </p:sp>
      <p:sp>
        <p:nvSpPr>
          <p:cNvPr id="377" name="Text Placeholder 13"/>
          <p:cNvSpPr>
            <a:spLocks noGrp="1"/>
          </p:cNvSpPr>
          <p:nvPr>
            <p:ph type="body" sz="quarter" idx="44" hasCustomPrompt="1"/>
          </p:nvPr>
        </p:nvSpPr>
        <p:spPr>
          <a:xfrm>
            <a:off x="3301997" y="1363921"/>
            <a:ext cx="785224" cy="312738"/>
          </a:xfrm>
          <a:prstGeom prst="rect">
            <a:avLst/>
          </a:prstGeom>
          <a:effectLst/>
        </p:spPr>
        <p:txBody>
          <a:bodyPr/>
          <a:lstStyle>
            <a:lvl1pPr marL="0" indent="0">
              <a:buNone/>
              <a:defRPr sz="1500" b="1" baseline="0">
                <a:solidFill>
                  <a:srgbClr val="EEF3FA"/>
                </a:solidFill>
              </a:defRPr>
            </a:lvl1pPr>
          </a:lstStyle>
          <a:p>
            <a:pPr lvl="0"/>
            <a:r>
              <a:rPr lang="fr-FR" dirty="0"/>
              <a:t>1</a:t>
            </a:r>
          </a:p>
        </p:txBody>
      </p:sp>
      <p:sp>
        <p:nvSpPr>
          <p:cNvPr id="378" name="Text Placeholder 13"/>
          <p:cNvSpPr>
            <a:spLocks noGrp="1"/>
          </p:cNvSpPr>
          <p:nvPr>
            <p:ph type="body" sz="quarter" idx="45" hasCustomPrompt="1"/>
          </p:nvPr>
        </p:nvSpPr>
        <p:spPr>
          <a:xfrm>
            <a:off x="4284617" y="1363921"/>
            <a:ext cx="5061995" cy="312738"/>
          </a:xfrm>
          <a:prstGeom prst="rect">
            <a:avLst/>
          </a:prstGeom>
          <a:effectLst/>
        </p:spPr>
        <p:txBody>
          <a:bodyPr/>
          <a:lstStyle>
            <a:lvl1pPr marL="0" indent="0">
              <a:buNone/>
              <a:defRPr sz="1500" b="0" baseline="0">
                <a:solidFill>
                  <a:srgbClr val="363636"/>
                </a:solidFill>
              </a:defRPr>
            </a:lvl1pPr>
          </a:lstStyle>
          <a:p>
            <a:pPr lvl="0"/>
            <a:r>
              <a:rPr lang="fr-FR" dirty="0" err="1"/>
              <a:t>Chapter</a:t>
            </a:r>
            <a:r>
              <a:rPr lang="fr-FR" dirty="0"/>
              <a:t> 1</a:t>
            </a:r>
          </a:p>
        </p:txBody>
      </p:sp>
      <p:sp>
        <p:nvSpPr>
          <p:cNvPr id="379" name="Text Placeholder 13"/>
          <p:cNvSpPr>
            <a:spLocks noGrp="1"/>
          </p:cNvSpPr>
          <p:nvPr>
            <p:ph type="body" sz="quarter" idx="46" hasCustomPrompt="1"/>
          </p:nvPr>
        </p:nvSpPr>
        <p:spPr>
          <a:xfrm>
            <a:off x="9346613" y="1360943"/>
            <a:ext cx="674048" cy="312738"/>
          </a:xfrm>
          <a:prstGeom prst="rect">
            <a:avLst/>
          </a:prstGeom>
          <a:effectLst/>
        </p:spPr>
        <p:txBody>
          <a:bodyPr/>
          <a:lstStyle>
            <a:lvl1pPr marL="0" indent="0">
              <a:buNone/>
              <a:defRPr sz="1350" b="0" baseline="0">
                <a:solidFill>
                  <a:srgbClr val="024A84"/>
                </a:solidFill>
              </a:defRPr>
            </a:lvl1pPr>
          </a:lstStyle>
          <a:p>
            <a:pPr lvl="0"/>
            <a:r>
              <a:rPr lang="fr-FR" dirty="0" err="1"/>
              <a:t>p.X</a:t>
            </a:r>
            <a:endParaRPr lang="fr-FR" dirty="0"/>
          </a:p>
        </p:txBody>
      </p:sp>
      <p:pic>
        <p:nvPicPr>
          <p:cNvPr id="23" name="Picture 22" descr="Logo&#10;&#10;Description automatically generated">
            <a:extLst>
              <a:ext uri="{FF2B5EF4-FFF2-40B4-BE49-F238E27FC236}">
                <a16:creationId xmlns:a16="http://schemas.microsoft.com/office/drawing/2014/main" id="{38DC7C22-4559-8140-9F5D-5C03081CBA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7164" y="6323958"/>
            <a:ext cx="1030284" cy="567077"/>
          </a:xfrm>
          <a:prstGeom prst="rect">
            <a:avLst/>
          </a:prstGeom>
        </p:spPr>
      </p:pic>
      <p:pic>
        <p:nvPicPr>
          <p:cNvPr id="25" name="Picture 24" descr="A black and white logo&#10;&#10;Description automatically generated with medium confidence">
            <a:extLst>
              <a:ext uri="{FF2B5EF4-FFF2-40B4-BE49-F238E27FC236}">
                <a16:creationId xmlns:a16="http://schemas.microsoft.com/office/drawing/2014/main" id="{E90CF326-D838-CC44-939B-AA86E32E75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spTree>
    <p:extLst>
      <p:ext uri="{BB962C8B-B14F-4D97-AF65-F5344CB8AC3E}">
        <p14:creationId xmlns:p14="http://schemas.microsoft.com/office/powerpoint/2010/main" val="261423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08726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able of Content">
    <p:spTree>
      <p:nvGrpSpPr>
        <p:cNvPr id="1" name=""/>
        <p:cNvGrpSpPr/>
        <p:nvPr/>
      </p:nvGrpSpPr>
      <p:grpSpPr>
        <a:xfrm>
          <a:off x="0" y="0"/>
          <a:ext cx="0" cy="0"/>
          <a:chOff x="0" y="0"/>
          <a:chExt cx="0" cy="0"/>
        </a:xfrm>
      </p:grpSpPr>
      <p:sp>
        <p:nvSpPr>
          <p:cNvPr id="36" name="Rectangle 35"/>
          <p:cNvSpPr/>
          <p:nvPr userDrawn="1"/>
        </p:nvSpPr>
        <p:spPr>
          <a:xfrm>
            <a:off x="0"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23" name="Espace réservé du texte 4">
            <a:extLst>
              <a:ext uri="{FF2B5EF4-FFF2-40B4-BE49-F238E27FC236}">
                <a16:creationId xmlns:a16="http://schemas.microsoft.com/office/drawing/2014/main" id="{B2C15B89-4A37-463A-9D62-7972F7D8CE1B}"/>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lang="fr-FR" sz="900" kern="1200" baseline="0" dirty="0">
                <a:solidFill>
                  <a:schemeClr val="accent5">
                    <a:lumMod val="75000"/>
                  </a:schemeClr>
                </a:solidFill>
                <a:latin typeface="+mn-lt"/>
                <a:ea typeface="+mn-ea"/>
                <a:cs typeface="+mn-cs"/>
              </a:defRPr>
            </a:lvl1pPr>
          </a:lstStyle>
          <a:p>
            <a:pPr lvl="0"/>
            <a:r>
              <a:rPr lang="fr-FR"/>
              <a:t>Edit </a:t>
            </a:r>
            <a:r>
              <a:rPr lang="fr-FR" err="1"/>
              <a:t>this</a:t>
            </a:r>
            <a:r>
              <a:rPr lang="fr-FR"/>
              <a:t> part </a:t>
            </a:r>
            <a:r>
              <a:rPr lang="fr-FR" err="1"/>
              <a:t>with</a:t>
            </a:r>
            <a:r>
              <a:rPr lang="fr-FR"/>
              <a:t> </a:t>
            </a:r>
            <a:r>
              <a:rPr lang="fr-FR" err="1"/>
              <a:t>name</a:t>
            </a:r>
            <a:r>
              <a:rPr lang="fr-FR"/>
              <a:t> of division/</a:t>
            </a:r>
            <a:r>
              <a:rPr lang="fr-FR" err="1"/>
              <a:t>subject</a:t>
            </a:r>
            <a:r>
              <a:rPr lang="fr-FR"/>
              <a:t>/</a:t>
            </a:r>
          </a:p>
        </p:txBody>
      </p:sp>
      <p:pic>
        <p:nvPicPr>
          <p:cNvPr id="6" name="Picture 5" descr="Logo&#10;&#10;Description automatically generated">
            <a:extLst>
              <a:ext uri="{FF2B5EF4-FFF2-40B4-BE49-F238E27FC236}">
                <a16:creationId xmlns:a16="http://schemas.microsoft.com/office/drawing/2014/main" id="{35EEB6FA-05A8-C540-9E82-17182432F8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7164" y="6323958"/>
            <a:ext cx="1030284" cy="567077"/>
          </a:xfrm>
          <a:prstGeom prst="rect">
            <a:avLst/>
          </a:prstGeom>
        </p:spPr>
      </p:pic>
      <p:pic>
        <p:nvPicPr>
          <p:cNvPr id="7" name="Picture 6" descr="A black and white logo&#10;&#10;Description automatically generated with medium confidence">
            <a:extLst>
              <a:ext uri="{FF2B5EF4-FFF2-40B4-BE49-F238E27FC236}">
                <a16:creationId xmlns:a16="http://schemas.microsoft.com/office/drawing/2014/main" id="{AC91D810-B77F-1548-A078-B3C63D8E5B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spTree>
    <p:extLst>
      <p:ext uri="{BB962C8B-B14F-4D97-AF65-F5344CB8AC3E}">
        <p14:creationId xmlns:p14="http://schemas.microsoft.com/office/powerpoint/2010/main" val="173518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33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48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087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1948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7196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792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734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9228703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6" r:id="rId13"/>
    <p:sldLayoutId id="2147483807" r:id="rId14"/>
    <p:sldLayoutId id="2147483810" r:id="rId15"/>
    <p:sldLayoutId id="2147483816" r:id="rId16"/>
    <p:sldLayoutId id="2147483789" r:id="rId17"/>
    <p:sldLayoutId id="2147483782" r:id="rId18"/>
    <p:sldLayoutId id="2147483781" r:id="rId19"/>
    <p:sldLayoutId id="214748378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s://www.unesco.org/en/health-education"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personne, habits, jeans, Visage humain&#10;&#10;Description générée automatiquement">
            <a:extLst>
              <a:ext uri="{FF2B5EF4-FFF2-40B4-BE49-F238E27FC236}">
                <a16:creationId xmlns:a16="http://schemas.microsoft.com/office/drawing/2014/main" id="{9AA104E8-AC3D-CE71-2F88-DA80FE4B4E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3877" b="23877"/>
          <a:stretch>
            <a:fillRect/>
          </a:stretch>
        </p:blipFill>
        <p:spPr/>
      </p:pic>
      <p:sp>
        <p:nvSpPr>
          <p:cNvPr id="3" name="Title 2">
            <a:extLst>
              <a:ext uri="{FF2B5EF4-FFF2-40B4-BE49-F238E27FC236}">
                <a16:creationId xmlns:a16="http://schemas.microsoft.com/office/drawing/2014/main" id="{4666DB06-CA02-B046-850A-E5E6EE63C1A6}"/>
              </a:ext>
            </a:extLst>
          </p:cNvPr>
          <p:cNvSpPr>
            <a:spLocks noGrp="1"/>
          </p:cNvSpPr>
          <p:nvPr>
            <p:ph type="ctrTitle"/>
          </p:nvPr>
        </p:nvSpPr>
        <p:spPr>
          <a:xfrm>
            <a:off x="428448" y="1289263"/>
            <a:ext cx="11626177" cy="488737"/>
          </a:xfrm>
        </p:spPr>
        <p:txBody>
          <a:bodyPr>
            <a:normAutofit fontScale="90000"/>
          </a:bodyPr>
          <a:lstStyle/>
          <a:p>
            <a:r>
              <a:rPr lang="en-US" dirty="0"/>
              <a:t>Understanding different forms of violence in school – and effective whole-school responses</a:t>
            </a:r>
            <a:endParaRPr lang="en-ES" dirty="0"/>
          </a:p>
        </p:txBody>
      </p:sp>
      <p:sp>
        <p:nvSpPr>
          <p:cNvPr id="4" name="Subtitle 3">
            <a:extLst>
              <a:ext uri="{FF2B5EF4-FFF2-40B4-BE49-F238E27FC236}">
                <a16:creationId xmlns:a16="http://schemas.microsoft.com/office/drawing/2014/main" id="{63230FB3-5991-6E40-9188-5521A847F45D}"/>
              </a:ext>
            </a:extLst>
          </p:cNvPr>
          <p:cNvSpPr>
            <a:spLocks noGrp="1"/>
          </p:cNvSpPr>
          <p:nvPr>
            <p:ph type="subTitle" idx="1"/>
          </p:nvPr>
        </p:nvSpPr>
        <p:spPr/>
        <p:txBody>
          <a:bodyPr/>
          <a:lstStyle/>
          <a:p>
            <a:r>
              <a:rPr lang="en-US" dirty="0"/>
              <a:t>Presentation by Joanna Herat, Chief (ai.) Section of Health and Education, Education Sector, UNESCO, Paris</a:t>
            </a:r>
            <a:endParaRPr lang="en-ES" dirty="0"/>
          </a:p>
        </p:txBody>
      </p:sp>
      <p:sp>
        <p:nvSpPr>
          <p:cNvPr id="6" name="TextBox 5">
            <a:extLst>
              <a:ext uri="{FF2B5EF4-FFF2-40B4-BE49-F238E27FC236}">
                <a16:creationId xmlns:a16="http://schemas.microsoft.com/office/drawing/2014/main" id="{EBECED0D-DF74-8141-B0A1-6E20AA2715BE}"/>
              </a:ext>
            </a:extLst>
          </p:cNvPr>
          <p:cNvSpPr txBox="1"/>
          <p:nvPr/>
        </p:nvSpPr>
        <p:spPr>
          <a:xfrm>
            <a:off x="10045707" y="6498772"/>
            <a:ext cx="2276923" cy="277586"/>
          </a:xfrm>
          <a:prstGeom prst="rect">
            <a:avLst/>
          </a:prstGeom>
          <a:noFill/>
        </p:spPr>
        <p:txBody>
          <a:bodyPr wrap="square" rtlCol="0">
            <a:spAutoFit/>
          </a:bodyPr>
          <a:lstStyle/>
          <a:p>
            <a:r>
              <a:rPr lang="fr-FR" sz="1200" dirty="0">
                <a:solidFill>
                  <a:schemeClr val="bg1"/>
                </a:solidFill>
                <a:latin typeface="+mj-lt"/>
              </a:rPr>
              <a:t>myboys.me/Shutterstock.com</a:t>
            </a:r>
            <a:endParaRPr lang="en-ES" sz="1200" dirty="0">
              <a:solidFill>
                <a:schemeClr val="bg1"/>
              </a:solidFill>
              <a:latin typeface="+mj-lt"/>
            </a:endParaRPr>
          </a:p>
        </p:txBody>
      </p:sp>
    </p:spTree>
    <p:extLst>
      <p:ext uri="{BB962C8B-B14F-4D97-AF65-F5344CB8AC3E}">
        <p14:creationId xmlns:p14="http://schemas.microsoft.com/office/powerpoint/2010/main" val="105237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9B7D5E06-B191-4EEC-80E7-D6B615F35DF5}"/>
              </a:ext>
            </a:extLst>
          </p:cNvPr>
          <p:cNvSpPr>
            <a:spLocks noGrp="1"/>
          </p:cNvSpPr>
          <p:nvPr>
            <p:ph type="ctrTitle"/>
          </p:nvPr>
        </p:nvSpPr>
        <p:spPr/>
        <p:txBody>
          <a:bodyPr/>
          <a:lstStyle/>
          <a:p>
            <a:r>
              <a:rPr lang="fr-FR" dirty="0" err="1"/>
              <a:t>Whole-school</a:t>
            </a:r>
            <a:r>
              <a:rPr lang="fr-FR" dirty="0"/>
              <a:t> </a:t>
            </a:r>
            <a:r>
              <a:rPr lang="fr-FR" dirty="0" err="1"/>
              <a:t>response</a:t>
            </a:r>
            <a:r>
              <a:rPr lang="fr-FR" dirty="0"/>
              <a:t> </a:t>
            </a:r>
          </a:p>
        </p:txBody>
      </p:sp>
      <p:sp>
        <p:nvSpPr>
          <p:cNvPr id="2" name="Espace réservé du texte 6">
            <a:extLst>
              <a:ext uri="{FF2B5EF4-FFF2-40B4-BE49-F238E27FC236}">
                <a16:creationId xmlns:a16="http://schemas.microsoft.com/office/drawing/2014/main" id="{F19E0701-C113-2791-7568-98DFDB5A85CC}"/>
              </a:ext>
            </a:extLst>
          </p:cNvPr>
          <p:cNvSpPr txBox="1">
            <a:spLocks noGrp="1"/>
          </p:cNvSpPr>
          <p:nvPr>
            <p:ph type="body" sz="quarter" idx="14"/>
          </p:nvPr>
        </p:nvSpPr>
        <p:spPr>
          <a:xfrm>
            <a:off x="4468018" y="6482554"/>
            <a:ext cx="3255963" cy="223837"/>
          </a:xfrm>
          <a:prstGeom prst="rect">
            <a:avLst/>
          </a:prstGeom>
          <a:noFill/>
        </p:spPr>
        <p:txBody>
          <a:bodyPr wrap="square">
            <a:spAutoFit/>
          </a:bodyPr>
          <a:lstStyle/>
          <a:p>
            <a:r>
              <a:rPr lang="en-GB" sz="900" dirty="0">
                <a:solidFill>
                  <a:schemeClr val="bg1"/>
                </a:solidFill>
              </a:rPr>
              <a:t>International Symposium – Rabat 2023</a:t>
            </a:r>
          </a:p>
        </p:txBody>
      </p:sp>
      <p:pic>
        <p:nvPicPr>
          <p:cNvPr id="3" name="Image 2">
            <a:extLst>
              <a:ext uri="{FF2B5EF4-FFF2-40B4-BE49-F238E27FC236}">
                <a16:creationId xmlns:a16="http://schemas.microsoft.com/office/drawing/2014/main" id="{83DD1A8E-E626-84DD-E52B-2BD50B6017C5}"/>
              </a:ext>
            </a:extLst>
          </p:cNvPr>
          <p:cNvPicPr>
            <a:picLocks noChangeAspect="1"/>
          </p:cNvPicPr>
          <p:nvPr/>
        </p:nvPicPr>
        <p:blipFill>
          <a:blip r:embed="rId3"/>
          <a:stretch>
            <a:fillRect/>
          </a:stretch>
        </p:blipFill>
        <p:spPr>
          <a:xfrm>
            <a:off x="553992" y="1576737"/>
            <a:ext cx="698500" cy="698500"/>
          </a:xfrm>
          <a:prstGeom prst="rect">
            <a:avLst/>
          </a:prstGeom>
        </p:spPr>
      </p:pic>
      <p:pic>
        <p:nvPicPr>
          <p:cNvPr id="4" name="Image 3">
            <a:extLst>
              <a:ext uri="{FF2B5EF4-FFF2-40B4-BE49-F238E27FC236}">
                <a16:creationId xmlns:a16="http://schemas.microsoft.com/office/drawing/2014/main" id="{D5F3D2CD-7BBB-55B5-8A5B-D9EBE648A748}"/>
              </a:ext>
            </a:extLst>
          </p:cNvPr>
          <p:cNvPicPr>
            <a:picLocks noChangeAspect="1"/>
          </p:cNvPicPr>
          <p:nvPr/>
        </p:nvPicPr>
        <p:blipFill>
          <a:blip r:embed="rId4"/>
          <a:stretch>
            <a:fillRect/>
          </a:stretch>
        </p:blipFill>
        <p:spPr>
          <a:xfrm>
            <a:off x="524413" y="3079750"/>
            <a:ext cx="698500" cy="698500"/>
          </a:xfrm>
          <a:prstGeom prst="rect">
            <a:avLst/>
          </a:prstGeom>
        </p:spPr>
      </p:pic>
      <p:pic>
        <p:nvPicPr>
          <p:cNvPr id="5" name="Image 4">
            <a:extLst>
              <a:ext uri="{FF2B5EF4-FFF2-40B4-BE49-F238E27FC236}">
                <a16:creationId xmlns:a16="http://schemas.microsoft.com/office/drawing/2014/main" id="{A030EE93-B9F7-E617-6172-118530D0A749}"/>
              </a:ext>
            </a:extLst>
          </p:cNvPr>
          <p:cNvPicPr>
            <a:picLocks noChangeAspect="1"/>
          </p:cNvPicPr>
          <p:nvPr/>
        </p:nvPicPr>
        <p:blipFill>
          <a:blip r:embed="rId5"/>
          <a:stretch>
            <a:fillRect/>
          </a:stretch>
        </p:blipFill>
        <p:spPr>
          <a:xfrm>
            <a:off x="553992" y="4747970"/>
            <a:ext cx="698500" cy="698500"/>
          </a:xfrm>
          <a:prstGeom prst="rect">
            <a:avLst/>
          </a:prstGeom>
        </p:spPr>
      </p:pic>
      <p:pic>
        <p:nvPicPr>
          <p:cNvPr id="6" name="Image 5">
            <a:extLst>
              <a:ext uri="{FF2B5EF4-FFF2-40B4-BE49-F238E27FC236}">
                <a16:creationId xmlns:a16="http://schemas.microsoft.com/office/drawing/2014/main" id="{9BC2DE48-E1B9-6FFB-287D-B0DE4BE54EEE}"/>
              </a:ext>
            </a:extLst>
          </p:cNvPr>
          <p:cNvPicPr>
            <a:picLocks noChangeAspect="1"/>
          </p:cNvPicPr>
          <p:nvPr/>
        </p:nvPicPr>
        <p:blipFill>
          <a:blip r:embed="rId6"/>
          <a:stretch>
            <a:fillRect/>
          </a:stretch>
        </p:blipFill>
        <p:spPr>
          <a:xfrm>
            <a:off x="4284543" y="1238030"/>
            <a:ext cx="698500" cy="698500"/>
          </a:xfrm>
          <a:prstGeom prst="rect">
            <a:avLst/>
          </a:prstGeom>
        </p:spPr>
      </p:pic>
      <p:pic>
        <p:nvPicPr>
          <p:cNvPr id="7" name="Image 6">
            <a:extLst>
              <a:ext uri="{FF2B5EF4-FFF2-40B4-BE49-F238E27FC236}">
                <a16:creationId xmlns:a16="http://schemas.microsoft.com/office/drawing/2014/main" id="{B6F57126-E0B4-249D-6003-5BA1BAD90ACF}"/>
              </a:ext>
            </a:extLst>
          </p:cNvPr>
          <p:cNvPicPr>
            <a:picLocks noChangeAspect="1"/>
          </p:cNvPicPr>
          <p:nvPr/>
        </p:nvPicPr>
        <p:blipFill>
          <a:blip r:embed="rId7"/>
          <a:stretch>
            <a:fillRect/>
          </a:stretch>
        </p:blipFill>
        <p:spPr>
          <a:xfrm>
            <a:off x="4341045" y="2951760"/>
            <a:ext cx="698500" cy="698500"/>
          </a:xfrm>
          <a:prstGeom prst="rect">
            <a:avLst/>
          </a:prstGeom>
        </p:spPr>
      </p:pic>
      <p:pic>
        <p:nvPicPr>
          <p:cNvPr id="8" name="Image 7">
            <a:extLst>
              <a:ext uri="{FF2B5EF4-FFF2-40B4-BE49-F238E27FC236}">
                <a16:creationId xmlns:a16="http://schemas.microsoft.com/office/drawing/2014/main" id="{880C0A92-269B-D5F7-3636-BDB3EA621A8D}"/>
              </a:ext>
            </a:extLst>
          </p:cNvPr>
          <p:cNvPicPr>
            <a:picLocks noChangeAspect="1"/>
          </p:cNvPicPr>
          <p:nvPr/>
        </p:nvPicPr>
        <p:blipFill>
          <a:blip r:embed="rId8"/>
          <a:stretch>
            <a:fillRect/>
          </a:stretch>
        </p:blipFill>
        <p:spPr>
          <a:xfrm>
            <a:off x="4397288" y="4729214"/>
            <a:ext cx="698500" cy="698500"/>
          </a:xfrm>
          <a:prstGeom prst="rect">
            <a:avLst/>
          </a:prstGeom>
        </p:spPr>
      </p:pic>
      <p:pic>
        <p:nvPicPr>
          <p:cNvPr id="9" name="Image 8">
            <a:extLst>
              <a:ext uri="{FF2B5EF4-FFF2-40B4-BE49-F238E27FC236}">
                <a16:creationId xmlns:a16="http://schemas.microsoft.com/office/drawing/2014/main" id="{0338FFCA-569B-10F9-C515-1E7F5590B32F}"/>
              </a:ext>
            </a:extLst>
          </p:cNvPr>
          <p:cNvPicPr>
            <a:picLocks noChangeAspect="1"/>
          </p:cNvPicPr>
          <p:nvPr/>
        </p:nvPicPr>
        <p:blipFill>
          <a:blip r:embed="rId9"/>
          <a:stretch>
            <a:fillRect/>
          </a:stretch>
        </p:blipFill>
        <p:spPr>
          <a:xfrm>
            <a:off x="8375755" y="1182158"/>
            <a:ext cx="698500" cy="698500"/>
          </a:xfrm>
          <a:prstGeom prst="rect">
            <a:avLst/>
          </a:prstGeom>
        </p:spPr>
      </p:pic>
      <p:pic>
        <p:nvPicPr>
          <p:cNvPr id="10" name="Image 9">
            <a:extLst>
              <a:ext uri="{FF2B5EF4-FFF2-40B4-BE49-F238E27FC236}">
                <a16:creationId xmlns:a16="http://schemas.microsoft.com/office/drawing/2014/main" id="{321A91F9-EA87-E182-ABF0-B577172CD684}"/>
              </a:ext>
            </a:extLst>
          </p:cNvPr>
          <p:cNvPicPr>
            <a:picLocks noChangeAspect="1"/>
          </p:cNvPicPr>
          <p:nvPr/>
        </p:nvPicPr>
        <p:blipFill>
          <a:blip r:embed="rId10"/>
          <a:stretch>
            <a:fillRect/>
          </a:stretch>
        </p:blipFill>
        <p:spPr>
          <a:xfrm>
            <a:off x="8460056" y="3015370"/>
            <a:ext cx="660400" cy="681590"/>
          </a:xfrm>
          <a:prstGeom prst="rect">
            <a:avLst/>
          </a:prstGeom>
        </p:spPr>
      </p:pic>
      <p:pic>
        <p:nvPicPr>
          <p:cNvPr id="11" name="Image 10">
            <a:extLst>
              <a:ext uri="{FF2B5EF4-FFF2-40B4-BE49-F238E27FC236}">
                <a16:creationId xmlns:a16="http://schemas.microsoft.com/office/drawing/2014/main" id="{84CE0FC3-BE1F-2903-DAB3-EF0FFD920A5B}"/>
              </a:ext>
            </a:extLst>
          </p:cNvPr>
          <p:cNvPicPr>
            <a:picLocks noChangeAspect="1"/>
          </p:cNvPicPr>
          <p:nvPr/>
        </p:nvPicPr>
        <p:blipFill>
          <a:blip r:embed="rId11"/>
          <a:stretch>
            <a:fillRect/>
          </a:stretch>
        </p:blipFill>
        <p:spPr>
          <a:xfrm>
            <a:off x="8460056" y="4814983"/>
            <a:ext cx="698500" cy="698500"/>
          </a:xfrm>
          <a:prstGeom prst="rect">
            <a:avLst/>
          </a:prstGeom>
        </p:spPr>
      </p:pic>
      <p:sp>
        <p:nvSpPr>
          <p:cNvPr id="13" name="Rectangle 12">
            <a:extLst>
              <a:ext uri="{FF2B5EF4-FFF2-40B4-BE49-F238E27FC236}">
                <a16:creationId xmlns:a16="http://schemas.microsoft.com/office/drawing/2014/main" id="{30609221-947B-117B-7583-184EDD8B537F}"/>
              </a:ext>
            </a:extLst>
          </p:cNvPr>
          <p:cNvSpPr/>
          <p:nvPr/>
        </p:nvSpPr>
        <p:spPr>
          <a:xfrm>
            <a:off x="1340925" y="1612132"/>
            <a:ext cx="2777843" cy="461665"/>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Strong political leadership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and robust legal and policy framework</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Rectangle 19">
            <a:extLst>
              <a:ext uri="{FF2B5EF4-FFF2-40B4-BE49-F238E27FC236}">
                <a16:creationId xmlns:a16="http://schemas.microsoft.com/office/drawing/2014/main" id="{8BB2389A-A52A-70EB-9DC2-B889F69C12CE}"/>
              </a:ext>
            </a:extLst>
          </p:cNvPr>
          <p:cNvSpPr/>
          <p:nvPr/>
        </p:nvSpPr>
        <p:spPr>
          <a:xfrm>
            <a:off x="1340925" y="3140930"/>
            <a:ext cx="2277695" cy="488502"/>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Training and support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for teachers and other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school staff</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299952EF-F5E9-60FD-9290-4B091C8DCD8B}"/>
              </a:ext>
            </a:extLst>
          </p:cNvPr>
          <p:cNvSpPr/>
          <p:nvPr/>
        </p:nvSpPr>
        <p:spPr>
          <a:xfrm>
            <a:off x="1340925" y="4938550"/>
            <a:ext cx="2197495" cy="464492"/>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Curriculum, learning &amp; teaching to understand violence &amp; vulnerability</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Rectangle 21">
            <a:extLst>
              <a:ext uri="{FF2B5EF4-FFF2-40B4-BE49-F238E27FC236}">
                <a16:creationId xmlns:a16="http://schemas.microsoft.com/office/drawing/2014/main" id="{C11B78B3-DAF2-7FF2-BDE8-1DA9CDAE4AF8}"/>
              </a:ext>
            </a:extLst>
          </p:cNvPr>
          <p:cNvSpPr/>
          <p:nvPr/>
        </p:nvSpPr>
        <p:spPr>
          <a:xfrm>
            <a:off x="5261822" y="1352226"/>
            <a:ext cx="2490396" cy="461666"/>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Safe psychological and physical school and classroom environment</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B2658E69-F2B5-D4AF-B5B0-FF518E6D7866}"/>
              </a:ext>
            </a:extLst>
          </p:cNvPr>
          <p:cNvSpPr/>
          <p:nvPr/>
        </p:nvSpPr>
        <p:spPr>
          <a:xfrm>
            <a:off x="5260352" y="2951760"/>
            <a:ext cx="2400772" cy="745200"/>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Reporting mechanisms for learners affected by violence, together with support and referral services</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Rectangle 23">
            <a:extLst>
              <a:ext uri="{FF2B5EF4-FFF2-40B4-BE49-F238E27FC236}">
                <a16:creationId xmlns:a16="http://schemas.microsoft.com/office/drawing/2014/main" id="{FE5ADDB7-6D07-BCF5-E7AF-B92D9C07E096}"/>
              </a:ext>
            </a:extLst>
          </p:cNvPr>
          <p:cNvSpPr/>
          <p:nvPr/>
        </p:nvSpPr>
        <p:spPr>
          <a:xfrm>
            <a:off x="5261822" y="4900754"/>
            <a:ext cx="2490396" cy="526960"/>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Involvement of all stakeholders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in the school community, including parents </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Rectangle 24">
            <a:extLst>
              <a:ext uri="{FF2B5EF4-FFF2-40B4-BE49-F238E27FC236}">
                <a16:creationId xmlns:a16="http://schemas.microsoft.com/office/drawing/2014/main" id="{92F0E747-AA14-9AF7-B822-D3831B81A023}"/>
              </a:ext>
            </a:extLst>
          </p:cNvPr>
          <p:cNvSpPr/>
          <p:nvPr/>
        </p:nvSpPr>
        <p:spPr>
          <a:xfrm>
            <a:off x="9360313" y="1385142"/>
            <a:ext cx="2277695" cy="292532"/>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GB" dirty="0">
                <a:latin typeface="Helvetica Neue" panose="02000503000000020004" pitchFamily="2" charset="0"/>
                <a:ea typeface="Helvetica Neue" panose="02000503000000020004" pitchFamily="2" charset="0"/>
                <a:cs typeface="Helvetica Neue" panose="02000503000000020004" pitchFamily="2" charset="0"/>
              </a:rPr>
              <a:t>Learner</a:t>
            </a:r>
            <a:r>
              <a:rPr lang="fr-FR" dirty="0">
                <a:latin typeface="Helvetica Neue" panose="02000503000000020004" pitchFamily="2" charset="0"/>
                <a:ea typeface="Helvetica Neue" panose="02000503000000020004" pitchFamily="2" charset="0"/>
                <a:cs typeface="Helvetica Neue" panose="02000503000000020004" pitchFamily="2" charset="0"/>
              </a:rPr>
              <a:t> </a:t>
            </a:r>
            <a:r>
              <a:rPr lang="fr-FR" dirty="0" err="1">
                <a:latin typeface="Helvetica Neue" panose="02000503000000020004" pitchFamily="2" charset="0"/>
                <a:ea typeface="Helvetica Neue" panose="02000503000000020004" pitchFamily="2" charset="0"/>
                <a:cs typeface="Helvetica Neue" panose="02000503000000020004" pitchFamily="2" charset="0"/>
              </a:rPr>
              <a:t>empowerment</a:t>
            </a:r>
            <a:r>
              <a:rPr lang="fr-FR" dirty="0">
                <a:latin typeface="Helvetica Neue" panose="02000503000000020004" pitchFamily="2" charset="0"/>
                <a:ea typeface="Helvetica Neue" panose="02000503000000020004" pitchFamily="2" charset="0"/>
                <a:cs typeface="Helvetica Neue" panose="02000503000000020004" pitchFamily="2" charset="0"/>
              </a:rPr>
              <a:t> </a:t>
            </a:r>
            <a:br>
              <a:rPr lang="fr-FR" dirty="0">
                <a:latin typeface="Helvetica Neue" panose="02000503000000020004" pitchFamily="2" charset="0"/>
                <a:ea typeface="Helvetica Neue" panose="02000503000000020004" pitchFamily="2" charset="0"/>
                <a:cs typeface="Helvetica Neue" panose="02000503000000020004" pitchFamily="2" charset="0"/>
              </a:rPr>
            </a:br>
            <a:r>
              <a:rPr lang="fr-FR" dirty="0">
                <a:latin typeface="Helvetica Neue" panose="02000503000000020004" pitchFamily="2" charset="0"/>
                <a:ea typeface="Helvetica Neue" panose="02000503000000020004" pitchFamily="2" charset="0"/>
                <a:cs typeface="Helvetica Neue" panose="02000503000000020004" pitchFamily="2" charset="0"/>
              </a:rPr>
              <a:t>and participation</a:t>
            </a:r>
          </a:p>
        </p:txBody>
      </p:sp>
      <p:sp>
        <p:nvSpPr>
          <p:cNvPr id="27" name="Rectangle 26">
            <a:extLst>
              <a:ext uri="{FF2B5EF4-FFF2-40B4-BE49-F238E27FC236}">
                <a16:creationId xmlns:a16="http://schemas.microsoft.com/office/drawing/2014/main" id="{D34AA482-8191-D7ED-EB95-C8D18774C38C}"/>
              </a:ext>
            </a:extLst>
          </p:cNvPr>
          <p:cNvSpPr/>
          <p:nvPr/>
        </p:nvSpPr>
        <p:spPr>
          <a:xfrm>
            <a:off x="9280693" y="3135666"/>
            <a:ext cx="2490396" cy="586667"/>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Collaboration and partnerships between the education sector and a wide range of partners</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Rectangle 27">
            <a:extLst>
              <a:ext uri="{FF2B5EF4-FFF2-40B4-BE49-F238E27FC236}">
                <a16:creationId xmlns:a16="http://schemas.microsoft.com/office/drawing/2014/main" id="{005BAD10-CB66-7F8D-3D55-C1617A2D3FDA}"/>
              </a:ext>
            </a:extLst>
          </p:cNvPr>
          <p:cNvSpPr/>
          <p:nvPr/>
        </p:nvSpPr>
        <p:spPr>
          <a:xfrm>
            <a:off x="9466664" y="4900754"/>
            <a:ext cx="2277694" cy="526959"/>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Evidence: monitoring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of school bullying and evaluation of responses</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1805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86AA16-AA1F-5F38-6BBA-927B4EC1526E}"/>
              </a:ext>
            </a:extLst>
          </p:cNvPr>
          <p:cNvPicPr>
            <a:picLocks noChangeAspect="1"/>
          </p:cNvPicPr>
          <p:nvPr/>
        </p:nvPicPr>
        <p:blipFill>
          <a:blip r:embed="rId2"/>
          <a:stretch>
            <a:fillRect/>
          </a:stretch>
        </p:blipFill>
        <p:spPr>
          <a:xfrm>
            <a:off x="4038600" y="1328738"/>
            <a:ext cx="4194175" cy="4194175"/>
          </a:xfrm>
          <a:prstGeom prst="rect">
            <a:avLst/>
          </a:prstGeom>
        </p:spPr>
      </p:pic>
      <p:pic>
        <p:nvPicPr>
          <p:cNvPr id="12" name="Picture Placeholder 11">
            <a:extLst>
              <a:ext uri="{FF2B5EF4-FFF2-40B4-BE49-F238E27FC236}">
                <a16:creationId xmlns:a16="http://schemas.microsoft.com/office/drawing/2014/main" id="{1BF07155-881F-BE2C-E090-3697BC615892}"/>
              </a:ext>
            </a:extLst>
          </p:cNvPr>
          <p:cNvPicPr>
            <a:picLocks noGrp="1" noChangeAspect="1"/>
          </p:cNvPicPr>
          <p:nvPr>
            <p:ph type="pic" idx="1"/>
          </p:nvPr>
        </p:nvPicPr>
        <p:blipFill>
          <a:blip r:embed="rId3"/>
          <a:stretch/>
        </p:blipFill>
        <p:spPr>
          <a:xfrm>
            <a:off x="8283575" y="1328738"/>
            <a:ext cx="2941638" cy="4194175"/>
          </a:xfrm>
          <a:prstGeom prst="rect">
            <a:avLst/>
          </a:prstGeom>
        </p:spPr>
      </p:pic>
      <p:sp>
        <p:nvSpPr>
          <p:cNvPr id="8" name="Title 7">
            <a:extLst>
              <a:ext uri="{FF2B5EF4-FFF2-40B4-BE49-F238E27FC236}">
                <a16:creationId xmlns:a16="http://schemas.microsoft.com/office/drawing/2014/main" id="{6E82812C-D03C-04D8-C5C5-B1A8D0993351}"/>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Evidence-based</a:t>
            </a:r>
            <a:br>
              <a:rPr lang="en-US" sz="2600" kern="1200" dirty="0">
                <a:solidFill>
                  <a:schemeClr val="bg1"/>
                </a:solidFill>
                <a:latin typeface="+mj-lt"/>
                <a:ea typeface="+mj-ea"/>
                <a:cs typeface="+mj-cs"/>
              </a:rPr>
            </a:br>
            <a:r>
              <a:rPr lang="en-US" sz="2600" kern="1200" dirty="0">
                <a:solidFill>
                  <a:schemeClr val="bg1"/>
                </a:solidFill>
                <a:latin typeface="+mj-lt"/>
                <a:ea typeface="+mj-ea"/>
                <a:cs typeface="+mj-cs"/>
              </a:rPr>
              <a:t>Guidance</a:t>
            </a:r>
            <a:br>
              <a:rPr lang="en-US" sz="2600" kern="1200" dirty="0">
                <a:solidFill>
                  <a:schemeClr val="bg1"/>
                </a:solidFill>
                <a:latin typeface="+mj-lt"/>
                <a:ea typeface="+mj-ea"/>
                <a:cs typeface="+mj-cs"/>
              </a:rPr>
            </a:br>
            <a:r>
              <a:rPr lang="en-US" sz="2600" kern="1200" dirty="0">
                <a:solidFill>
                  <a:schemeClr val="bg1"/>
                </a:solidFill>
                <a:latin typeface="+mj-lt"/>
                <a:ea typeface="+mj-ea"/>
                <a:cs typeface="+mj-cs"/>
              </a:rPr>
              <a:t>Examples</a:t>
            </a:r>
          </a:p>
        </p:txBody>
      </p:sp>
    </p:spTree>
    <p:extLst>
      <p:ext uri="{BB962C8B-B14F-4D97-AF65-F5344CB8AC3E}">
        <p14:creationId xmlns:p14="http://schemas.microsoft.com/office/powerpoint/2010/main" val="375892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6436871-7ECB-064F-2A01-5D672665C660}"/>
              </a:ext>
            </a:extLst>
          </p:cNvPr>
          <p:cNvSpPr>
            <a:spLocks noGrp="1"/>
          </p:cNvSpPr>
          <p:nvPr>
            <p:ph type="pic" sz="quarter" idx="17"/>
          </p:nvPr>
        </p:nvSpPr>
        <p:spPr/>
      </p:sp>
      <p:sp>
        <p:nvSpPr>
          <p:cNvPr id="14" name="Text Placeholder 13">
            <a:extLst>
              <a:ext uri="{FF2B5EF4-FFF2-40B4-BE49-F238E27FC236}">
                <a16:creationId xmlns:a16="http://schemas.microsoft.com/office/drawing/2014/main" id="{364F76D4-2903-B195-6FBC-74AABC3D6BD8}"/>
              </a:ext>
            </a:extLst>
          </p:cNvPr>
          <p:cNvSpPr>
            <a:spLocks noGrp="1"/>
          </p:cNvSpPr>
          <p:nvPr>
            <p:ph type="body" sz="quarter" idx="16"/>
          </p:nvPr>
        </p:nvSpPr>
        <p:spPr>
          <a:xfrm>
            <a:off x="420877" y="959561"/>
            <a:ext cx="3212009" cy="5140820"/>
          </a:xfrm>
        </p:spPr>
        <p:txBody>
          <a:bodyPr>
            <a:normAutofit/>
          </a:bodyPr>
          <a:lstStyle/>
          <a:p>
            <a:r>
              <a:rPr lang="en-GB" sz="2000" dirty="0"/>
              <a:t>Briefs highlighting many examples for whole school approach</a:t>
            </a:r>
          </a:p>
          <a:p>
            <a:endParaRPr lang="en-GB" sz="2000" dirty="0"/>
          </a:p>
          <a:p>
            <a:endParaRPr lang="en-GB" sz="2000" dirty="0"/>
          </a:p>
          <a:p>
            <a:endParaRPr lang="en-GB" sz="2000" dirty="0"/>
          </a:p>
        </p:txBody>
      </p:sp>
      <p:sp>
        <p:nvSpPr>
          <p:cNvPr id="10" name="Title 9">
            <a:extLst>
              <a:ext uri="{FF2B5EF4-FFF2-40B4-BE49-F238E27FC236}">
                <a16:creationId xmlns:a16="http://schemas.microsoft.com/office/drawing/2014/main" id="{F6851E9C-6E1F-2E49-B729-5247781188F8}"/>
              </a:ext>
            </a:extLst>
          </p:cNvPr>
          <p:cNvSpPr>
            <a:spLocks noGrp="1"/>
          </p:cNvSpPr>
          <p:nvPr>
            <p:ph type="ctrTitle"/>
          </p:nvPr>
        </p:nvSpPr>
        <p:spPr/>
        <p:txBody>
          <a:bodyPr vert="horz" lIns="91440" tIns="45720" rIns="91440" bIns="45720" rtlCol="0" anchor="ctr">
            <a:normAutofit fontScale="90000"/>
          </a:bodyPr>
          <a:lstStyle/>
          <a:p>
            <a:r>
              <a:rPr lang="en-US" sz="4000" dirty="0"/>
              <a:t>Examples of good practice</a:t>
            </a:r>
          </a:p>
        </p:txBody>
      </p:sp>
      <p:sp>
        <p:nvSpPr>
          <p:cNvPr id="13" name="Text Placeholder 12">
            <a:extLst>
              <a:ext uri="{FF2B5EF4-FFF2-40B4-BE49-F238E27FC236}">
                <a16:creationId xmlns:a16="http://schemas.microsoft.com/office/drawing/2014/main" id="{9BB95E7C-1E63-62FA-D28C-5DFAA864BBBA}"/>
              </a:ext>
            </a:extLst>
          </p:cNvPr>
          <p:cNvSpPr>
            <a:spLocks noGrp="1"/>
          </p:cNvSpPr>
          <p:nvPr>
            <p:ph type="body" sz="quarter" idx="14"/>
          </p:nvPr>
        </p:nvSpPr>
        <p:spPr/>
        <p:txBody>
          <a:bodyPr/>
          <a:lstStyle/>
          <a:p>
            <a:endParaRPr lang="en-GB"/>
          </a:p>
        </p:txBody>
      </p:sp>
      <p:pic>
        <p:nvPicPr>
          <p:cNvPr id="9" name="Picture 8">
            <a:extLst>
              <a:ext uri="{FF2B5EF4-FFF2-40B4-BE49-F238E27FC236}">
                <a16:creationId xmlns:a16="http://schemas.microsoft.com/office/drawing/2014/main" id="{5FEB421F-5BCC-2E52-A2C8-7185A48824C4}"/>
              </a:ext>
            </a:extLst>
          </p:cNvPr>
          <p:cNvPicPr>
            <a:picLocks noChangeAspect="1"/>
          </p:cNvPicPr>
          <p:nvPr/>
        </p:nvPicPr>
        <p:blipFill rotWithShape="1">
          <a:blip r:embed="rId2"/>
          <a:srcRect b="5219"/>
          <a:stretch/>
        </p:blipFill>
        <p:spPr>
          <a:xfrm>
            <a:off x="4413657" y="529386"/>
            <a:ext cx="4394886" cy="6037000"/>
          </a:xfrm>
          <a:prstGeom prst="rect">
            <a:avLst/>
          </a:prstGeom>
          <a:effectLst/>
        </p:spPr>
      </p:pic>
      <p:pic>
        <p:nvPicPr>
          <p:cNvPr id="18" name="Picture 17">
            <a:extLst>
              <a:ext uri="{FF2B5EF4-FFF2-40B4-BE49-F238E27FC236}">
                <a16:creationId xmlns:a16="http://schemas.microsoft.com/office/drawing/2014/main" id="{619DB589-D7A3-F9BA-BBC9-63EE387FD326}"/>
              </a:ext>
            </a:extLst>
          </p:cNvPr>
          <p:cNvPicPr>
            <a:picLocks noChangeAspect="1"/>
          </p:cNvPicPr>
          <p:nvPr/>
        </p:nvPicPr>
        <p:blipFill>
          <a:blip r:embed="rId3"/>
          <a:stretch>
            <a:fillRect/>
          </a:stretch>
        </p:blipFill>
        <p:spPr>
          <a:xfrm>
            <a:off x="8297441" y="1364914"/>
            <a:ext cx="3378168" cy="4735467"/>
          </a:xfrm>
          <a:prstGeom prst="rect">
            <a:avLst/>
          </a:prstGeom>
        </p:spPr>
      </p:pic>
      <p:pic>
        <p:nvPicPr>
          <p:cNvPr id="21" name="Picture 20">
            <a:extLst>
              <a:ext uri="{FF2B5EF4-FFF2-40B4-BE49-F238E27FC236}">
                <a16:creationId xmlns:a16="http://schemas.microsoft.com/office/drawing/2014/main" id="{62FE4B24-6F43-0F79-691A-4345F6E0389C}"/>
              </a:ext>
            </a:extLst>
          </p:cNvPr>
          <p:cNvPicPr>
            <a:picLocks noChangeAspect="1"/>
          </p:cNvPicPr>
          <p:nvPr/>
        </p:nvPicPr>
        <p:blipFill>
          <a:blip r:embed="rId4"/>
          <a:stretch>
            <a:fillRect/>
          </a:stretch>
        </p:blipFill>
        <p:spPr>
          <a:xfrm>
            <a:off x="464437" y="2360141"/>
            <a:ext cx="3357181" cy="3357181"/>
          </a:xfrm>
          <a:prstGeom prst="rect">
            <a:avLst/>
          </a:prstGeom>
        </p:spPr>
      </p:pic>
    </p:spTree>
    <p:extLst>
      <p:ext uri="{BB962C8B-B14F-4D97-AF65-F5344CB8AC3E}">
        <p14:creationId xmlns:p14="http://schemas.microsoft.com/office/powerpoint/2010/main" val="4274029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2D182C58-1096-B890-2BC6-0C9A480542F3}"/>
              </a:ext>
            </a:extLst>
          </p:cNvPr>
          <p:cNvSpPr>
            <a:spLocks noGrp="1"/>
          </p:cNvSpPr>
          <p:nvPr>
            <p:ph type="body" sz="quarter" idx="16"/>
          </p:nvPr>
        </p:nvSpPr>
        <p:spPr>
          <a:xfrm>
            <a:off x="0" y="798490"/>
            <a:ext cx="7521261" cy="5499279"/>
          </a:xfrm>
        </p:spPr>
        <p:txBody>
          <a:bodyPr vert="horz" lIns="91440" tIns="45720" rIns="91440" bIns="45720" rtlCol="0" anchor="t">
            <a:normAutofit/>
          </a:bodyPr>
          <a:lstStyle/>
          <a:p>
            <a:pPr marL="285750" indent="-285750" algn="just">
              <a:buFont typeface="Wingdings" panose="05000000000000000000" pitchFamily="2" charset="2"/>
              <a:buChar char="q"/>
            </a:pPr>
            <a:r>
              <a:rPr lang="fr-FR" sz="2000" dirty="0"/>
              <a:t>4 in 5 </a:t>
            </a:r>
            <a:r>
              <a:rPr lang="fr-FR" sz="2000" dirty="0" err="1"/>
              <a:t>teachers</a:t>
            </a:r>
            <a:r>
              <a:rPr lang="fr-FR" sz="2000" dirty="0"/>
              <a:t> </a:t>
            </a:r>
            <a:r>
              <a:rPr lang="en-US" sz="2000" b="0" dirty="0"/>
              <a:t>consider it their responsibility to address school violence, yet many lack a comprehensive understanding and struggle to intervene effectively. </a:t>
            </a:r>
          </a:p>
          <a:p>
            <a:pPr algn="just"/>
            <a:endParaRPr lang="en-US" sz="2000" b="0" dirty="0"/>
          </a:p>
          <a:p>
            <a:pPr marL="285750" indent="-285750" algn="just">
              <a:buFont typeface="Wingdings" panose="05000000000000000000" pitchFamily="2" charset="2"/>
              <a:buChar char="q"/>
            </a:pPr>
            <a:endParaRPr lang="en-US" sz="2000" b="0" dirty="0"/>
          </a:p>
          <a:p>
            <a:pPr marL="285750" indent="-285750" algn="just">
              <a:buFont typeface="Wingdings" panose="05000000000000000000" pitchFamily="2" charset="2"/>
              <a:buChar char="q"/>
            </a:pPr>
            <a:r>
              <a:rPr lang="en-US" sz="2000" dirty="0"/>
              <a:t>50% of teachers </a:t>
            </a:r>
            <a:r>
              <a:rPr lang="en-US" sz="2000" b="0" dirty="0"/>
              <a:t>report that their school provides adequate opportunities for in-service training and professional development in violence prevention and management.</a:t>
            </a:r>
          </a:p>
          <a:p>
            <a:pPr marL="285750" indent="-285750" algn="just">
              <a:buFont typeface="Wingdings" panose="05000000000000000000" pitchFamily="2" charset="2"/>
              <a:buChar char="q"/>
            </a:pPr>
            <a:endParaRPr lang="en-US" sz="2000" b="0" dirty="0"/>
          </a:p>
          <a:p>
            <a:pPr marL="285750" indent="-285750">
              <a:buFont typeface="Wingdings" panose="05000000000000000000" pitchFamily="2" charset="2"/>
              <a:buChar char="q"/>
            </a:pPr>
            <a:endParaRPr lang="fr-FR" dirty="0"/>
          </a:p>
        </p:txBody>
      </p:sp>
      <p:sp>
        <p:nvSpPr>
          <p:cNvPr id="9" name="Titre 8">
            <a:extLst>
              <a:ext uri="{FF2B5EF4-FFF2-40B4-BE49-F238E27FC236}">
                <a16:creationId xmlns:a16="http://schemas.microsoft.com/office/drawing/2014/main" id="{B2F1E6E8-A45F-6964-FEF4-AFB5C6F5253C}"/>
              </a:ext>
            </a:extLst>
          </p:cNvPr>
          <p:cNvSpPr>
            <a:spLocks noGrp="1"/>
          </p:cNvSpPr>
          <p:nvPr>
            <p:ph type="ctrTitle"/>
          </p:nvPr>
        </p:nvSpPr>
        <p:spPr>
          <a:xfrm>
            <a:off x="103032" y="151609"/>
            <a:ext cx="11668058" cy="455408"/>
          </a:xfrm>
        </p:spPr>
        <p:txBody>
          <a:bodyPr/>
          <a:lstStyle/>
          <a:p>
            <a:r>
              <a:rPr lang="fr-FR" dirty="0"/>
              <a:t>The essential </a:t>
            </a:r>
            <a:r>
              <a:rPr lang="fr-FR" dirty="0" err="1"/>
              <a:t>role</a:t>
            </a:r>
            <a:r>
              <a:rPr lang="fr-FR" dirty="0"/>
              <a:t> of </a:t>
            </a:r>
            <a:r>
              <a:rPr lang="fr-FR" dirty="0" err="1"/>
              <a:t>teachers</a:t>
            </a:r>
            <a:r>
              <a:rPr lang="fr-FR" dirty="0"/>
              <a:t> in </a:t>
            </a:r>
            <a:r>
              <a:rPr lang="fr-FR" dirty="0" err="1"/>
              <a:t>ending</a:t>
            </a:r>
            <a:r>
              <a:rPr lang="fr-FR" dirty="0"/>
              <a:t> all </a:t>
            </a:r>
            <a:r>
              <a:rPr lang="fr-FR" dirty="0" err="1"/>
              <a:t>forms</a:t>
            </a:r>
            <a:r>
              <a:rPr lang="fr-FR" dirty="0"/>
              <a:t> of </a:t>
            </a:r>
            <a:r>
              <a:rPr lang="fr-FR" dirty="0" err="1"/>
              <a:t>school</a:t>
            </a:r>
            <a:r>
              <a:rPr lang="fr-FR" dirty="0"/>
              <a:t> violence</a:t>
            </a:r>
          </a:p>
        </p:txBody>
      </p:sp>
      <p:sp>
        <p:nvSpPr>
          <p:cNvPr id="14" name="Espace réservé du texte 13">
            <a:extLst>
              <a:ext uri="{FF2B5EF4-FFF2-40B4-BE49-F238E27FC236}">
                <a16:creationId xmlns:a16="http://schemas.microsoft.com/office/drawing/2014/main" id="{D81E8422-CEDB-E145-311C-27960697671C}"/>
              </a:ext>
            </a:extLst>
          </p:cNvPr>
          <p:cNvSpPr>
            <a:spLocks noGrp="1"/>
          </p:cNvSpPr>
          <p:nvPr>
            <p:ph type="body" sz="quarter" idx="14"/>
          </p:nvPr>
        </p:nvSpPr>
        <p:spPr/>
        <p:txBody>
          <a:bodyPr/>
          <a:lstStyle/>
          <a:p>
            <a:r>
              <a:rPr lang="fr-FR" dirty="0"/>
              <a:t>International Symposium – Rabat 2023</a:t>
            </a:r>
          </a:p>
        </p:txBody>
      </p:sp>
      <p:pic>
        <p:nvPicPr>
          <p:cNvPr id="4" name="Image 3" descr="Une image contenant texte, habits, personne, homme&#10;&#10;Description générée automatiquement">
            <a:extLst>
              <a:ext uri="{FF2B5EF4-FFF2-40B4-BE49-F238E27FC236}">
                <a16:creationId xmlns:a16="http://schemas.microsoft.com/office/drawing/2014/main" id="{FA20D2D5-DA5E-AE45-AC08-F33746F9F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240" y="959561"/>
            <a:ext cx="3484287" cy="4924788"/>
          </a:xfrm>
          <a:prstGeom prst="rect">
            <a:avLst/>
          </a:prstGeom>
        </p:spPr>
      </p:pic>
    </p:spTree>
    <p:extLst>
      <p:ext uri="{BB962C8B-B14F-4D97-AF65-F5344CB8AC3E}">
        <p14:creationId xmlns:p14="http://schemas.microsoft.com/office/powerpoint/2010/main" val="2297387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73B78E-AC35-58BC-E9B6-518BC821EEEC}"/>
              </a:ext>
            </a:extLst>
          </p:cNvPr>
          <p:cNvSpPr>
            <a:spLocks noGrp="1"/>
          </p:cNvSpPr>
          <p:nvPr>
            <p:ph type="body" sz="quarter" idx="16"/>
          </p:nvPr>
        </p:nvSpPr>
        <p:spPr>
          <a:xfrm>
            <a:off x="420896" y="1054259"/>
            <a:ext cx="5675123" cy="4189162"/>
          </a:xfrm>
        </p:spPr>
        <p:txBody>
          <a:bodyPr>
            <a:noAutofit/>
          </a:bodyPr>
          <a:lstStyle/>
          <a:p>
            <a:r>
              <a:rPr lang="en-GB" sz="2400" b="1" i="0" u="none" strike="noStrike" baseline="0" dirty="0">
                <a:solidFill>
                  <a:srgbClr val="91268E"/>
                </a:solidFill>
              </a:rPr>
              <a:t>RECOMMENDATIONS</a:t>
            </a:r>
          </a:p>
          <a:p>
            <a:r>
              <a:rPr lang="en-GB" sz="2400" b="1" i="0" u="none" strike="noStrike" baseline="0" dirty="0">
                <a:solidFill>
                  <a:srgbClr val="91268E"/>
                </a:solidFill>
              </a:rPr>
              <a:t>- Reflective processes that allow teachers to consider their own views and experiences of violence</a:t>
            </a:r>
            <a:endParaRPr lang="en-GB" sz="2400" dirty="0">
              <a:solidFill>
                <a:srgbClr val="91268E"/>
              </a:solidFill>
            </a:endParaRPr>
          </a:p>
          <a:p>
            <a:r>
              <a:rPr lang="en-GB" sz="2400" b="1" i="0" u="none" strike="noStrike" baseline="0" dirty="0">
                <a:solidFill>
                  <a:srgbClr val="91268E"/>
                </a:solidFill>
              </a:rPr>
              <a:t>- Building empathy and teachers’ confidence</a:t>
            </a:r>
            <a:endParaRPr lang="en-GB" sz="2400" b="0" i="0" u="none" strike="noStrike" baseline="0" dirty="0">
              <a:solidFill>
                <a:srgbClr val="000000"/>
              </a:solidFill>
            </a:endParaRPr>
          </a:p>
          <a:p>
            <a:r>
              <a:rPr lang="en-GB" sz="2400" b="1" i="0" u="none" strike="noStrike" baseline="0" dirty="0">
                <a:solidFill>
                  <a:srgbClr val="91268E"/>
                </a:solidFill>
              </a:rPr>
              <a:t>- Enabling peer learning and building networks of peer educators </a:t>
            </a:r>
          </a:p>
          <a:p>
            <a:endParaRPr lang="en-GB" sz="1000" dirty="0">
              <a:solidFill>
                <a:srgbClr val="91268E"/>
              </a:solidFill>
            </a:endParaRPr>
          </a:p>
          <a:p>
            <a:r>
              <a:rPr lang="en-GB" sz="2400" dirty="0">
                <a:solidFill>
                  <a:srgbClr val="91268E"/>
                </a:solidFill>
              </a:rPr>
              <a:t>BUT!</a:t>
            </a:r>
          </a:p>
          <a:p>
            <a:r>
              <a:rPr lang="en-GB" sz="2400" b="0" i="0" u="none" strike="noStrike" baseline="0" dirty="0">
                <a:solidFill>
                  <a:srgbClr val="000000"/>
                </a:solidFill>
              </a:rPr>
              <a:t>Changing the way teachers see themselves and their role as educators does not happen quickly — it takes time and specialized support. </a:t>
            </a:r>
            <a:endParaRPr lang="en-GB" sz="2400" dirty="0"/>
          </a:p>
        </p:txBody>
      </p:sp>
      <p:sp>
        <p:nvSpPr>
          <p:cNvPr id="4" name="Title 3">
            <a:extLst>
              <a:ext uri="{FF2B5EF4-FFF2-40B4-BE49-F238E27FC236}">
                <a16:creationId xmlns:a16="http://schemas.microsoft.com/office/drawing/2014/main" id="{2ED9A6E7-802E-ACDF-DD0E-AD9FCFB4EFCD}"/>
              </a:ext>
            </a:extLst>
          </p:cNvPr>
          <p:cNvSpPr>
            <a:spLocks noGrp="1"/>
          </p:cNvSpPr>
          <p:nvPr>
            <p:ph type="ctrTitle"/>
          </p:nvPr>
        </p:nvSpPr>
        <p:spPr/>
        <p:txBody>
          <a:bodyPr/>
          <a:lstStyle/>
          <a:p>
            <a:r>
              <a:rPr lang="en-GB" dirty="0"/>
              <a:t>Example – SUPPORTING TEACHERS TO BE AGENTS OF CHANGE</a:t>
            </a:r>
          </a:p>
        </p:txBody>
      </p:sp>
      <p:sp>
        <p:nvSpPr>
          <p:cNvPr id="5" name="Text Placeholder 4">
            <a:extLst>
              <a:ext uri="{FF2B5EF4-FFF2-40B4-BE49-F238E27FC236}">
                <a16:creationId xmlns:a16="http://schemas.microsoft.com/office/drawing/2014/main" id="{182659E7-A906-5925-C57E-4623F7478159}"/>
              </a:ext>
            </a:extLst>
          </p:cNvPr>
          <p:cNvSpPr>
            <a:spLocks noGrp="1"/>
          </p:cNvSpPr>
          <p:nvPr>
            <p:ph type="body" sz="quarter" idx="14"/>
          </p:nvPr>
        </p:nvSpPr>
        <p:spPr/>
        <p:txBody>
          <a:bodyPr/>
          <a:lstStyle/>
          <a:p>
            <a:endParaRPr lang="en-GB"/>
          </a:p>
        </p:txBody>
      </p:sp>
      <p:sp>
        <p:nvSpPr>
          <p:cNvPr id="6" name="Text Placeholder 2">
            <a:extLst>
              <a:ext uri="{FF2B5EF4-FFF2-40B4-BE49-F238E27FC236}">
                <a16:creationId xmlns:a16="http://schemas.microsoft.com/office/drawing/2014/main" id="{9688A478-AE90-5A69-B2C4-37B8CE62A0F8}"/>
              </a:ext>
            </a:extLst>
          </p:cNvPr>
          <p:cNvSpPr txBox="1">
            <a:spLocks/>
          </p:cNvSpPr>
          <p:nvPr/>
        </p:nvSpPr>
        <p:spPr>
          <a:xfrm>
            <a:off x="614213" y="4201297"/>
            <a:ext cx="5675123" cy="1697142"/>
          </a:xfrm>
          <a:prstGeom prst="rect">
            <a:avLst/>
          </a:prstGeom>
          <a:effectLst/>
        </p:spPr>
        <p:txBody>
          <a:bodyPr vert="horz" lIns="91440" tIns="45720" rIns="91440" bIns="45720" rtlCol="0">
            <a:normAutofit/>
          </a:bodyPr>
          <a:lstStyle>
            <a:lvl1pPr marL="0" indent="0" algn="l" defTabSz="914400" rtl="0" eaLnBrk="1" latinLnBrk="0" hangingPunct="1">
              <a:lnSpc>
                <a:spcPct val="90000"/>
              </a:lnSpc>
              <a:spcBef>
                <a:spcPts val="1000"/>
              </a:spcBef>
              <a:buClr>
                <a:srgbClr val="024A84"/>
              </a:buClr>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024A84"/>
              </a:buClr>
              <a:buFont typeface="Arial" panose="020B0604020202020204" pitchFamily="34" charset="0"/>
              <a:buNone/>
              <a:defRPr sz="1050" b="1" kern="1200">
                <a:solidFill>
                  <a:srgbClr val="0077D4"/>
                </a:solidFill>
                <a:latin typeface="+mn-lt"/>
                <a:ea typeface="+mn-ea"/>
                <a:cs typeface="+mn-cs"/>
              </a:defRPr>
            </a:lvl2pPr>
            <a:lvl3pPr marL="0" indent="0" algn="l" defTabSz="914400" rtl="0" eaLnBrk="1" latinLnBrk="0" hangingPunct="1">
              <a:lnSpc>
                <a:spcPct val="90000"/>
              </a:lnSpc>
              <a:spcBef>
                <a:spcPts val="500"/>
              </a:spcBef>
              <a:buClr>
                <a:srgbClr val="024A84"/>
              </a:buClr>
              <a:buFont typeface="Arial" panose="020B0604020202020204" pitchFamily="34" charset="0"/>
              <a:buNone/>
              <a:defRPr sz="900" kern="1200">
                <a:solidFill>
                  <a:schemeClr val="tx1"/>
                </a:solidFill>
                <a:latin typeface="+mn-lt"/>
                <a:ea typeface="+mn-ea"/>
                <a:cs typeface="+mn-cs"/>
              </a:defRPr>
            </a:lvl3pPr>
            <a:lvl4pPr marL="1199970" indent="-171426" algn="just" defTabSz="914400" rtl="0" eaLnBrk="1" latinLnBrk="0" hangingPunct="1">
              <a:lnSpc>
                <a:spcPct val="90000"/>
              </a:lnSpc>
              <a:spcBef>
                <a:spcPts val="500"/>
              </a:spcBef>
              <a:buClr>
                <a:srgbClr val="024A84"/>
              </a:buClr>
              <a:buFont typeface="Arial" panose="020B0604020202020204" pitchFamily="34" charset="0"/>
              <a:buChar char="•"/>
              <a:defRPr sz="825" kern="1200">
                <a:solidFill>
                  <a:schemeClr val="tx1"/>
                </a:solidFill>
                <a:latin typeface="+mn-lt"/>
                <a:ea typeface="+mn-ea"/>
                <a:cs typeface="+mn-cs"/>
              </a:defRPr>
            </a:lvl4pPr>
            <a:lvl5pPr marL="1542818" indent="-171426" algn="just" defTabSz="914400" rtl="0" eaLnBrk="1" latinLnBrk="0" hangingPunct="1">
              <a:lnSpc>
                <a:spcPct val="90000"/>
              </a:lnSpc>
              <a:spcBef>
                <a:spcPts val="500"/>
              </a:spcBef>
              <a:buClr>
                <a:srgbClr val="024A84"/>
              </a:buClr>
              <a:buFont typeface="Arial" panose="020B0604020202020204" pitchFamily="34" charset="0"/>
              <a:buChar char="•"/>
              <a:defRPr sz="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7" name="Text Placeholder 2">
            <a:extLst>
              <a:ext uri="{FF2B5EF4-FFF2-40B4-BE49-F238E27FC236}">
                <a16:creationId xmlns:a16="http://schemas.microsoft.com/office/drawing/2014/main" id="{3872BB19-F887-7E72-165E-64D2164FD722}"/>
              </a:ext>
            </a:extLst>
          </p:cNvPr>
          <p:cNvSpPr txBox="1">
            <a:spLocks/>
          </p:cNvSpPr>
          <p:nvPr/>
        </p:nvSpPr>
        <p:spPr>
          <a:xfrm>
            <a:off x="614213" y="4386649"/>
            <a:ext cx="10593365" cy="1713544"/>
          </a:xfrm>
          <a:prstGeom prst="rect">
            <a:avLst/>
          </a:prstGeom>
          <a:effectLst/>
        </p:spPr>
        <p:txBody>
          <a:bodyPr vert="horz" lIns="91440" tIns="45720" rIns="91440" bIns="45720" rtlCol="0">
            <a:normAutofit/>
          </a:bodyPr>
          <a:lstStyle>
            <a:lvl1pPr marL="0" indent="0" algn="l" defTabSz="914400" rtl="0" eaLnBrk="1" latinLnBrk="0" hangingPunct="1">
              <a:lnSpc>
                <a:spcPct val="90000"/>
              </a:lnSpc>
              <a:spcBef>
                <a:spcPts val="1000"/>
              </a:spcBef>
              <a:buClr>
                <a:srgbClr val="024A84"/>
              </a:buClr>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024A84"/>
              </a:buClr>
              <a:buFont typeface="Arial" panose="020B0604020202020204" pitchFamily="34" charset="0"/>
              <a:buNone/>
              <a:defRPr sz="1050" b="1" kern="1200">
                <a:solidFill>
                  <a:srgbClr val="0077D4"/>
                </a:solidFill>
                <a:latin typeface="+mn-lt"/>
                <a:ea typeface="+mn-ea"/>
                <a:cs typeface="+mn-cs"/>
              </a:defRPr>
            </a:lvl2pPr>
            <a:lvl3pPr marL="0" indent="0" algn="l" defTabSz="914400" rtl="0" eaLnBrk="1" latinLnBrk="0" hangingPunct="1">
              <a:lnSpc>
                <a:spcPct val="90000"/>
              </a:lnSpc>
              <a:spcBef>
                <a:spcPts val="500"/>
              </a:spcBef>
              <a:buClr>
                <a:srgbClr val="024A84"/>
              </a:buClr>
              <a:buFont typeface="Arial" panose="020B0604020202020204" pitchFamily="34" charset="0"/>
              <a:buNone/>
              <a:defRPr sz="900" kern="1200">
                <a:solidFill>
                  <a:schemeClr val="tx1"/>
                </a:solidFill>
                <a:latin typeface="+mn-lt"/>
                <a:ea typeface="+mn-ea"/>
                <a:cs typeface="+mn-cs"/>
              </a:defRPr>
            </a:lvl3pPr>
            <a:lvl4pPr marL="1199970" indent="-171426" algn="just" defTabSz="914400" rtl="0" eaLnBrk="1" latinLnBrk="0" hangingPunct="1">
              <a:lnSpc>
                <a:spcPct val="90000"/>
              </a:lnSpc>
              <a:spcBef>
                <a:spcPts val="500"/>
              </a:spcBef>
              <a:buClr>
                <a:srgbClr val="024A84"/>
              </a:buClr>
              <a:buFont typeface="Arial" panose="020B0604020202020204" pitchFamily="34" charset="0"/>
              <a:buChar char="•"/>
              <a:defRPr sz="825" kern="1200">
                <a:solidFill>
                  <a:schemeClr val="tx1"/>
                </a:solidFill>
                <a:latin typeface="+mn-lt"/>
                <a:ea typeface="+mn-ea"/>
                <a:cs typeface="+mn-cs"/>
              </a:defRPr>
            </a:lvl4pPr>
            <a:lvl5pPr marL="1542818" indent="-171426" algn="just" defTabSz="914400" rtl="0" eaLnBrk="1" latinLnBrk="0" hangingPunct="1">
              <a:lnSpc>
                <a:spcPct val="90000"/>
              </a:lnSpc>
              <a:spcBef>
                <a:spcPts val="500"/>
              </a:spcBef>
              <a:buClr>
                <a:srgbClr val="024A84"/>
              </a:buClr>
              <a:buFont typeface="Arial" panose="020B0604020202020204" pitchFamily="34" charset="0"/>
              <a:buChar char="•"/>
              <a:defRPr sz="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8" name="TextBox 7">
            <a:extLst>
              <a:ext uri="{FF2B5EF4-FFF2-40B4-BE49-F238E27FC236}">
                <a16:creationId xmlns:a16="http://schemas.microsoft.com/office/drawing/2014/main" id="{1CA1D7EB-674F-7917-AA6C-3CDBB63DA08E}"/>
              </a:ext>
            </a:extLst>
          </p:cNvPr>
          <p:cNvSpPr txBox="1"/>
          <p:nvPr/>
        </p:nvSpPr>
        <p:spPr>
          <a:xfrm>
            <a:off x="6376087" y="1054259"/>
            <a:ext cx="5486400" cy="5016758"/>
          </a:xfrm>
          <a:prstGeom prst="rect">
            <a:avLst/>
          </a:prstGeom>
          <a:solidFill>
            <a:schemeClr val="accent5">
              <a:lumMod val="60000"/>
              <a:lumOff val="40000"/>
            </a:schemeClr>
          </a:solidFill>
        </p:spPr>
        <p:txBody>
          <a:bodyPr wrap="square" rtlCol="0">
            <a:spAutoFit/>
          </a:bodyPr>
          <a:lstStyle/>
          <a:p>
            <a:r>
              <a:rPr lang="en-GB" sz="2000" b="1" dirty="0"/>
              <a:t>DEVELOPING CODES OF CONDUCT FOR TEACHERS – ETHIOPIA</a:t>
            </a:r>
          </a:p>
          <a:p>
            <a:endParaRPr lang="en-GB" sz="2000" b="1" dirty="0"/>
          </a:p>
          <a:p>
            <a:r>
              <a:rPr lang="en-GB" sz="2000" dirty="0"/>
              <a:t>Ministry of Education in consultation with Ethiopian Teachers’ Association, civil society and other sectors (support from UNICEF)</a:t>
            </a:r>
          </a:p>
          <a:p>
            <a:endParaRPr lang="en-GB" sz="2000" dirty="0"/>
          </a:p>
          <a:p>
            <a:r>
              <a:rPr lang="en-GB" sz="2000" dirty="0"/>
              <a:t>- Approaches to discipline, includes sexual harassment and all forms of violence</a:t>
            </a:r>
          </a:p>
          <a:p>
            <a:r>
              <a:rPr lang="en-GB" sz="2000" dirty="0"/>
              <a:t>- Promote positive and preventive actions </a:t>
            </a:r>
          </a:p>
          <a:p>
            <a:r>
              <a:rPr lang="en-GB" sz="2000" dirty="0"/>
              <a:t>- Guidance for responding to violence</a:t>
            </a:r>
          </a:p>
          <a:p>
            <a:r>
              <a:rPr lang="en-GB" sz="2000" dirty="0"/>
              <a:t>- Gender focal point in each school </a:t>
            </a:r>
          </a:p>
          <a:p>
            <a:r>
              <a:rPr lang="en-GB" sz="2000" dirty="0"/>
              <a:t>- Committee of student + teacher + parent + administration in each school to monitor progress</a:t>
            </a:r>
          </a:p>
          <a:p>
            <a:endParaRPr lang="en-GB" sz="2000" dirty="0"/>
          </a:p>
          <a:p>
            <a:endParaRPr lang="en-GB" sz="2000" dirty="0"/>
          </a:p>
        </p:txBody>
      </p:sp>
    </p:spTree>
    <p:extLst>
      <p:ext uri="{BB962C8B-B14F-4D97-AF65-F5344CB8AC3E}">
        <p14:creationId xmlns:p14="http://schemas.microsoft.com/office/powerpoint/2010/main" val="246692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22">
            <a:extLst>
              <a:ext uri="{FF2B5EF4-FFF2-40B4-BE49-F238E27FC236}">
                <a16:creationId xmlns:a16="http://schemas.microsoft.com/office/drawing/2014/main" id="{C080B31C-044D-CC36-A691-D20961AD6E45}"/>
              </a:ext>
            </a:extLst>
          </p:cNvPr>
          <p:cNvSpPr txBox="1">
            <a:spLocks/>
          </p:cNvSpPr>
          <p:nvPr/>
        </p:nvSpPr>
        <p:spPr>
          <a:xfrm>
            <a:off x="4483293" y="6458935"/>
            <a:ext cx="3255313" cy="2235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International Symposium – Rabat 2023</a:t>
            </a:r>
          </a:p>
          <a:p>
            <a:endParaRPr lang="fr-FR" dirty="0"/>
          </a:p>
        </p:txBody>
      </p:sp>
      <p:sp>
        <p:nvSpPr>
          <p:cNvPr id="9" name="ZoneTexte 8">
            <a:extLst>
              <a:ext uri="{FF2B5EF4-FFF2-40B4-BE49-F238E27FC236}">
                <a16:creationId xmlns:a16="http://schemas.microsoft.com/office/drawing/2014/main" id="{A3811FBD-A055-AA94-16FC-A24131017ACD}"/>
              </a:ext>
            </a:extLst>
          </p:cNvPr>
          <p:cNvSpPr txBox="1"/>
          <p:nvPr/>
        </p:nvSpPr>
        <p:spPr>
          <a:xfrm>
            <a:off x="7264963" y="2894041"/>
            <a:ext cx="4619663" cy="3666453"/>
          </a:xfrm>
          <a:prstGeom prst="rect">
            <a:avLst/>
          </a:prstGeom>
          <a:noFill/>
          <a:ln>
            <a:solidFill>
              <a:schemeClr val="tx1"/>
            </a:solidFill>
          </a:ln>
        </p:spPr>
        <p:txBody>
          <a:bodyPr wrap="square">
            <a:spAutoFit/>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fr-FR" b="1" i="0" dirty="0">
                <a:solidFill>
                  <a:srgbClr val="172B4D"/>
                </a:solidFill>
                <a:effectLst/>
                <a:latin typeface="-apple-system"/>
              </a:rPr>
              <a:t>⚠️ Aucune forme de violence n'a sa place à l'école ! ⚠️</a:t>
            </a:r>
          </a:p>
          <a:p>
            <a:pPr algn="l"/>
            <a:endParaRPr lang="fr-FR" b="1" i="0" dirty="0">
              <a:solidFill>
                <a:srgbClr val="172B4D"/>
              </a:solidFill>
              <a:effectLst/>
              <a:latin typeface="-apple-system"/>
            </a:endParaRPr>
          </a:p>
          <a:p>
            <a:pPr algn="l"/>
            <a:r>
              <a:rPr lang="fr-FR" b="1" i="0" dirty="0">
                <a:solidFill>
                  <a:srgbClr val="172B4D"/>
                </a:solidFill>
                <a:effectLst/>
                <a:latin typeface="-apple-system"/>
              </a:rPr>
              <a:t>À l'occasion de la Journée internationale contre la violence et le harcèlement à l'école, y compris le cyberharcèlement, nous souhaitons attirer l'attention sur les liens étroits et alarmants qui existent entre la violence à l'école et la santé mentale</a:t>
            </a:r>
          </a:p>
          <a:p>
            <a:pPr algn="just">
              <a:lnSpc>
                <a:spcPct val="107000"/>
              </a:lnSpc>
              <a:spcAft>
                <a:spcPts val="800"/>
              </a:spcAft>
            </a:pPr>
            <a:endParaRPr lang="en-GB"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i="0" dirty="0">
                <a:solidFill>
                  <a:srgbClr val="172B4D"/>
                </a:solidFill>
                <a:effectLst/>
                <a:latin typeface="-apple-system"/>
              </a:rPr>
              <a:t>#NonAuHarcèlement #FinÀLaViolence</a:t>
            </a:r>
            <a:endParaRPr lang="fr-FR"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2F437C6-C0D5-953A-0D65-A4899F14E916}"/>
              </a:ext>
            </a:extLst>
          </p:cNvPr>
          <p:cNvPicPr>
            <a:picLocks noChangeAspect="1"/>
          </p:cNvPicPr>
          <p:nvPr/>
        </p:nvPicPr>
        <p:blipFill>
          <a:blip r:embed="rId3"/>
          <a:stretch>
            <a:fillRect/>
          </a:stretch>
        </p:blipFill>
        <p:spPr>
          <a:xfrm>
            <a:off x="505082" y="774217"/>
            <a:ext cx="4175919" cy="5309565"/>
          </a:xfrm>
          <a:prstGeom prst="rect">
            <a:avLst/>
          </a:prstGeom>
        </p:spPr>
      </p:pic>
      <p:pic>
        <p:nvPicPr>
          <p:cNvPr id="4" name="Picture 3">
            <a:extLst>
              <a:ext uri="{FF2B5EF4-FFF2-40B4-BE49-F238E27FC236}">
                <a16:creationId xmlns:a16="http://schemas.microsoft.com/office/drawing/2014/main" id="{963E0493-7F39-1CB5-E3A6-3614273AE8A6}"/>
              </a:ext>
            </a:extLst>
          </p:cNvPr>
          <p:cNvPicPr>
            <a:picLocks noChangeAspect="1"/>
          </p:cNvPicPr>
          <p:nvPr/>
        </p:nvPicPr>
        <p:blipFill>
          <a:blip r:embed="rId4"/>
          <a:stretch>
            <a:fillRect/>
          </a:stretch>
        </p:blipFill>
        <p:spPr>
          <a:xfrm>
            <a:off x="5326455" y="175550"/>
            <a:ext cx="2631988" cy="3180905"/>
          </a:xfrm>
          <a:prstGeom prst="rect">
            <a:avLst/>
          </a:prstGeom>
        </p:spPr>
      </p:pic>
    </p:spTree>
    <p:extLst>
      <p:ext uri="{BB962C8B-B14F-4D97-AF65-F5344CB8AC3E}">
        <p14:creationId xmlns:p14="http://schemas.microsoft.com/office/powerpoint/2010/main" val="3772225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2928" y="4909276"/>
            <a:ext cx="3586143" cy="430887"/>
          </a:xfrm>
          <a:prstGeom prst="rect">
            <a:avLst/>
          </a:prstGeom>
          <a:noFill/>
        </p:spPr>
        <p:txBody>
          <a:bodyPr wrap="square" lIns="0" tIns="0" rIns="0" bIns="0" rtlCol="0" anchor="t">
            <a:spAutoFit/>
          </a:bodyPr>
          <a:lstStyle/>
          <a:p>
            <a:pPr algn="ctr"/>
            <a:r>
              <a:rPr lang="en-US" sz="1400" b="1" dirty="0"/>
              <a:t>Joanna Herat, Chief (ai.) Section of Health and Education, Education Sector, UNESCO, Paris</a:t>
            </a:r>
          </a:p>
        </p:txBody>
      </p:sp>
      <p:sp>
        <p:nvSpPr>
          <p:cNvPr id="6" name="ZoneTexte 5">
            <a:extLst>
              <a:ext uri="{FF2B5EF4-FFF2-40B4-BE49-F238E27FC236}">
                <a16:creationId xmlns:a16="http://schemas.microsoft.com/office/drawing/2014/main" id="{FDD0B408-0DF8-7162-9C08-BC00FA1B5048}"/>
              </a:ext>
            </a:extLst>
          </p:cNvPr>
          <p:cNvSpPr txBox="1"/>
          <p:nvPr/>
        </p:nvSpPr>
        <p:spPr>
          <a:xfrm>
            <a:off x="2915117" y="5591927"/>
            <a:ext cx="8525814" cy="738664"/>
          </a:xfrm>
          <a:prstGeom prst="rect">
            <a:avLst/>
          </a:prstGeom>
          <a:noFill/>
        </p:spPr>
        <p:txBody>
          <a:bodyPr wrap="square" lIns="91440" tIns="45720" rIns="91440" bIns="45720" anchor="t">
            <a:spAutoFit/>
          </a:bodyPr>
          <a:lstStyle/>
          <a:p>
            <a:r>
              <a:rPr lang="fr-FR" sz="1400" b="1" dirty="0"/>
              <a:t>For more information on </a:t>
            </a:r>
            <a:r>
              <a:rPr lang="fr-FR" sz="1400" b="1" dirty="0" err="1"/>
              <a:t>UNESCO's</a:t>
            </a:r>
            <a:r>
              <a:rPr lang="fr-FR" sz="1400" b="1" dirty="0"/>
              <a:t> </a:t>
            </a:r>
            <a:r>
              <a:rPr lang="fr-FR" sz="1400" b="1" dirty="0" err="1"/>
              <a:t>work</a:t>
            </a:r>
            <a:r>
              <a:rPr lang="fr-FR" sz="1400" b="1" dirty="0"/>
              <a:t> in the </a:t>
            </a:r>
            <a:r>
              <a:rPr lang="fr-FR" sz="1400" b="1" dirty="0" err="1"/>
              <a:t>field</a:t>
            </a:r>
            <a:r>
              <a:rPr lang="fr-FR" sz="1400" b="1" dirty="0"/>
              <a:t> of </a:t>
            </a:r>
            <a:r>
              <a:rPr lang="fr-FR" sz="1400" b="1" dirty="0" err="1"/>
              <a:t>education</a:t>
            </a:r>
            <a:r>
              <a:rPr lang="fr-FR" sz="1400" b="1" dirty="0"/>
              <a:t> for </a:t>
            </a:r>
            <a:r>
              <a:rPr lang="fr-FR" sz="1400" b="1" dirty="0" err="1"/>
              <a:t>health</a:t>
            </a:r>
            <a:r>
              <a:rPr lang="fr-FR" sz="1400" b="1" dirty="0"/>
              <a:t> &amp; </a:t>
            </a:r>
            <a:r>
              <a:rPr lang="fr-FR" sz="1400" b="1" dirty="0" err="1"/>
              <a:t>well-being</a:t>
            </a:r>
            <a:r>
              <a:rPr lang="fr-FR" sz="1400" b="1" dirty="0"/>
              <a:t> : </a:t>
            </a:r>
            <a:r>
              <a:rPr lang="fr-FR" sz="1400" b="1" dirty="0">
                <a:hlinkClick r:id="rId3"/>
              </a:rPr>
              <a:t>https://www.unesco.org/en/health-education</a:t>
            </a:r>
            <a:r>
              <a:rPr lang="fr-FR" sz="1400" b="1" dirty="0"/>
              <a:t> </a:t>
            </a:r>
          </a:p>
          <a:p>
            <a:endParaRPr lang="fr-FR" sz="1400" dirty="0"/>
          </a:p>
        </p:txBody>
      </p:sp>
    </p:spTree>
    <p:extLst>
      <p:ext uri="{BB962C8B-B14F-4D97-AF65-F5344CB8AC3E}">
        <p14:creationId xmlns:p14="http://schemas.microsoft.com/office/powerpoint/2010/main" val="247877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Google Shape;121;p4"/>
          <p:cNvSpPr/>
          <p:nvPr/>
        </p:nvSpPr>
        <p:spPr>
          <a:xfrm>
            <a:off x="4206643" y="1214411"/>
            <a:ext cx="7420303" cy="4204087"/>
          </a:xfrm>
          <a:prstGeom prst="rect">
            <a:avLst/>
          </a:prstGeom>
          <a:solidFill>
            <a:srgbClr val="EB00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4"/>
          <p:cNvSpPr txBox="1"/>
          <p:nvPr/>
        </p:nvSpPr>
        <p:spPr>
          <a:xfrm>
            <a:off x="4799353" y="2168281"/>
            <a:ext cx="6666741" cy="1785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bg1"/>
                </a:solidFill>
                <a:latin typeface="+mj-lt"/>
                <a:ea typeface="Calibri"/>
                <a:cs typeface="Calibri"/>
                <a:sym typeface="Calibri"/>
              </a:rPr>
              <a:t>Clare is 12 years old.  Over the holidays, her body changed. In the first week back at school, two boys in her class repeatedly point at her chest making signs, laughing, and trying to bump up against her and pull her bra. She started to wish she had never come back to school.</a:t>
            </a:r>
          </a:p>
        </p:txBody>
      </p:sp>
      <p:pic>
        <p:nvPicPr>
          <p:cNvPr id="3" name="Image 2">
            <a:extLst>
              <a:ext uri="{FF2B5EF4-FFF2-40B4-BE49-F238E27FC236}">
                <a16:creationId xmlns:a16="http://schemas.microsoft.com/office/drawing/2014/main" id="{33801E7B-7AF2-4750-B880-72FD5D667479}"/>
              </a:ext>
            </a:extLst>
          </p:cNvPr>
          <p:cNvPicPr>
            <a:picLocks noChangeAspect="1"/>
          </p:cNvPicPr>
          <p:nvPr/>
        </p:nvPicPr>
        <p:blipFill rotWithShape="1">
          <a:blip r:embed="rId3"/>
          <a:srcRect l="16580" t="5614" r="15168" b="457"/>
          <a:stretch/>
        </p:blipFill>
        <p:spPr>
          <a:xfrm>
            <a:off x="457200" y="1214412"/>
            <a:ext cx="3311473" cy="4031357"/>
          </a:xfrm>
          <a:prstGeom prst="rect">
            <a:avLst/>
          </a:prstGeom>
        </p:spPr>
      </p:pic>
      <p:sp>
        <p:nvSpPr>
          <p:cNvPr id="4" name="Espace réservé du texte 3">
            <a:extLst>
              <a:ext uri="{FF2B5EF4-FFF2-40B4-BE49-F238E27FC236}">
                <a16:creationId xmlns:a16="http://schemas.microsoft.com/office/drawing/2014/main" id="{116D7193-75D7-73CA-2C20-338425FAB619}"/>
              </a:ext>
            </a:extLst>
          </p:cNvPr>
          <p:cNvSpPr>
            <a:spLocks noGrp="1"/>
          </p:cNvSpPr>
          <p:nvPr>
            <p:ph type="body" sz="quarter" idx="14"/>
          </p:nvPr>
        </p:nvSpPr>
        <p:spPr/>
        <p:txBody>
          <a:bodyPr/>
          <a:lstStyle/>
          <a:p>
            <a:r>
              <a:rPr lang="en-GB" sz="900" dirty="0">
                <a:solidFill>
                  <a:schemeClr val="bg1"/>
                </a:solidFill>
              </a:rPr>
              <a:t>International Symposium – Rabat 2023</a:t>
            </a:r>
          </a:p>
          <a:p>
            <a:endParaRPr lang="fr-FR" dirty="0"/>
          </a:p>
        </p:txBody>
      </p:sp>
    </p:spTree>
    <p:extLst>
      <p:ext uri="{BB962C8B-B14F-4D97-AF65-F5344CB8AC3E}">
        <p14:creationId xmlns:p14="http://schemas.microsoft.com/office/powerpoint/2010/main" val="108558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2" name="Google Shape;122;p4"/>
          <p:cNvSpPr txBox="1"/>
          <p:nvPr/>
        </p:nvSpPr>
        <p:spPr>
          <a:xfrm>
            <a:off x="756744" y="1692165"/>
            <a:ext cx="2964000" cy="212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lt1"/>
                </a:solidFill>
                <a:latin typeface="Calibri"/>
                <a:ea typeface="Calibri"/>
                <a:cs typeface="Calibri"/>
                <a:sym typeface="Calibri"/>
              </a:rPr>
              <a:t>Q&amp;A</a:t>
            </a:r>
            <a:endParaRPr/>
          </a:p>
          <a:p>
            <a:pPr marL="0" marR="0" lvl="0" indent="0" algn="l" rtl="0">
              <a:spcBef>
                <a:spcPts val="0"/>
              </a:spcBef>
              <a:spcAft>
                <a:spcPts val="0"/>
              </a:spcAft>
              <a:buNone/>
            </a:pPr>
            <a:r>
              <a:rPr lang="en-US" sz="6600" b="1">
                <a:solidFill>
                  <a:schemeClr val="lt1"/>
                </a:solidFill>
                <a:latin typeface="Calibri"/>
                <a:ea typeface="Calibri"/>
                <a:cs typeface="Calibri"/>
                <a:sym typeface="Calibri"/>
              </a:rPr>
              <a:t>Session</a:t>
            </a:r>
            <a:endParaRPr/>
          </a:p>
        </p:txBody>
      </p:sp>
      <p:sp>
        <p:nvSpPr>
          <p:cNvPr id="5" name="Google Shape;121;p4"/>
          <p:cNvSpPr/>
          <p:nvPr/>
        </p:nvSpPr>
        <p:spPr>
          <a:xfrm>
            <a:off x="279032" y="826497"/>
            <a:ext cx="7420303" cy="4940937"/>
          </a:xfrm>
          <a:prstGeom prst="rect">
            <a:avLst/>
          </a:prstGeom>
          <a:solidFill>
            <a:srgbClr val="EB00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Rectangle 1"/>
          <p:cNvSpPr/>
          <p:nvPr/>
        </p:nvSpPr>
        <p:spPr>
          <a:xfrm>
            <a:off x="771633" y="1732680"/>
            <a:ext cx="6472130" cy="2462213"/>
          </a:xfrm>
          <a:prstGeom prst="rect">
            <a:avLst/>
          </a:prstGeom>
        </p:spPr>
        <p:txBody>
          <a:bodyPr wrap="square">
            <a:spAutoFit/>
          </a:bodyPr>
          <a:lstStyle/>
          <a:p>
            <a:r>
              <a:rPr lang="en-US" sz="2200" b="1" dirty="0">
                <a:solidFill>
                  <a:schemeClr val="bg1"/>
                </a:solidFill>
                <a:latin typeface="+mj-lt"/>
                <a:cs typeface="Calibri"/>
              </a:rPr>
              <a:t>Abel is 15 and he has been summoned to the headmasters’ office for making noise during class. As this was not the first time, the headteacher decides to make an example of him and takes him to the classroom, beats him hard with a cane in front of the class, telling him to take it like a man.</a:t>
            </a:r>
            <a:endParaRPr lang="en-US" sz="2000" b="1" dirty="0">
              <a:solidFill>
                <a:schemeClr val="bg1"/>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5670"/>
          <a:stretch/>
        </p:blipFill>
        <p:spPr>
          <a:xfrm>
            <a:off x="7887329" y="826497"/>
            <a:ext cx="4141927" cy="4944756"/>
          </a:xfrm>
          <a:prstGeom prst="rect">
            <a:avLst/>
          </a:prstGeom>
        </p:spPr>
      </p:pic>
      <p:sp>
        <p:nvSpPr>
          <p:cNvPr id="4" name="Espace réservé du texte 3">
            <a:extLst>
              <a:ext uri="{FF2B5EF4-FFF2-40B4-BE49-F238E27FC236}">
                <a16:creationId xmlns:a16="http://schemas.microsoft.com/office/drawing/2014/main" id="{A971996D-18C6-B861-EDA6-5D190A91C893}"/>
              </a:ext>
            </a:extLst>
          </p:cNvPr>
          <p:cNvSpPr>
            <a:spLocks noGrp="1"/>
          </p:cNvSpPr>
          <p:nvPr>
            <p:ph type="body" sz="quarter" idx="14"/>
          </p:nvPr>
        </p:nvSpPr>
        <p:spPr/>
        <p:txBody>
          <a:bodyPr/>
          <a:lstStyle/>
          <a:p>
            <a:r>
              <a:rPr lang="en-GB" sz="900" dirty="0">
                <a:solidFill>
                  <a:schemeClr val="bg1"/>
                </a:solidFill>
              </a:rPr>
              <a:t>International Symposium – Rabat 2023</a:t>
            </a:r>
          </a:p>
          <a:p>
            <a:endParaRPr lang="fr-FR" dirty="0"/>
          </a:p>
        </p:txBody>
      </p:sp>
    </p:spTree>
    <p:extLst>
      <p:ext uri="{BB962C8B-B14F-4D97-AF65-F5344CB8AC3E}">
        <p14:creationId xmlns:p14="http://schemas.microsoft.com/office/powerpoint/2010/main" val="180984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4"/>
          <p:cNvPicPr preferRelativeResize="0"/>
          <p:nvPr/>
        </p:nvPicPr>
        <p:blipFill rotWithShape="1">
          <a:blip r:embed="rId3">
            <a:alphaModFix/>
          </a:blip>
          <a:srcRect/>
          <a:stretch/>
        </p:blipFill>
        <p:spPr>
          <a:xfrm>
            <a:off x="4608954" y="830316"/>
            <a:ext cx="7420303" cy="4940937"/>
          </a:xfrm>
          <a:prstGeom prst="rect">
            <a:avLst/>
          </a:prstGeom>
          <a:noFill/>
          <a:ln>
            <a:noFill/>
          </a:ln>
        </p:spPr>
      </p:pic>
      <p:sp>
        <p:nvSpPr>
          <p:cNvPr id="121" name="Google Shape;121;p4"/>
          <p:cNvSpPr/>
          <p:nvPr/>
        </p:nvSpPr>
        <p:spPr>
          <a:xfrm>
            <a:off x="147145" y="830316"/>
            <a:ext cx="4339130" cy="4940937"/>
          </a:xfrm>
          <a:prstGeom prst="rect">
            <a:avLst/>
          </a:prstGeom>
          <a:solidFill>
            <a:srgbClr val="EB00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4"/>
          <p:cNvSpPr txBox="1"/>
          <p:nvPr/>
        </p:nvSpPr>
        <p:spPr>
          <a:xfrm>
            <a:off x="756744" y="1692165"/>
            <a:ext cx="2964000" cy="212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lt1"/>
                </a:solidFill>
                <a:latin typeface="Calibri"/>
                <a:ea typeface="Calibri"/>
                <a:cs typeface="Calibri"/>
                <a:sym typeface="Calibri"/>
              </a:rPr>
              <a:t>Q&amp;A</a:t>
            </a:r>
            <a:endParaRPr/>
          </a:p>
          <a:p>
            <a:pPr marL="0" marR="0" lvl="0" indent="0" algn="l" rtl="0">
              <a:spcBef>
                <a:spcPts val="0"/>
              </a:spcBef>
              <a:spcAft>
                <a:spcPts val="0"/>
              </a:spcAft>
              <a:buNone/>
            </a:pPr>
            <a:r>
              <a:rPr lang="en-US" sz="6600" b="1">
                <a:solidFill>
                  <a:schemeClr val="lt1"/>
                </a:solidFill>
                <a:latin typeface="Calibri"/>
                <a:ea typeface="Calibri"/>
                <a:cs typeface="Calibri"/>
                <a:sym typeface="Calibri"/>
              </a:rPr>
              <a:t>Session</a:t>
            </a:r>
            <a:endParaRPr/>
          </a:p>
        </p:txBody>
      </p:sp>
      <p:sp>
        <p:nvSpPr>
          <p:cNvPr id="5" name="Google Shape;121;p4"/>
          <p:cNvSpPr/>
          <p:nvPr/>
        </p:nvSpPr>
        <p:spPr>
          <a:xfrm>
            <a:off x="4608953" y="830316"/>
            <a:ext cx="7420303" cy="4940937"/>
          </a:xfrm>
          <a:prstGeom prst="rect">
            <a:avLst/>
          </a:prstGeom>
          <a:solidFill>
            <a:srgbClr val="9227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40887"/>
          <a:stretch/>
        </p:blipFill>
        <p:spPr>
          <a:xfrm>
            <a:off x="147144" y="830316"/>
            <a:ext cx="4339131" cy="4943467"/>
          </a:xfrm>
          <a:prstGeom prst="rect">
            <a:avLst/>
          </a:prstGeom>
        </p:spPr>
      </p:pic>
      <p:sp>
        <p:nvSpPr>
          <p:cNvPr id="2" name="Rectangle 1"/>
          <p:cNvSpPr/>
          <p:nvPr/>
        </p:nvSpPr>
        <p:spPr>
          <a:xfrm>
            <a:off x="4863737" y="1086471"/>
            <a:ext cx="6853646" cy="3139321"/>
          </a:xfrm>
          <a:prstGeom prst="rect">
            <a:avLst/>
          </a:prstGeom>
        </p:spPr>
        <p:txBody>
          <a:bodyPr wrap="square">
            <a:spAutoFit/>
          </a:bodyPr>
          <a:lstStyle/>
          <a:p>
            <a:endParaRPr lang="en-US" sz="2400" b="1" dirty="0">
              <a:solidFill>
                <a:schemeClr val="bg1"/>
              </a:solidFill>
            </a:endParaRPr>
          </a:p>
          <a:p>
            <a:r>
              <a:rPr lang="en-US" sz="2200" b="1" dirty="0">
                <a:solidFill>
                  <a:schemeClr val="bg1"/>
                </a:solidFill>
                <a:latin typeface="+mj-lt"/>
                <a:cs typeface="Calibri"/>
              </a:rPr>
              <a:t>Rita urgently needs to relieve herself. The toilets in her school are damaged and unusable so the female students usually go in the nearby bushes. A group of boys see Rita going to the bushes and follow her to watch her as she lifts her skirt, without her knowing. Lucas, a friend of the boys, sees what they are doing,  but decides not to join  them. He returns to class unsure what to say or do.</a:t>
            </a:r>
          </a:p>
          <a:p>
            <a:endParaRPr lang="en-US" sz="2000" b="1" dirty="0">
              <a:solidFill>
                <a:schemeClr val="bg1"/>
              </a:solidFill>
            </a:endParaRPr>
          </a:p>
        </p:txBody>
      </p:sp>
      <p:sp>
        <p:nvSpPr>
          <p:cNvPr id="8" name="Espace réservé du texte 3">
            <a:extLst>
              <a:ext uri="{FF2B5EF4-FFF2-40B4-BE49-F238E27FC236}">
                <a16:creationId xmlns:a16="http://schemas.microsoft.com/office/drawing/2014/main" id="{B6B1A357-3B1D-66F5-1871-406E1E66A30A}"/>
              </a:ext>
            </a:extLst>
          </p:cNvPr>
          <p:cNvSpPr txBox="1">
            <a:spLocks/>
          </p:cNvSpPr>
          <p:nvPr/>
        </p:nvSpPr>
        <p:spPr>
          <a:xfrm>
            <a:off x="4467278" y="6488755"/>
            <a:ext cx="3255313" cy="2235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International Symposium – Rabat 2023</a:t>
            </a:r>
          </a:p>
          <a:p>
            <a:endParaRPr lang="fr-F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4CFBA31-84BD-667D-DD2A-7AED10055AA4}"/>
              </a:ext>
            </a:extLst>
          </p:cNvPr>
          <p:cNvGrpSpPr/>
          <p:nvPr/>
        </p:nvGrpSpPr>
        <p:grpSpPr>
          <a:xfrm>
            <a:off x="2129361" y="0"/>
            <a:ext cx="7879612" cy="6732692"/>
            <a:chOff x="2129361" y="0"/>
            <a:chExt cx="7879612" cy="6732692"/>
          </a:xfrm>
        </p:grpSpPr>
        <p:pic>
          <p:nvPicPr>
            <p:cNvPr id="6" name="Picture 5">
              <a:extLst>
                <a:ext uri="{FF2B5EF4-FFF2-40B4-BE49-F238E27FC236}">
                  <a16:creationId xmlns:a16="http://schemas.microsoft.com/office/drawing/2014/main" id="{E59F7BC0-02E2-49EF-4149-C1D0BB750727}"/>
                </a:ext>
              </a:extLst>
            </p:cNvPr>
            <p:cNvPicPr>
              <a:picLocks noChangeAspect="1"/>
            </p:cNvPicPr>
            <p:nvPr/>
          </p:nvPicPr>
          <p:blipFill>
            <a:blip r:embed="rId3"/>
            <a:stretch>
              <a:fillRect/>
            </a:stretch>
          </p:blipFill>
          <p:spPr>
            <a:xfrm>
              <a:off x="2199503" y="0"/>
              <a:ext cx="7739328" cy="6732692"/>
            </a:xfrm>
            <a:prstGeom prst="rect">
              <a:avLst/>
            </a:prstGeom>
          </p:spPr>
        </p:pic>
        <p:sp>
          <p:nvSpPr>
            <p:cNvPr id="7" name="Right Triangle 6">
              <a:extLst>
                <a:ext uri="{FF2B5EF4-FFF2-40B4-BE49-F238E27FC236}">
                  <a16:creationId xmlns:a16="http://schemas.microsoft.com/office/drawing/2014/main" id="{4908EFFA-04A5-A999-17D1-CA638E180CAE}"/>
                </a:ext>
              </a:extLst>
            </p:cNvPr>
            <p:cNvSpPr/>
            <p:nvPr/>
          </p:nvSpPr>
          <p:spPr>
            <a:xfrm>
              <a:off x="2129361" y="4360195"/>
              <a:ext cx="3113902" cy="2372497"/>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D3C5B096-CC35-1E13-4648-516D0A1B5A20}"/>
                </a:ext>
              </a:extLst>
            </p:cNvPr>
            <p:cNvSpPr/>
            <p:nvPr/>
          </p:nvSpPr>
          <p:spPr>
            <a:xfrm>
              <a:off x="7203989" y="3681444"/>
              <a:ext cx="2804984" cy="3039762"/>
            </a:xfrm>
            <a:custGeom>
              <a:avLst/>
              <a:gdLst>
                <a:gd name="connsiteX0" fmla="*/ 0 w 2990335"/>
                <a:gd name="connsiteY0" fmla="*/ 1878227 h 1878227"/>
                <a:gd name="connsiteX1" fmla="*/ 0 w 2990335"/>
                <a:gd name="connsiteY1" fmla="*/ 0 h 1878227"/>
                <a:gd name="connsiteX2" fmla="*/ 2990335 w 2990335"/>
                <a:gd name="connsiteY2" fmla="*/ 1878227 h 1878227"/>
                <a:gd name="connsiteX3" fmla="*/ 0 w 2990335"/>
                <a:gd name="connsiteY3" fmla="*/ 1878227 h 1878227"/>
                <a:gd name="connsiteX0" fmla="*/ 2323071 w 2990335"/>
                <a:gd name="connsiteY0" fmla="*/ 0 h 2137719"/>
                <a:gd name="connsiteX1" fmla="*/ 0 w 2990335"/>
                <a:gd name="connsiteY1" fmla="*/ 259492 h 2137719"/>
                <a:gd name="connsiteX2" fmla="*/ 2990335 w 2990335"/>
                <a:gd name="connsiteY2" fmla="*/ 2137719 h 2137719"/>
                <a:gd name="connsiteX3" fmla="*/ 2323071 w 2990335"/>
                <a:gd name="connsiteY3" fmla="*/ 0 h 2137719"/>
                <a:gd name="connsiteX0" fmla="*/ 3138617 w 3138617"/>
                <a:gd name="connsiteY0" fmla="*/ 0 h 2755557"/>
                <a:gd name="connsiteX1" fmla="*/ 815546 w 3138617"/>
                <a:gd name="connsiteY1" fmla="*/ 259492 h 2755557"/>
                <a:gd name="connsiteX2" fmla="*/ 0 w 3138617"/>
                <a:gd name="connsiteY2" fmla="*/ 2755557 h 2755557"/>
                <a:gd name="connsiteX3" fmla="*/ 3138617 w 3138617"/>
                <a:gd name="connsiteY3" fmla="*/ 0 h 2755557"/>
                <a:gd name="connsiteX0" fmla="*/ 2199503 w 2199503"/>
                <a:gd name="connsiteY0" fmla="*/ 2669059 h 2669059"/>
                <a:gd name="connsiteX1" fmla="*/ 815546 w 2199503"/>
                <a:gd name="connsiteY1" fmla="*/ 0 h 2669059"/>
                <a:gd name="connsiteX2" fmla="*/ 0 w 2199503"/>
                <a:gd name="connsiteY2" fmla="*/ 2496065 h 2669059"/>
                <a:gd name="connsiteX3" fmla="*/ 2199503 w 2199503"/>
                <a:gd name="connsiteY3" fmla="*/ 2669059 h 2669059"/>
                <a:gd name="connsiteX0" fmla="*/ 2199503 w 2199503"/>
                <a:gd name="connsiteY0" fmla="*/ 3027405 h 3027405"/>
                <a:gd name="connsiteX1" fmla="*/ 2113005 w 2199503"/>
                <a:gd name="connsiteY1" fmla="*/ 0 h 3027405"/>
                <a:gd name="connsiteX2" fmla="*/ 0 w 2199503"/>
                <a:gd name="connsiteY2" fmla="*/ 2854411 h 3027405"/>
                <a:gd name="connsiteX3" fmla="*/ 2199503 w 2199503"/>
                <a:gd name="connsiteY3" fmla="*/ 3027405 h 3027405"/>
                <a:gd name="connsiteX0" fmla="*/ 2804984 w 2804984"/>
                <a:gd name="connsiteY0" fmla="*/ 3027405 h 3039762"/>
                <a:gd name="connsiteX1" fmla="*/ 2718486 w 2804984"/>
                <a:gd name="connsiteY1" fmla="*/ 0 h 3039762"/>
                <a:gd name="connsiteX2" fmla="*/ 0 w 2804984"/>
                <a:gd name="connsiteY2" fmla="*/ 3039762 h 3039762"/>
                <a:gd name="connsiteX3" fmla="*/ 2804984 w 2804984"/>
                <a:gd name="connsiteY3" fmla="*/ 3027405 h 3039762"/>
              </a:gdLst>
              <a:ahLst/>
              <a:cxnLst>
                <a:cxn ang="0">
                  <a:pos x="connsiteX0" y="connsiteY0"/>
                </a:cxn>
                <a:cxn ang="0">
                  <a:pos x="connsiteX1" y="connsiteY1"/>
                </a:cxn>
                <a:cxn ang="0">
                  <a:pos x="connsiteX2" y="connsiteY2"/>
                </a:cxn>
                <a:cxn ang="0">
                  <a:pos x="connsiteX3" y="connsiteY3"/>
                </a:cxn>
              </a:cxnLst>
              <a:rect l="l" t="t" r="r" b="b"/>
              <a:pathLst>
                <a:path w="2804984" h="3039762">
                  <a:moveTo>
                    <a:pt x="2804984" y="3027405"/>
                  </a:moveTo>
                  <a:lnTo>
                    <a:pt x="2718486" y="0"/>
                  </a:lnTo>
                  <a:lnTo>
                    <a:pt x="0" y="3039762"/>
                  </a:lnTo>
                  <a:lnTo>
                    <a:pt x="2804984" y="302740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9906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BD55C6-1360-2AEE-C575-0FDF0613E864}"/>
              </a:ext>
            </a:extLst>
          </p:cNvPr>
          <p:cNvPicPr>
            <a:picLocks noChangeAspect="1"/>
          </p:cNvPicPr>
          <p:nvPr/>
        </p:nvPicPr>
        <p:blipFill>
          <a:blip r:embed="rId3"/>
          <a:stretch>
            <a:fillRect/>
          </a:stretch>
        </p:blipFill>
        <p:spPr>
          <a:xfrm>
            <a:off x="1238250" y="333375"/>
            <a:ext cx="10020300" cy="6524625"/>
          </a:xfrm>
          <a:prstGeom prst="rect">
            <a:avLst/>
          </a:prstGeom>
        </p:spPr>
      </p:pic>
      <p:sp>
        <p:nvSpPr>
          <p:cNvPr id="4" name="Right Triangle 3">
            <a:extLst>
              <a:ext uri="{FF2B5EF4-FFF2-40B4-BE49-F238E27FC236}">
                <a16:creationId xmlns:a16="http://schemas.microsoft.com/office/drawing/2014/main" id="{B5EEB6C3-EFA3-4E20-5A6A-E0CAB0A37D47}"/>
              </a:ext>
            </a:extLst>
          </p:cNvPr>
          <p:cNvSpPr/>
          <p:nvPr/>
        </p:nvSpPr>
        <p:spPr>
          <a:xfrm>
            <a:off x="1085850" y="3039762"/>
            <a:ext cx="4561188" cy="3484863"/>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607B28B9-5962-41F2-9439-4B689B52CB2F}"/>
              </a:ext>
            </a:extLst>
          </p:cNvPr>
          <p:cNvSpPr/>
          <p:nvPr/>
        </p:nvSpPr>
        <p:spPr>
          <a:xfrm rot="10800000" flipV="1">
            <a:off x="6697362" y="2397211"/>
            <a:ext cx="4561188" cy="4127414"/>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97D6473-E10E-A748-C7B9-AAB856139D62}"/>
              </a:ext>
            </a:extLst>
          </p:cNvPr>
          <p:cNvSpPr/>
          <p:nvPr/>
        </p:nvSpPr>
        <p:spPr>
          <a:xfrm>
            <a:off x="1238250" y="6524625"/>
            <a:ext cx="10414172" cy="33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65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4A9B13-4FBE-B538-0D08-A4B9B6FE4C09}"/>
              </a:ext>
            </a:extLst>
          </p:cNvPr>
          <p:cNvSpPr>
            <a:spLocks noGrp="1"/>
          </p:cNvSpPr>
          <p:nvPr>
            <p:ph type="ctrTitle"/>
          </p:nvPr>
        </p:nvSpPr>
        <p:spPr>
          <a:xfrm>
            <a:off x="640080" y="2074363"/>
            <a:ext cx="2752354" cy="2709275"/>
          </a:xfrm>
          <a:prstGeom prst="ellipse">
            <a:avLst/>
          </a:prstGeom>
          <a:solidFill>
            <a:schemeClr val="accent1"/>
          </a:solidFill>
          <a:ln w="174625" cmpd="thinThick">
            <a:solidFill>
              <a:schemeClr val="accent1">
                <a:lumMod val="40000"/>
                <a:lumOff val="60000"/>
              </a:schemeClr>
            </a:solidFill>
          </a:ln>
        </p:spPr>
        <p:txBody>
          <a:bodyPr vert="horz" lIns="91440" tIns="45720" rIns="91440" bIns="45720" rtlCol="0" anchor="ctr">
            <a:normAutofit/>
          </a:bodyPr>
          <a:lstStyle/>
          <a:p>
            <a:pPr algn="ctr">
              <a:lnSpc>
                <a:spcPct val="90000"/>
              </a:lnSpc>
            </a:pPr>
            <a:r>
              <a:rPr lang="en-US" sz="2600" kern="1200" dirty="0">
                <a:latin typeface="+mj-lt"/>
                <a:ea typeface="+mj-ea"/>
                <a:cs typeface="+mj-cs"/>
              </a:rPr>
              <a:t>It happens in and around school</a:t>
            </a:r>
          </a:p>
        </p:txBody>
      </p:sp>
      <p:pic>
        <p:nvPicPr>
          <p:cNvPr id="1026" name="Picture 2" descr="Une image contenant texte, Graphique, graphisme, capture d’écran&#10;&#10;Description générée automatiquement">
            <a:extLst>
              <a:ext uri="{FF2B5EF4-FFF2-40B4-BE49-F238E27FC236}">
                <a16:creationId xmlns:a16="http://schemas.microsoft.com/office/drawing/2014/main" id="{C0B73A83-BA7E-3ABF-D173-4274C2C00C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8600" y="1486492"/>
            <a:ext cx="7188199" cy="388162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2C8531E-EB35-9A86-D867-593ABF3218E1}"/>
              </a:ext>
            </a:extLst>
          </p:cNvPr>
          <p:cNvSpPr txBox="1"/>
          <p:nvPr/>
        </p:nvSpPr>
        <p:spPr>
          <a:xfrm>
            <a:off x="317604" y="188821"/>
            <a:ext cx="6149660" cy="461665"/>
          </a:xfrm>
          <a:prstGeom prst="rect">
            <a:avLst/>
          </a:prstGeom>
          <a:noFill/>
        </p:spPr>
        <p:txBody>
          <a:bodyPr wrap="square">
            <a:spAutoFit/>
          </a:bodyPr>
          <a:lstStyle/>
          <a:p>
            <a:r>
              <a:rPr lang="en-GB" sz="2400" dirty="0">
                <a:solidFill>
                  <a:schemeClr val="bg1"/>
                </a:solidFill>
                <a:latin typeface="+mj-lt"/>
                <a:ea typeface="+mj-ea"/>
                <a:cs typeface="+mj-cs"/>
              </a:rPr>
              <a:t>School violence goes beyond the school gates… </a:t>
            </a:r>
            <a:endParaRPr lang="fr-FR" sz="2400" dirty="0">
              <a:solidFill>
                <a:schemeClr val="bg1"/>
              </a:solidFill>
              <a:latin typeface="+mj-lt"/>
              <a:ea typeface="+mj-ea"/>
              <a:cs typeface="+mj-cs"/>
            </a:endParaRPr>
          </a:p>
        </p:txBody>
      </p:sp>
      <p:sp>
        <p:nvSpPr>
          <p:cNvPr id="9" name="ZoneTexte 8">
            <a:extLst>
              <a:ext uri="{FF2B5EF4-FFF2-40B4-BE49-F238E27FC236}">
                <a16:creationId xmlns:a16="http://schemas.microsoft.com/office/drawing/2014/main" id="{B96DB682-6D6A-BAFD-E811-5883923D825A}"/>
              </a:ext>
            </a:extLst>
          </p:cNvPr>
          <p:cNvSpPr txBox="1"/>
          <p:nvPr/>
        </p:nvSpPr>
        <p:spPr>
          <a:xfrm>
            <a:off x="4828326" y="6438347"/>
            <a:ext cx="6149660" cy="230832"/>
          </a:xfrm>
          <a:prstGeom prst="rect">
            <a:avLst/>
          </a:prstGeom>
          <a:noFill/>
        </p:spPr>
        <p:txBody>
          <a:bodyPr wrap="square">
            <a:spAutoFit/>
          </a:bodyPr>
          <a:lstStyle/>
          <a:p>
            <a:r>
              <a:rPr lang="en-GB" sz="900" dirty="0">
                <a:solidFill>
                  <a:schemeClr val="bg1"/>
                </a:solidFill>
              </a:rPr>
              <a:t>International Symposium – Rabat 2023</a:t>
            </a:r>
          </a:p>
        </p:txBody>
      </p:sp>
    </p:spTree>
    <p:extLst>
      <p:ext uri="{BB962C8B-B14F-4D97-AF65-F5344CB8AC3E}">
        <p14:creationId xmlns:p14="http://schemas.microsoft.com/office/powerpoint/2010/main" val="407025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BA079-EB61-D1D4-30B1-59D9DDC0F470}"/>
              </a:ext>
            </a:extLst>
          </p:cNvPr>
          <p:cNvSpPr>
            <a:spLocks noGrp="1"/>
          </p:cNvSpPr>
          <p:nvPr>
            <p:ph type="ctrTitle"/>
          </p:nvPr>
        </p:nvSpPr>
        <p:spPr/>
        <p:txBody>
          <a:bodyPr/>
          <a:lstStyle/>
          <a:p>
            <a:r>
              <a:rPr lang="en-GB" dirty="0"/>
              <a:t>Impacts of Violence – education suffers as well as child well-being</a:t>
            </a:r>
          </a:p>
        </p:txBody>
      </p:sp>
      <p:sp>
        <p:nvSpPr>
          <p:cNvPr id="3" name="Text Placeholder 2">
            <a:extLst>
              <a:ext uri="{FF2B5EF4-FFF2-40B4-BE49-F238E27FC236}">
                <a16:creationId xmlns:a16="http://schemas.microsoft.com/office/drawing/2014/main" id="{35F7217F-8E8C-E713-8E04-36B067F8119B}"/>
              </a:ext>
            </a:extLst>
          </p:cNvPr>
          <p:cNvSpPr>
            <a:spLocks noGrp="1"/>
          </p:cNvSpPr>
          <p:nvPr>
            <p:ph type="body" sz="quarter" idx="16"/>
          </p:nvPr>
        </p:nvSpPr>
        <p:spPr>
          <a:xfrm>
            <a:off x="420879" y="959564"/>
            <a:ext cx="11350208" cy="4996393"/>
          </a:xfrm>
        </p:spPr>
        <p:txBody>
          <a:bodyPr>
            <a:noAutofit/>
          </a:bodyPr>
          <a:lstStyle/>
          <a:p>
            <a:r>
              <a:rPr lang="en-GB" sz="2800" b="0" dirty="0"/>
              <a:t>Violation of the right to education and the right to protection from violence</a:t>
            </a:r>
          </a:p>
          <a:p>
            <a:endParaRPr lang="en-GB" sz="1200" b="0" dirty="0"/>
          </a:p>
          <a:p>
            <a:r>
              <a:rPr lang="en-GB" sz="2800" b="0" dirty="0"/>
              <a:t>Violence              higher levels of school drop out, illness and grades</a:t>
            </a:r>
            <a:endParaRPr lang="en-GB" sz="1200" b="0" dirty="0"/>
          </a:p>
          <a:p>
            <a:r>
              <a:rPr lang="en-GB" sz="2800" b="0" dirty="0"/>
              <a:t>Violence affect psychical, psychological and social well-being – now and into the future, including </a:t>
            </a:r>
            <a:r>
              <a:rPr lang="en-GB" sz="2800" b="0"/>
              <a:t>future generations</a:t>
            </a:r>
          </a:p>
          <a:p>
            <a:endParaRPr lang="en-GB" sz="2800" b="0" dirty="0"/>
          </a:p>
          <a:p>
            <a:r>
              <a:rPr lang="en-GB" sz="2800" dirty="0"/>
              <a:t>But schools &amp; educators may not be ready to act:</a:t>
            </a:r>
          </a:p>
          <a:p>
            <a:pPr algn="just"/>
            <a:r>
              <a:rPr lang="en-US" sz="2800" dirty="0"/>
              <a:t>25% of teachers </a:t>
            </a:r>
            <a:r>
              <a:rPr lang="en-US" sz="2800" b="0" dirty="0"/>
              <a:t>surveyed did not recognize various forms of violence, physical, sexual &amp; online acts</a:t>
            </a:r>
          </a:p>
          <a:p>
            <a:pPr algn="just"/>
            <a:r>
              <a:rPr lang="en-US" sz="2800" dirty="0"/>
              <a:t>Only 30% of teachers </a:t>
            </a:r>
            <a:r>
              <a:rPr lang="en-US" sz="2800" b="0" dirty="0"/>
              <a:t>report having received sufficient training on how to prevent and respond  to school violence during pre-service education.</a:t>
            </a:r>
          </a:p>
          <a:p>
            <a:endParaRPr lang="en-GB" sz="2800" dirty="0"/>
          </a:p>
          <a:p>
            <a:r>
              <a:rPr lang="en-GB" sz="2800" dirty="0"/>
              <a:t> </a:t>
            </a:r>
          </a:p>
        </p:txBody>
      </p:sp>
      <p:sp>
        <p:nvSpPr>
          <p:cNvPr id="4" name="Text Placeholder 3">
            <a:extLst>
              <a:ext uri="{FF2B5EF4-FFF2-40B4-BE49-F238E27FC236}">
                <a16:creationId xmlns:a16="http://schemas.microsoft.com/office/drawing/2014/main" id="{0DD865E8-5B9A-4083-2679-5422E9D57806}"/>
              </a:ext>
            </a:extLst>
          </p:cNvPr>
          <p:cNvSpPr>
            <a:spLocks noGrp="1"/>
          </p:cNvSpPr>
          <p:nvPr>
            <p:ph type="body" sz="quarter" idx="14"/>
          </p:nvPr>
        </p:nvSpPr>
        <p:spPr/>
        <p:txBody>
          <a:bodyPr/>
          <a:lstStyle/>
          <a:p>
            <a:endParaRPr lang="en-GB"/>
          </a:p>
        </p:txBody>
      </p:sp>
      <p:sp>
        <p:nvSpPr>
          <p:cNvPr id="5" name="Arrow: Right 4">
            <a:extLst>
              <a:ext uri="{FF2B5EF4-FFF2-40B4-BE49-F238E27FC236}">
                <a16:creationId xmlns:a16="http://schemas.microsoft.com/office/drawing/2014/main" id="{18E6BED0-7D15-0F9B-289B-A08ED1F562D6}"/>
              </a:ext>
            </a:extLst>
          </p:cNvPr>
          <p:cNvSpPr/>
          <p:nvPr/>
        </p:nvSpPr>
        <p:spPr>
          <a:xfrm>
            <a:off x="1828800" y="177937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510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79F953-EB27-3EA6-5E0C-4BA370DB3D30}"/>
              </a:ext>
            </a:extLst>
          </p:cNvPr>
          <p:cNvSpPr>
            <a:spLocks noGrp="1"/>
          </p:cNvSpPr>
          <p:nvPr>
            <p:ph type="body" sz="quarter" idx="11"/>
          </p:nvPr>
        </p:nvSpPr>
        <p:spPr/>
        <p:txBody>
          <a:bodyPr/>
          <a:lstStyle/>
          <a:p>
            <a:r>
              <a:rPr lang="en-GB" dirty="0"/>
              <a:t>Effective responses by the Education Sector? </a:t>
            </a:r>
          </a:p>
        </p:txBody>
      </p:sp>
      <p:sp>
        <p:nvSpPr>
          <p:cNvPr id="6" name="Text Placeholder 5">
            <a:extLst>
              <a:ext uri="{FF2B5EF4-FFF2-40B4-BE49-F238E27FC236}">
                <a16:creationId xmlns:a16="http://schemas.microsoft.com/office/drawing/2014/main" id="{E654991C-D020-A910-F539-706C133D5EE0}"/>
              </a:ext>
            </a:extLst>
          </p:cNvPr>
          <p:cNvSpPr>
            <a:spLocks noGrp="1"/>
          </p:cNvSpPr>
          <p:nvPr>
            <p:ph type="body" sz="quarter" idx="12"/>
          </p:nvPr>
        </p:nvSpPr>
        <p:spPr/>
        <p:txBody>
          <a:bodyPr/>
          <a:lstStyle/>
          <a:p>
            <a:endParaRPr lang="en-GB"/>
          </a:p>
        </p:txBody>
      </p:sp>
      <p:sp>
        <p:nvSpPr>
          <p:cNvPr id="7" name="Text Placeholder 6">
            <a:extLst>
              <a:ext uri="{FF2B5EF4-FFF2-40B4-BE49-F238E27FC236}">
                <a16:creationId xmlns:a16="http://schemas.microsoft.com/office/drawing/2014/main" id="{AA8ACA8E-1BB3-F8EF-00CA-95CD362EA8F5}"/>
              </a:ext>
            </a:extLst>
          </p:cNvPr>
          <p:cNvSpPr>
            <a:spLocks noGrp="1"/>
          </p:cNvSpPr>
          <p:nvPr>
            <p:ph type="body" sz="quarter" idx="13"/>
          </p:nvPr>
        </p:nvSpPr>
        <p:spPr/>
        <p:txBody>
          <a:bodyPr>
            <a:normAutofit/>
          </a:bodyPr>
          <a:lstStyle/>
          <a:p>
            <a:endParaRPr lang="en-GB" dirty="0"/>
          </a:p>
        </p:txBody>
      </p:sp>
      <p:sp>
        <p:nvSpPr>
          <p:cNvPr id="8" name="Text Placeholder 7">
            <a:extLst>
              <a:ext uri="{FF2B5EF4-FFF2-40B4-BE49-F238E27FC236}">
                <a16:creationId xmlns:a16="http://schemas.microsoft.com/office/drawing/2014/main" id="{7DF30A5A-6099-FAAF-AC09-E3D2720F36A7}"/>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3457815885"/>
      </p:ext>
    </p:extLst>
  </p:cSld>
  <p:clrMapOvr>
    <a:masterClrMapping/>
  </p:clrMapOvr>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804b4c-b3d7-4ba3-8b3a-4e2419d6d894" xsi:nil="true"/>
    <lcf76f155ced4ddcb4097134ff3c332f xmlns="f685b576-218b-42b0-abb8-b07f9ffc7d68">
      <Terms xmlns="http://schemas.microsoft.com/office/infopath/2007/PartnerControls"/>
    </lcf76f155ced4ddcb4097134ff3c332f>
    <SharedWithUsers xmlns="85804b4c-b3d7-4ba3-8b3a-4e2419d6d894">
      <UserInfo>
        <DisplayName>Herat, Joanna</DisplayName>
        <AccountId>214</AccountId>
        <AccountType/>
      </UserInfo>
      <UserInfo>
        <DisplayName>Liu, Yong Feng</DisplayName>
        <AccountId>125</AccountId>
        <AccountType/>
      </UserInfo>
      <UserInfo>
        <DisplayName>Chau, Kathleen</DisplayName>
        <AccountId>6167</AccountId>
        <AccountType/>
      </UserInfo>
      <UserInfo>
        <DisplayName>Burzynski, Elsa, Soussan</DisplayName>
        <AccountId>14060</AccountId>
        <AccountType/>
      </UserInfo>
      <UserInfo>
        <DisplayName>Babb, Jenelle</DisplayName>
        <AccountId>202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9DAE95A339B248977E50AC878AA16A" ma:contentTypeVersion="18" ma:contentTypeDescription="Create a new document." ma:contentTypeScope="" ma:versionID="b720db8ceb34f0231f28b41e08408b62">
  <xsd:schema xmlns:xsd="http://www.w3.org/2001/XMLSchema" xmlns:xs="http://www.w3.org/2001/XMLSchema" xmlns:p="http://schemas.microsoft.com/office/2006/metadata/properties" xmlns:ns2="f685b576-218b-42b0-abb8-b07f9ffc7d68" xmlns:ns3="85804b4c-b3d7-4ba3-8b3a-4e2419d6d894" targetNamespace="http://schemas.microsoft.com/office/2006/metadata/properties" ma:root="true" ma:fieldsID="02b8413fc5fc0985b0c7fbcdbacff821" ns2:_="" ns3:_="">
    <xsd:import namespace="f685b576-218b-42b0-abb8-b07f9ffc7d68"/>
    <xsd:import namespace="85804b4c-b3d7-4ba3-8b3a-4e2419d6d8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5b576-218b-42b0-abb8-b07f9ffc7d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804b4c-b3d7-4ba3-8b3a-4e2419d6d89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843694e-811d-4011-a4de-79b486f63134}" ma:internalName="TaxCatchAll" ma:showField="CatchAllData" ma:web="85804b4c-b3d7-4ba3-8b3a-4e2419d6d8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A62075-B3C9-4A3A-AE06-3BDCC332E1EB}">
  <ds:schemaRefs>
    <ds:schemaRef ds:uri="http://schemas.microsoft.com/office/2006/metadata/properties"/>
    <ds:schemaRef ds:uri="85804b4c-b3d7-4ba3-8b3a-4e2419d6d894"/>
    <ds:schemaRef ds:uri="http://purl.org/dc/term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f685b576-218b-42b0-abb8-b07f9ffc7d68"/>
    <ds:schemaRef ds:uri="http://www.w3.org/XML/1998/namespace"/>
  </ds:schemaRefs>
</ds:datastoreItem>
</file>

<file path=customXml/itemProps2.xml><?xml version="1.0" encoding="utf-8"?>
<ds:datastoreItem xmlns:ds="http://schemas.openxmlformats.org/officeDocument/2006/customXml" ds:itemID="{1429E140-4202-49FB-A08E-3710CA2F3A8A}">
  <ds:schemaRefs>
    <ds:schemaRef ds:uri="http://schemas.microsoft.com/sharepoint/v3/contenttype/forms"/>
  </ds:schemaRefs>
</ds:datastoreItem>
</file>

<file path=customXml/itemProps3.xml><?xml version="1.0" encoding="utf-8"?>
<ds:datastoreItem xmlns:ds="http://schemas.openxmlformats.org/officeDocument/2006/customXml" ds:itemID="{D51752D9-859F-4C2D-99FB-2CBE853AB0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85b576-218b-42b0-abb8-b07f9ffc7d68"/>
    <ds:schemaRef ds:uri="85804b4c-b3d7-4ba3-8b3a-4e2419d6d8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emplate>Office Theme</Template>
  <TotalTime>6763</TotalTime>
  <Words>2620</Words>
  <Application>Microsoft Office PowerPoint</Application>
  <PresentationFormat>Widescreen</PresentationFormat>
  <Paragraphs>151</Paragraphs>
  <Slides>16</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-apple-system</vt:lpstr>
      <vt:lpstr>Calibri </vt:lpstr>
      <vt:lpstr>Calibri (Corps)</vt:lpstr>
      <vt:lpstr>Helvetica Neue</vt:lpstr>
      <vt:lpstr>Inter</vt:lpstr>
      <vt:lpstr>Arial</vt:lpstr>
      <vt:lpstr>Calibri</vt:lpstr>
      <vt:lpstr>Calibri Light</vt:lpstr>
      <vt:lpstr>Open Sans</vt:lpstr>
      <vt:lpstr>Wingdings</vt:lpstr>
      <vt:lpstr>Thème Office</vt:lpstr>
      <vt:lpstr>Understanding different forms of violence in school – and effective whole-school responses</vt:lpstr>
      <vt:lpstr>PowerPoint Presentation</vt:lpstr>
      <vt:lpstr>PowerPoint Presentation</vt:lpstr>
      <vt:lpstr>PowerPoint Presentation</vt:lpstr>
      <vt:lpstr>PowerPoint Presentation</vt:lpstr>
      <vt:lpstr>PowerPoint Presentation</vt:lpstr>
      <vt:lpstr>It happens in and around school</vt:lpstr>
      <vt:lpstr>Impacts of Violence – education suffers as well as child well-being</vt:lpstr>
      <vt:lpstr>PowerPoint Presentation</vt:lpstr>
      <vt:lpstr>Whole-school response </vt:lpstr>
      <vt:lpstr>Evidence-based Guidance Examples</vt:lpstr>
      <vt:lpstr>Examples of good practice</vt:lpstr>
      <vt:lpstr>The essential role of teachers in ending all forms of school violence</vt:lpstr>
      <vt:lpstr>Example – SUPPORTING TEACHERS TO BE AGENTS OF CHANGE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 W</dc:creator>
  <cp:lastModifiedBy>Herat, Joanna</cp:lastModifiedBy>
  <cp:revision>364</cp:revision>
  <dcterms:created xsi:type="dcterms:W3CDTF">2019-03-22T15:49:46Z</dcterms:created>
  <dcterms:modified xsi:type="dcterms:W3CDTF">2023-11-02T08:26:06Z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0x0101000F9DAE95A339B248977E50AC878AA16A</vt:lpwstr>
  </property>
  <property fmtid="{D5CDD505-2E9C-101B-9397-08002B2CF9AE}" pid="3" name="_dlc_DocIdItemGuid">
    <vt:lpwstr>4c72a0d1-0c04-4a3c-b424-247a714c62a1</vt:lpwstr>
  </property>
  <property fmtid="{D5CDD505-2E9C-101B-9397-08002B2CF9AE}" pid="4" name="MediaServiceImageTags">
    <vt:lpwstr/>
  </property>
</Properties>
</file>