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 id="2147483688" r:id="rId3"/>
  </p:sldMasterIdLst>
  <p:notesMasterIdLst>
    <p:notesMasterId r:id="rId25"/>
  </p:notesMasterIdLst>
  <p:sldIdLst>
    <p:sldId id="256" r:id="rId4"/>
    <p:sldId id="257" r:id="rId5"/>
    <p:sldId id="1157" r:id="rId6"/>
    <p:sldId id="1156" r:id="rId7"/>
    <p:sldId id="1158" r:id="rId8"/>
    <p:sldId id="260" r:id="rId9"/>
    <p:sldId id="259" r:id="rId10"/>
    <p:sldId id="1159" r:id="rId11"/>
    <p:sldId id="261" r:id="rId12"/>
    <p:sldId id="262" r:id="rId13"/>
    <p:sldId id="263" r:id="rId14"/>
    <p:sldId id="1160" r:id="rId15"/>
    <p:sldId id="265" r:id="rId16"/>
    <p:sldId id="268" r:id="rId17"/>
    <p:sldId id="267" r:id="rId18"/>
    <p:sldId id="264" r:id="rId19"/>
    <p:sldId id="266" r:id="rId20"/>
    <p:sldId id="1155" r:id="rId21"/>
    <p:sldId id="1154" r:id="rId22"/>
    <p:sldId id="1153" r:id="rId23"/>
    <p:sldId id="26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5D73C2C-6C3B-840D-302D-C08FBC29001F}" name="Manahil Siddiqi" initials="MS" userId="S::msiddiqi@unicef.org::6d1286a8-2ea8-429d-91aa-b94cd04ccdf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9AF1"/>
    <a:srgbClr val="67A8D9"/>
    <a:srgbClr val="58A3DC"/>
    <a:srgbClr val="50A5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90235D-8E7F-9D31-E7A3-3AFAC426AB2E}" v="1065" dt="2023-10-31T06:38:02.294"/>
    <p1510:client id="{511DB2D2-9421-78FB-0822-FB32D4D88C40}" v="606" dt="2023-10-31T05:01:11.572"/>
    <p1510:client id="{895665BD-0729-6F12-3695-B5671B09D1F0}" v="95" dt="2023-10-31T08:55:24.481"/>
    <p1510:client id="{A644515E-445A-47E8-B195-1F886ED3050E}" v="457" dt="2023-10-30T07:39:13.488"/>
    <p1510:client id="{BA36DD52-C837-AB91-68DE-CD2DDC056298}" v="196" dt="2023-10-31T05:04:36.6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6996" autoAdjust="0"/>
  </p:normalViewPr>
  <p:slideViewPr>
    <p:cSldViewPr snapToGrid="0">
      <p:cViewPr varScale="1">
        <p:scale>
          <a:sx n="19" d="100"/>
          <a:sy n="19" d="100"/>
        </p:scale>
        <p:origin x="1612" y="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microsoft.com/office/2015/10/relationships/revisionInfo" Target="revisionInfo.xml"/></Relationships>
</file>

<file path=ppt/diagrams/_rels/data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C02391-C1BD-40F1-AEBF-337F1E04C0AA}" type="doc">
      <dgm:prSet loTypeId="urn:microsoft.com/office/officeart/2005/8/layout/arrow5" loCatId="relationship" qsTypeId="urn:microsoft.com/office/officeart/2005/8/quickstyle/simple4" qsCatId="simple" csTypeId="urn:microsoft.com/office/officeart/2005/8/colors/colorful5" csCatId="colorful" phldr="1"/>
      <dgm:spPr/>
      <dgm:t>
        <a:bodyPr/>
        <a:lstStyle/>
        <a:p>
          <a:endParaRPr lang="en-US"/>
        </a:p>
      </dgm:t>
    </dgm:pt>
    <dgm:pt modelId="{AEA24D43-C99B-48BF-AADD-95B8634C2CA9}">
      <dgm:prSet custT="1"/>
      <dgm:spPr/>
      <dgm:t>
        <a:bodyPr/>
        <a:lstStyle/>
        <a:p>
          <a:r>
            <a:rPr lang="en-US" sz="1800" err="1"/>
            <a:t>Normalisation</a:t>
          </a:r>
          <a:r>
            <a:rPr lang="en-US" sz="1800"/>
            <a:t> of violence as a means of control, self-expression, and self- or collective differentiation.</a:t>
          </a:r>
        </a:p>
      </dgm:t>
    </dgm:pt>
    <dgm:pt modelId="{491E0F26-5D5D-4FA8-BD68-53ADE01C52E7}" type="parTrans" cxnId="{915AC835-72CC-48F9-8600-E72071E9A435}">
      <dgm:prSet/>
      <dgm:spPr/>
      <dgm:t>
        <a:bodyPr/>
        <a:lstStyle/>
        <a:p>
          <a:endParaRPr lang="en-US"/>
        </a:p>
      </dgm:t>
    </dgm:pt>
    <dgm:pt modelId="{B7B3326E-52EC-46BD-BE7D-378D1592769B}" type="sibTrans" cxnId="{915AC835-72CC-48F9-8600-E72071E9A435}">
      <dgm:prSet/>
      <dgm:spPr/>
      <dgm:t>
        <a:bodyPr/>
        <a:lstStyle/>
        <a:p>
          <a:endParaRPr lang="en-US"/>
        </a:p>
      </dgm:t>
    </dgm:pt>
    <dgm:pt modelId="{C5721291-E65B-41B3-A012-855969EAA9BE}">
      <dgm:prSet/>
      <dgm:spPr/>
      <dgm:t>
        <a:bodyPr/>
        <a:lstStyle/>
        <a:p>
          <a:r>
            <a:rPr lang="en-US" err="1"/>
            <a:t>Behavioural</a:t>
          </a:r>
          <a:r>
            <a:rPr lang="en-US"/>
            <a:t> drivers: stress, exposure to violence in the home </a:t>
          </a:r>
        </a:p>
      </dgm:t>
    </dgm:pt>
    <dgm:pt modelId="{2785D678-0B0C-4E91-9CE8-3F607922864E}" type="parTrans" cxnId="{A5D8DCC1-702E-46AB-B816-566D5B0EEAB4}">
      <dgm:prSet/>
      <dgm:spPr/>
      <dgm:t>
        <a:bodyPr/>
        <a:lstStyle/>
        <a:p>
          <a:endParaRPr lang="en-US"/>
        </a:p>
      </dgm:t>
    </dgm:pt>
    <dgm:pt modelId="{C2ACE434-C4BA-40FD-96F3-E4C297E370C2}" type="sibTrans" cxnId="{A5D8DCC1-702E-46AB-B816-566D5B0EEAB4}">
      <dgm:prSet/>
      <dgm:spPr/>
      <dgm:t>
        <a:bodyPr/>
        <a:lstStyle/>
        <a:p>
          <a:endParaRPr lang="en-US"/>
        </a:p>
      </dgm:t>
    </dgm:pt>
    <dgm:pt modelId="{514789A1-1B26-4551-922E-AA98BA65EC58}">
      <dgm:prSet/>
      <dgm:spPr/>
      <dgm:t>
        <a:bodyPr/>
        <a:lstStyle/>
        <a:p>
          <a:r>
            <a:rPr lang="en-US"/>
            <a:t>Social context within which school is embedded</a:t>
          </a:r>
        </a:p>
      </dgm:t>
    </dgm:pt>
    <dgm:pt modelId="{E1EFBD58-0E6E-42D6-A902-CB21EC290298}" type="parTrans" cxnId="{E60218BD-E273-4C83-B210-1F0EE1C8E432}">
      <dgm:prSet/>
      <dgm:spPr/>
      <dgm:t>
        <a:bodyPr/>
        <a:lstStyle/>
        <a:p>
          <a:endParaRPr lang="en-US"/>
        </a:p>
      </dgm:t>
    </dgm:pt>
    <dgm:pt modelId="{11B69F0E-05C3-4106-8B08-FB9D3858655C}" type="sibTrans" cxnId="{E60218BD-E273-4C83-B210-1F0EE1C8E432}">
      <dgm:prSet/>
      <dgm:spPr/>
      <dgm:t>
        <a:bodyPr/>
        <a:lstStyle/>
        <a:p>
          <a:endParaRPr lang="en-US"/>
        </a:p>
      </dgm:t>
    </dgm:pt>
    <dgm:pt modelId="{A8E2D962-7028-4C04-B9C3-ED7EF9985568}" type="pres">
      <dgm:prSet presAssocID="{B2C02391-C1BD-40F1-AEBF-337F1E04C0AA}" presName="diagram" presStyleCnt="0">
        <dgm:presLayoutVars>
          <dgm:dir/>
          <dgm:resizeHandles val="exact"/>
        </dgm:presLayoutVars>
      </dgm:prSet>
      <dgm:spPr/>
    </dgm:pt>
    <dgm:pt modelId="{DC6982DB-D2A7-493E-B1E6-85E8ABD70D76}" type="pres">
      <dgm:prSet presAssocID="{AEA24D43-C99B-48BF-AADD-95B8634C2CA9}" presName="arrow" presStyleLbl="node1" presStyleIdx="0" presStyleCnt="3" custScaleX="161626">
        <dgm:presLayoutVars>
          <dgm:bulletEnabled val="1"/>
        </dgm:presLayoutVars>
      </dgm:prSet>
      <dgm:spPr/>
    </dgm:pt>
    <dgm:pt modelId="{5406D40F-DA87-4645-B349-9AC8BC2A8C71}" type="pres">
      <dgm:prSet presAssocID="{C5721291-E65B-41B3-A012-855969EAA9BE}" presName="arrow" presStyleLbl="node1" presStyleIdx="1" presStyleCnt="3" custScaleY="120217">
        <dgm:presLayoutVars>
          <dgm:bulletEnabled val="1"/>
        </dgm:presLayoutVars>
      </dgm:prSet>
      <dgm:spPr/>
    </dgm:pt>
    <dgm:pt modelId="{C8AE38D7-B48B-4244-9787-9A1013BFE8F4}" type="pres">
      <dgm:prSet presAssocID="{514789A1-1B26-4551-922E-AA98BA65EC58}" presName="arrow" presStyleLbl="node1" presStyleIdx="2" presStyleCnt="3">
        <dgm:presLayoutVars>
          <dgm:bulletEnabled val="1"/>
        </dgm:presLayoutVars>
      </dgm:prSet>
      <dgm:spPr/>
    </dgm:pt>
  </dgm:ptLst>
  <dgm:cxnLst>
    <dgm:cxn modelId="{915AC835-72CC-48F9-8600-E72071E9A435}" srcId="{B2C02391-C1BD-40F1-AEBF-337F1E04C0AA}" destId="{AEA24D43-C99B-48BF-AADD-95B8634C2CA9}" srcOrd="0" destOrd="0" parTransId="{491E0F26-5D5D-4FA8-BD68-53ADE01C52E7}" sibTransId="{B7B3326E-52EC-46BD-BE7D-378D1592769B}"/>
    <dgm:cxn modelId="{24550338-F0E6-4DBF-BADB-6CFC29B03EEB}" type="presOf" srcId="{AEA24D43-C99B-48BF-AADD-95B8634C2CA9}" destId="{DC6982DB-D2A7-493E-B1E6-85E8ABD70D76}" srcOrd="0" destOrd="0" presId="urn:microsoft.com/office/officeart/2005/8/layout/arrow5"/>
    <dgm:cxn modelId="{00096AA1-FD4D-441D-A85B-2593F4CA76B6}" type="presOf" srcId="{B2C02391-C1BD-40F1-AEBF-337F1E04C0AA}" destId="{A8E2D962-7028-4C04-B9C3-ED7EF9985568}" srcOrd="0" destOrd="0" presId="urn:microsoft.com/office/officeart/2005/8/layout/arrow5"/>
    <dgm:cxn modelId="{2ABAA2A6-0A9F-4DD4-9C06-0DA779E39AB8}" type="presOf" srcId="{514789A1-1B26-4551-922E-AA98BA65EC58}" destId="{C8AE38D7-B48B-4244-9787-9A1013BFE8F4}" srcOrd="0" destOrd="0" presId="urn:microsoft.com/office/officeart/2005/8/layout/arrow5"/>
    <dgm:cxn modelId="{E60218BD-E273-4C83-B210-1F0EE1C8E432}" srcId="{B2C02391-C1BD-40F1-AEBF-337F1E04C0AA}" destId="{514789A1-1B26-4551-922E-AA98BA65EC58}" srcOrd="2" destOrd="0" parTransId="{E1EFBD58-0E6E-42D6-A902-CB21EC290298}" sibTransId="{11B69F0E-05C3-4106-8B08-FB9D3858655C}"/>
    <dgm:cxn modelId="{A5D8DCC1-702E-46AB-B816-566D5B0EEAB4}" srcId="{B2C02391-C1BD-40F1-AEBF-337F1E04C0AA}" destId="{C5721291-E65B-41B3-A012-855969EAA9BE}" srcOrd="1" destOrd="0" parTransId="{2785D678-0B0C-4E91-9CE8-3F607922864E}" sibTransId="{C2ACE434-C4BA-40FD-96F3-E4C297E370C2}"/>
    <dgm:cxn modelId="{CC44EFEB-293D-42F8-8119-FD57EABE9A76}" type="presOf" srcId="{C5721291-E65B-41B3-A012-855969EAA9BE}" destId="{5406D40F-DA87-4645-B349-9AC8BC2A8C71}" srcOrd="0" destOrd="0" presId="urn:microsoft.com/office/officeart/2005/8/layout/arrow5"/>
    <dgm:cxn modelId="{D74CC5E2-5B87-4B1B-B60B-DD8073A4A999}" type="presParOf" srcId="{A8E2D962-7028-4C04-B9C3-ED7EF9985568}" destId="{DC6982DB-D2A7-493E-B1E6-85E8ABD70D76}" srcOrd="0" destOrd="0" presId="urn:microsoft.com/office/officeart/2005/8/layout/arrow5"/>
    <dgm:cxn modelId="{813DB8D3-BB63-4BE5-8374-DD74C1022949}" type="presParOf" srcId="{A8E2D962-7028-4C04-B9C3-ED7EF9985568}" destId="{5406D40F-DA87-4645-B349-9AC8BC2A8C71}" srcOrd="1" destOrd="0" presId="urn:microsoft.com/office/officeart/2005/8/layout/arrow5"/>
    <dgm:cxn modelId="{051878FD-3F28-4F7C-826A-2BFE348491B6}" type="presParOf" srcId="{A8E2D962-7028-4C04-B9C3-ED7EF9985568}" destId="{C8AE38D7-B48B-4244-9787-9A1013BFE8F4}" srcOrd="2"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9A2480-040F-4C4A-B0F6-5698263079D3}"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pt>
    <dgm:pt modelId="{B5E3E5F4-1357-4A34-96FD-123EAAEB57FE}">
      <dgm:prSet phldrT="[Text]"/>
      <dgm:spPr/>
      <dgm:t>
        <a:bodyPr/>
        <a:lstStyle/>
        <a:p>
          <a:pPr>
            <a:lnSpc>
              <a:spcPct val="100000"/>
            </a:lnSpc>
            <a:defRPr cap="all"/>
          </a:pPr>
          <a:r>
            <a:rPr lang="en-US"/>
            <a:t>National commitments</a:t>
          </a:r>
        </a:p>
      </dgm:t>
    </dgm:pt>
    <dgm:pt modelId="{184E762A-79BA-48AB-86AC-20C1A61F37BA}" type="parTrans" cxnId="{88FC851B-4778-40C1-996F-4D4EECDDF728}">
      <dgm:prSet/>
      <dgm:spPr/>
      <dgm:t>
        <a:bodyPr/>
        <a:lstStyle/>
        <a:p>
          <a:endParaRPr lang="en-US"/>
        </a:p>
      </dgm:t>
    </dgm:pt>
    <dgm:pt modelId="{6E820389-08DC-4B3E-AE02-04C7E08AD602}" type="sibTrans" cxnId="{88FC851B-4778-40C1-996F-4D4EECDDF728}">
      <dgm:prSet/>
      <dgm:spPr/>
      <dgm:t>
        <a:bodyPr/>
        <a:lstStyle/>
        <a:p>
          <a:endParaRPr lang="en-US"/>
        </a:p>
      </dgm:t>
    </dgm:pt>
    <dgm:pt modelId="{30E94B7F-D9D7-4747-9E29-9D5A72671EAD}">
      <dgm:prSet phldrT="[Text]"/>
      <dgm:spPr/>
      <dgm:t>
        <a:bodyPr/>
        <a:lstStyle/>
        <a:p>
          <a:pPr>
            <a:lnSpc>
              <a:spcPct val="100000"/>
            </a:lnSpc>
            <a:defRPr cap="all"/>
          </a:pPr>
          <a:r>
            <a:rPr lang="en-US"/>
            <a:t>School Environment</a:t>
          </a:r>
        </a:p>
      </dgm:t>
    </dgm:pt>
    <dgm:pt modelId="{3CF9A096-3560-45B9-9078-242AC0F9A181}" type="parTrans" cxnId="{6BA64E85-A7BD-4B28-8402-7381EB83B1EC}">
      <dgm:prSet/>
      <dgm:spPr/>
      <dgm:t>
        <a:bodyPr/>
        <a:lstStyle/>
        <a:p>
          <a:endParaRPr lang="en-US"/>
        </a:p>
      </dgm:t>
    </dgm:pt>
    <dgm:pt modelId="{EA4BF7B9-81FB-4C27-9444-E552468925C8}" type="sibTrans" cxnId="{6BA64E85-A7BD-4B28-8402-7381EB83B1EC}">
      <dgm:prSet/>
      <dgm:spPr/>
      <dgm:t>
        <a:bodyPr/>
        <a:lstStyle/>
        <a:p>
          <a:endParaRPr lang="en-US"/>
        </a:p>
      </dgm:t>
    </dgm:pt>
    <dgm:pt modelId="{DB60926F-1EBE-4E96-ACCF-C7496177DAC9}">
      <dgm:prSet phldrT="[Text]"/>
      <dgm:spPr/>
      <dgm:t>
        <a:bodyPr/>
        <a:lstStyle/>
        <a:p>
          <a:pPr>
            <a:lnSpc>
              <a:spcPct val="100000"/>
            </a:lnSpc>
            <a:defRPr cap="all"/>
          </a:pPr>
          <a:r>
            <a:rPr lang="en-US"/>
            <a:t>Programme interventions</a:t>
          </a:r>
        </a:p>
      </dgm:t>
    </dgm:pt>
    <dgm:pt modelId="{1AF263BF-7E90-433E-A969-D94B42159EE6}" type="parTrans" cxnId="{62D15CD2-6A06-47A4-A72A-F1F260AB71AE}">
      <dgm:prSet/>
      <dgm:spPr/>
      <dgm:t>
        <a:bodyPr/>
        <a:lstStyle/>
        <a:p>
          <a:endParaRPr lang="en-US"/>
        </a:p>
      </dgm:t>
    </dgm:pt>
    <dgm:pt modelId="{9EDE6067-B9E2-4E49-BA27-2BAEE228A63A}" type="sibTrans" cxnId="{62D15CD2-6A06-47A4-A72A-F1F260AB71AE}">
      <dgm:prSet/>
      <dgm:spPr/>
      <dgm:t>
        <a:bodyPr/>
        <a:lstStyle/>
        <a:p>
          <a:endParaRPr lang="en-US"/>
        </a:p>
      </dgm:t>
    </dgm:pt>
    <dgm:pt modelId="{DC8FEDA8-E2C6-45E1-BA78-37EDDC785CF0}" type="pres">
      <dgm:prSet presAssocID="{9F9A2480-040F-4C4A-B0F6-5698263079D3}" presName="root" presStyleCnt="0">
        <dgm:presLayoutVars>
          <dgm:dir/>
          <dgm:resizeHandles val="exact"/>
        </dgm:presLayoutVars>
      </dgm:prSet>
      <dgm:spPr/>
    </dgm:pt>
    <dgm:pt modelId="{E8C1348D-C498-421F-9925-EEC46FE409B6}" type="pres">
      <dgm:prSet presAssocID="{B5E3E5F4-1357-4A34-96FD-123EAAEB57FE}" presName="compNode" presStyleCnt="0"/>
      <dgm:spPr/>
    </dgm:pt>
    <dgm:pt modelId="{2251D0DF-510B-4380-B332-CC5F648134CD}" type="pres">
      <dgm:prSet presAssocID="{B5E3E5F4-1357-4A34-96FD-123EAAEB57FE}" presName="iconBgRect" presStyleLbl="bgShp" presStyleIdx="0" presStyleCnt="3"/>
      <dgm:spPr/>
    </dgm:pt>
    <dgm:pt modelId="{8200A771-F409-48C2-AC0F-A259FF32EA77}" type="pres">
      <dgm:prSet presAssocID="{B5E3E5F4-1357-4A34-96FD-123EAAEB57F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70BC3D81-6DF8-43E9-A223-39575AF99FD6}" type="pres">
      <dgm:prSet presAssocID="{B5E3E5F4-1357-4A34-96FD-123EAAEB57FE}" presName="spaceRect" presStyleCnt="0"/>
      <dgm:spPr/>
    </dgm:pt>
    <dgm:pt modelId="{CFC9903B-71C3-4565-ACF4-53B60EA19D64}" type="pres">
      <dgm:prSet presAssocID="{B5E3E5F4-1357-4A34-96FD-123EAAEB57FE}" presName="textRect" presStyleLbl="revTx" presStyleIdx="0" presStyleCnt="3">
        <dgm:presLayoutVars>
          <dgm:chMax val="1"/>
          <dgm:chPref val="1"/>
        </dgm:presLayoutVars>
      </dgm:prSet>
      <dgm:spPr/>
    </dgm:pt>
    <dgm:pt modelId="{60C2A481-0224-4E44-88EB-5BD08EE69F69}" type="pres">
      <dgm:prSet presAssocID="{6E820389-08DC-4B3E-AE02-04C7E08AD602}" presName="sibTrans" presStyleCnt="0"/>
      <dgm:spPr/>
    </dgm:pt>
    <dgm:pt modelId="{B4C66AEB-1943-4665-9B19-28B4159970B0}" type="pres">
      <dgm:prSet presAssocID="{30E94B7F-D9D7-4747-9E29-9D5A72671EAD}" presName="compNode" presStyleCnt="0"/>
      <dgm:spPr/>
    </dgm:pt>
    <dgm:pt modelId="{C1B2A78E-E008-4E38-9657-13C973243EE9}" type="pres">
      <dgm:prSet presAssocID="{30E94B7F-D9D7-4747-9E29-9D5A72671EAD}" presName="iconBgRect" presStyleLbl="bgShp" presStyleIdx="1" presStyleCnt="3"/>
      <dgm:spPr/>
    </dgm:pt>
    <dgm:pt modelId="{7FD67906-1B1E-405B-9A2B-6D7BB3FAA2C9}" type="pres">
      <dgm:prSet presAssocID="{30E94B7F-D9D7-4747-9E29-9D5A72671EA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5EBF7E5B-76C2-4041-9312-3075E9E659B0}" type="pres">
      <dgm:prSet presAssocID="{30E94B7F-D9D7-4747-9E29-9D5A72671EAD}" presName="spaceRect" presStyleCnt="0"/>
      <dgm:spPr/>
    </dgm:pt>
    <dgm:pt modelId="{46F3FE56-9A40-49B8-80DD-8E1F2DC399BF}" type="pres">
      <dgm:prSet presAssocID="{30E94B7F-D9D7-4747-9E29-9D5A72671EAD}" presName="textRect" presStyleLbl="revTx" presStyleIdx="1" presStyleCnt="3">
        <dgm:presLayoutVars>
          <dgm:chMax val="1"/>
          <dgm:chPref val="1"/>
        </dgm:presLayoutVars>
      </dgm:prSet>
      <dgm:spPr/>
    </dgm:pt>
    <dgm:pt modelId="{2BC49EB0-E8C1-484B-AD51-096B9F704587}" type="pres">
      <dgm:prSet presAssocID="{EA4BF7B9-81FB-4C27-9444-E552468925C8}" presName="sibTrans" presStyleCnt="0"/>
      <dgm:spPr/>
    </dgm:pt>
    <dgm:pt modelId="{62CEA69A-2E14-4B5A-AF4C-B1AB3B0E33BE}" type="pres">
      <dgm:prSet presAssocID="{DB60926F-1EBE-4E96-ACCF-C7496177DAC9}" presName="compNode" presStyleCnt="0"/>
      <dgm:spPr/>
    </dgm:pt>
    <dgm:pt modelId="{1C7B1CC7-E9C2-4D6B-9F2E-078907C66488}" type="pres">
      <dgm:prSet presAssocID="{DB60926F-1EBE-4E96-ACCF-C7496177DAC9}" presName="iconBgRect" presStyleLbl="bgShp" presStyleIdx="2" presStyleCnt="3"/>
      <dgm:spPr/>
    </dgm:pt>
    <dgm:pt modelId="{E446306C-8C8B-4360-AC8B-F77148174A84}" type="pres">
      <dgm:prSet presAssocID="{DB60926F-1EBE-4E96-ACCF-C7496177DAC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FD45A519-8585-49B3-882E-B776B5335FA6}" type="pres">
      <dgm:prSet presAssocID="{DB60926F-1EBE-4E96-ACCF-C7496177DAC9}" presName="spaceRect" presStyleCnt="0"/>
      <dgm:spPr/>
    </dgm:pt>
    <dgm:pt modelId="{CB94E4DB-ECFF-443E-8219-488BA7FF3CD0}" type="pres">
      <dgm:prSet presAssocID="{DB60926F-1EBE-4E96-ACCF-C7496177DAC9}" presName="textRect" presStyleLbl="revTx" presStyleIdx="2" presStyleCnt="3">
        <dgm:presLayoutVars>
          <dgm:chMax val="1"/>
          <dgm:chPref val="1"/>
        </dgm:presLayoutVars>
      </dgm:prSet>
      <dgm:spPr/>
    </dgm:pt>
  </dgm:ptLst>
  <dgm:cxnLst>
    <dgm:cxn modelId="{88FC851B-4778-40C1-996F-4D4EECDDF728}" srcId="{9F9A2480-040F-4C4A-B0F6-5698263079D3}" destId="{B5E3E5F4-1357-4A34-96FD-123EAAEB57FE}" srcOrd="0" destOrd="0" parTransId="{184E762A-79BA-48AB-86AC-20C1A61F37BA}" sibTransId="{6E820389-08DC-4B3E-AE02-04C7E08AD602}"/>
    <dgm:cxn modelId="{DE624E74-C711-436A-9986-F1FB40FC6176}" type="presOf" srcId="{9F9A2480-040F-4C4A-B0F6-5698263079D3}" destId="{DC8FEDA8-E2C6-45E1-BA78-37EDDC785CF0}" srcOrd="0" destOrd="0" presId="urn:microsoft.com/office/officeart/2018/5/layout/IconCircleLabelList"/>
    <dgm:cxn modelId="{94EECD82-3BED-4778-9BED-8B88B0232817}" type="presOf" srcId="{DB60926F-1EBE-4E96-ACCF-C7496177DAC9}" destId="{CB94E4DB-ECFF-443E-8219-488BA7FF3CD0}" srcOrd="0" destOrd="0" presId="urn:microsoft.com/office/officeart/2018/5/layout/IconCircleLabelList"/>
    <dgm:cxn modelId="{6BA64E85-A7BD-4B28-8402-7381EB83B1EC}" srcId="{9F9A2480-040F-4C4A-B0F6-5698263079D3}" destId="{30E94B7F-D9D7-4747-9E29-9D5A72671EAD}" srcOrd="1" destOrd="0" parTransId="{3CF9A096-3560-45B9-9078-242AC0F9A181}" sibTransId="{EA4BF7B9-81FB-4C27-9444-E552468925C8}"/>
    <dgm:cxn modelId="{3DB066A0-8363-4111-BA4D-867502BFB2E4}" type="presOf" srcId="{30E94B7F-D9D7-4747-9E29-9D5A72671EAD}" destId="{46F3FE56-9A40-49B8-80DD-8E1F2DC399BF}" srcOrd="0" destOrd="0" presId="urn:microsoft.com/office/officeart/2018/5/layout/IconCircleLabelList"/>
    <dgm:cxn modelId="{62D15CD2-6A06-47A4-A72A-F1F260AB71AE}" srcId="{9F9A2480-040F-4C4A-B0F6-5698263079D3}" destId="{DB60926F-1EBE-4E96-ACCF-C7496177DAC9}" srcOrd="2" destOrd="0" parTransId="{1AF263BF-7E90-433E-A969-D94B42159EE6}" sibTransId="{9EDE6067-B9E2-4E49-BA27-2BAEE228A63A}"/>
    <dgm:cxn modelId="{94AAEAED-4EEE-428A-89D7-E225B5AE931F}" type="presOf" srcId="{B5E3E5F4-1357-4A34-96FD-123EAAEB57FE}" destId="{CFC9903B-71C3-4565-ACF4-53B60EA19D64}" srcOrd="0" destOrd="0" presId="urn:microsoft.com/office/officeart/2018/5/layout/IconCircleLabelList"/>
    <dgm:cxn modelId="{C9DD6529-C336-4EC0-BA8C-EC8FF8880A01}" type="presParOf" srcId="{DC8FEDA8-E2C6-45E1-BA78-37EDDC785CF0}" destId="{E8C1348D-C498-421F-9925-EEC46FE409B6}" srcOrd="0" destOrd="0" presId="urn:microsoft.com/office/officeart/2018/5/layout/IconCircleLabelList"/>
    <dgm:cxn modelId="{4A6CBC28-E8D2-4E89-9A07-F50A630FD28C}" type="presParOf" srcId="{E8C1348D-C498-421F-9925-EEC46FE409B6}" destId="{2251D0DF-510B-4380-B332-CC5F648134CD}" srcOrd="0" destOrd="0" presId="urn:microsoft.com/office/officeart/2018/5/layout/IconCircleLabelList"/>
    <dgm:cxn modelId="{82DB1327-01B0-420C-B210-DE6B2F021150}" type="presParOf" srcId="{E8C1348D-C498-421F-9925-EEC46FE409B6}" destId="{8200A771-F409-48C2-AC0F-A259FF32EA77}" srcOrd="1" destOrd="0" presId="urn:microsoft.com/office/officeart/2018/5/layout/IconCircleLabelList"/>
    <dgm:cxn modelId="{B71F8389-BB31-4106-8256-625B5F808972}" type="presParOf" srcId="{E8C1348D-C498-421F-9925-EEC46FE409B6}" destId="{70BC3D81-6DF8-43E9-A223-39575AF99FD6}" srcOrd="2" destOrd="0" presId="urn:microsoft.com/office/officeart/2018/5/layout/IconCircleLabelList"/>
    <dgm:cxn modelId="{CB9AAF09-D35B-4788-AF1F-C6146807732D}" type="presParOf" srcId="{E8C1348D-C498-421F-9925-EEC46FE409B6}" destId="{CFC9903B-71C3-4565-ACF4-53B60EA19D64}" srcOrd="3" destOrd="0" presId="urn:microsoft.com/office/officeart/2018/5/layout/IconCircleLabelList"/>
    <dgm:cxn modelId="{D87DB4BD-27B6-4A8E-94C1-129F56C1F234}" type="presParOf" srcId="{DC8FEDA8-E2C6-45E1-BA78-37EDDC785CF0}" destId="{60C2A481-0224-4E44-88EB-5BD08EE69F69}" srcOrd="1" destOrd="0" presId="urn:microsoft.com/office/officeart/2018/5/layout/IconCircleLabelList"/>
    <dgm:cxn modelId="{90C48635-1FC7-4D2F-8ED9-A8406658F0C3}" type="presParOf" srcId="{DC8FEDA8-E2C6-45E1-BA78-37EDDC785CF0}" destId="{B4C66AEB-1943-4665-9B19-28B4159970B0}" srcOrd="2" destOrd="0" presId="urn:microsoft.com/office/officeart/2018/5/layout/IconCircleLabelList"/>
    <dgm:cxn modelId="{DE90607E-4859-42D2-B6A3-13365F18C5B8}" type="presParOf" srcId="{B4C66AEB-1943-4665-9B19-28B4159970B0}" destId="{C1B2A78E-E008-4E38-9657-13C973243EE9}" srcOrd="0" destOrd="0" presId="urn:microsoft.com/office/officeart/2018/5/layout/IconCircleLabelList"/>
    <dgm:cxn modelId="{27101132-A7A1-4BCE-8112-225114403C1F}" type="presParOf" srcId="{B4C66AEB-1943-4665-9B19-28B4159970B0}" destId="{7FD67906-1B1E-405B-9A2B-6D7BB3FAA2C9}" srcOrd="1" destOrd="0" presId="urn:microsoft.com/office/officeart/2018/5/layout/IconCircleLabelList"/>
    <dgm:cxn modelId="{0AFDAD48-3C3E-491A-BE2D-9D634425B184}" type="presParOf" srcId="{B4C66AEB-1943-4665-9B19-28B4159970B0}" destId="{5EBF7E5B-76C2-4041-9312-3075E9E659B0}" srcOrd="2" destOrd="0" presId="urn:microsoft.com/office/officeart/2018/5/layout/IconCircleLabelList"/>
    <dgm:cxn modelId="{B97BB2D8-109C-4493-9967-2434ADB33702}" type="presParOf" srcId="{B4C66AEB-1943-4665-9B19-28B4159970B0}" destId="{46F3FE56-9A40-49B8-80DD-8E1F2DC399BF}" srcOrd="3" destOrd="0" presId="urn:microsoft.com/office/officeart/2018/5/layout/IconCircleLabelList"/>
    <dgm:cxn modelId="{8823D9D0-1CD2-4C94-AA42-BC00ECDD35E4}" type="presParOf" srcId="{DC8FEDA8-E2C6-45E1-BA78-37EDDC785CF0}" destId="{2BC49EB0-E8C1-484B-AD51-096B9F704587}" srcOrd="3" destOrd="0" presId="urn:microsoft.com/office/officeart/2018/5/layout/IconCircleLabelList"/>
    <dgm:cxn modelId="{9CAD00FC-7EDB-43E0-8B41-AF42B9AF0A0E}" type="presParOf" srcId="{DC8FEDA8-E2C6-45E1-BA78-37EDDC785CF0}" destId="{62CEA69A-2E14-4B5A-AF4C-B1AB3B0E33BE}" srcOrd="4" destOrd="0" presId="urn:microsoft.com/office/officeart/2018/5/layout/IconCircleLabelList"/>
    <dgm:cxn modelId="{696D8097-B93A-4B63-B377-D7A8D535D75A}" type="presParOf" srcId="{62CEA69A-2E14-4B5A-AF4C-B1AB3B0E33BE}" destId="{1C7B1CC7-E9C2-4D6B-9F2E-078907C66488}" srcOrd="0" destOrd="0" presId="urn:microsoft.com/office/officeart/2018/5/layout/IconCircleLabelList"/>
    <dgm:cxn modelId="{C8F952F6-1EF3-4287-81F2-0D9FE4BECC9E}" type="presParOf" srcId="{62CEA69A-2E14-4B5A-AF4C-B1AB3B0E33BE}" destId="{E446306C-8C8B-4360-AC8B-F77148174A84}" srcOrd="1" destOrd="0" presId="urn:microsoft.com/office/officeart/2018/5/layout/IconCircleLabelList"/>
    <dgm:cxn modelId="{D74B929A-7241-4A46-8CC9-B4BC841F3A6D}" type="presParOf" srcId="{62CEA69A-2E14-4B5A-AF4C-B1AB3B0E33BE}" destId="{FD45A519-8585-49B3-882E-B776B5335FA6}" srcOrd="2" destOrd="0" presId="urn:microsoft.com/office/officeart/2018/5/layout/IconCircleLabelList"/>
    <dgm:cxn modelId="{BBB81899-99CF-4D76-B6C3-BFF377D376C2}" type="presParOf" srcId="{62CEA69A-2E14-4B5A-AF4C-B1AB3B0E33BE}" destId="{CB94E4DB-ECFF-443E-8219-488BA7FF3CD0}"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ACC081-D4EB-4C3D-A20F-E511CAFCC2D7}"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BBB77BB-41E6-447D-8BC7-6EF0B22295DA}">
      <dgm:prSet/>
      <dgm:spPr>
        <a:solidFill>
          <a:schemeClr val="accent1">
            <a:lumMod val="40000"/>
            <a:lumOff val="60000"/>
          </a:schemeClr>
        </a:solidFill>
      </dgm:spPr>
      <dgm:t>
        <a:bodyPr/>
        <a:lstStyle/>
        <a:p>
          <a:r>
            <a:rPr lang="en-GB" b="1">
              <a:solidFill>
                <a:srgbClr val="002060"/>
              </a:solidFill>
            </a:rPr>
            <a:t>Developing knowledge and life skills</a:t>
          </a:r>
          <a:endParaRPr lang="en-US" b="1">
            <a:solidFill>
              <a:srgbClr val="002060"/>
            </a:solidFill>
          </a:endParaRPr>
        </a:p>
      </dgm:t>
    </dgm:pt>
    <dgm:pt modelId="{571C6954-D43B-4FE0-BB49-2358E4E50E9A}" type="parTrans" cxnId="{39FFA9DC-60DB-4796-9306-A6A53B3ED5FC}">
      <dgm:prSet/>
      <dgm:spPr/>
      <dgm:t>
        <a:bodyPr/>
        <a:lstStyle/>
        <a:p>
          <a:endParaRPr lang="en-US"/>
        </a:p>
      </dgm:t>
    </dgm:pt>
    <dgm:pt modelId="{63479AF2-2528-4434-B073-2C7F5F12BD4F}" type="sibTrans" cxnId="{39FFA9DC-60DB-4796-9306-A6A53B3ED5FC}">
      <dgm:prSet/>
      <dgm:spPr/>
      <dgm:t>
        <a:bodyPr/>
        <a:lstStyle/>
        <a:p>
          <a:endParaRPr lang="en-US"/>
        </a:p>
      </dgm:t>
    </dgm:pt>
    <dgm:pt modelId="{322C27EF-66AB-4491-BB0F-86C7D3A11D1C}">
      <dgm:prSet/>
      <dgm:spPr>
        <a:solidFill>
          <a:schemeClr val="accent1">
            <a:lumMod val="60000"/>
            <a:lumOff val="40000"/>
          </a:schemeClr>
        </a:solidFill>
      </dgm:spPr>
      <dgm:t>
        <a:bodyPr/>
        <a:lstStyle/>
        <a:p>
          <a:r>
            <a:rPr lang="en-GB" b="1"/>
            <a:t>Building safe environments</a:t>
          </a:r>
          <a:endParaRPr lang="en-US" b="1"/>
        </a:p>
      </dgm:t>
    </dgm:pt>
    <dgm:pt modelId="{5B3F74A3-AFF4-4A2A-A3DA-110021EAD695}" type="parTrans" cxnId="{F070719E-2D3D-450E-9599-E7FA26862CC8}">
      <dgm:prSet/>
      <dgm:spPr/>
      <dgm:t>
        <a:bodyPr/>
        <a:lstStyle/>
        <a:p>
          <a:endParaRPr lang="en-US"/>
        </a:p>
      </dgm:t>
    </dgm:pt>
    <dgm:pt modelId="{25041B61-0F7C-4ED9-895C-1B2E3FB85FAF}" type="sibTrans" cxnId="{F070719E-2D3D-450E-9599-E7FA26862CC8}">
      <dgm:prSet/>
      <dgm:spPr/>
      <dgm:t>
        <a:bodyPr/>
        <a:lstStyle/>
        <a:p>
          <a:endParaRPr lang="en-US"/>
        </a:p>
      </dgm:t>
    </dgm:pt>
    <dgm:pt modelId="{9532971F-236A-4660-8612-F67E254E7F93}">
      <dgm:prSet/>
      <dgm:spPr>
        <a:solidFill>
          <a:srgbClr val="58A3DC"/>
        </a:solidFill>
      </dgm:spPr>
      <dgm:t>
        <a:bodyPr/>
        <a:lstStyle/>
        <a:p>
          <a:r>
            <a:rPr lang="en-GB" b="1">
              <a:solidFill>
                <a:srgbClr val="002060"/>
              </a:solidFill>
            </a:rPr>
            <a:t>Addressing harmful gender norms and values </a:t>
          </a:r>
          <a:endParaRPr lang="en-US" b="1">
            <a:solidFill>
              <a:srgbClr val="002060"/>
            </a:solidFill>
          </a:endParaRPr>
        </a:p>
      </dgm:t>
    </dgm:pt>
    <dgm:pt modelId="{3921C70E-78F0-4E71-B9E6-29FE9D19E095}" type="parTrans" cxnId="{43AD2E38-6FFA-4E0B-8349-3E8A8219BF88}">
      <dgm:prSet/>
      <dgm:spPr/>
      <dgm:t>
        <a:bodyPr/>
        <a:lstStyle/>
        <a:p>
          <a:endParaRPr lang="en-US"/>
        </a:p>
      </dgm:t>
    </dgm:pt>
    <dgm:pt modelId="{27C5EDA3-C1B5-4FB6-BA5E-155F0D77677D}" type="sibTrans" cxnId="{43AD2E38-6FFA-4E0B-8349-3E8A8219BF88}">
      <dgm:prSet/>
      <dgm:spPr/>
      <dgm:t>
        <a:bodyPr/>
        <a:lstStyle/>
        <a:p>
          <a:endParaRPr lang="en-US"/>
        </a:p>
      </dgm:t>
    </dgm:pt>
    <dgm:pt modelId="{C21F407A-2D3C-4DAA-B423-D7AC826D99FB}">
      <dgm:prSet/>
      <dgm:spPr>
        <a:solidFill>
          <a:srgbClr val="67A8D9"/>
        </a:solidFill>
      </dgm:spPr>
      <dgm:t>
        <a:bodyPr/>
        <a:lstStyle/>
        <a:p>
          <a:r>
            <a:rPr lang="en-GB"/>
            <a:t>Providing psychosocial support (response and support services)</a:t>
          </a:r>
          <a:endParaRPr lang="en-US"/>
        </a:p>
      </dgm:t>
    </dgm:pt>
    <dgm:pt modelId="{4ECD4B72-96C0-4428-8886-2B45BB80B66E}" type="parTrans" cxnId="{AABA0B62-9630-4056-897E-5BBA25AAE291}">
      <dgm:prSet/>
      <dgm:spPr/>
      <dgm:t>
        <a:bodyPr/>
        <a:lstStyle/>
        <a:p>
          <a:endParaRPr lang="en-US"/>
        </a:p>
      </dgm:t>
    </dgm:pt>
    <dgm:pt modelId="{12AE87BA-E1E2-45DF-A599-EA464609E46A}" type="sibTrans" cxnId="{AABA0B62-9630-4056-897E-5BBA25AAE291}">
      <dgm:prSet/>
      <dgm:spPr/>
      <dgm:t>
        <a:bodyPr/>
        <a:lstStyle/>
        <a:p>
          <a:endParaRPr lang="en-US"/>
        </a:p>
      </dgm:t>
    </dgm:pt>
    <dgm:pt modelId="{6AF1A472-78A5-4981-A7DC-9C645C5F030C}">
      <dgm:prSet/>
      <dgm:spPr>
        <a:solidFill>
          <a:srgbClr val="50A5FA"/>
        </a:solidFill>
      </dgm:spPr>
      <dgm:t>
        <a:bodyPr/>
        <a:lstStyle/>
        <a:p>
          <a:r>
            <a:rPr lang="en-GB" b="1">
              <a:solidFill>
                <a:srgbClr val="002060"/>
              </a:solidFill>
            </a:rPr>
            <a:t>A Whole School approach </a:t>
          </a:r>
          <a:endParaRPr lang="en-US" b="1">
            <a:solidFill>
              <a:srgbClr val="002060"/>
            </a:solidFill>
          </a:endParaRPr>
        </a:p>
      </dgm:t>
    </dgm:pt>
    <dgm:pt modelId="{0E57EC11-F989-40C1-9249-56AC27CE98DB}" type="parTrans" cxnId="{364466CC-B366-464A-9F37-0D055C121283}">
      <dgm:prSet/>
      <dgm:spPr/>
      <dgm:t>
        <a:bodyPr/>
        <a:lstStyle/>
        <a:p>
          <a:endParaRPr lang="en-US"/>
        </a:p>
      </dgm:t>
    </dgm:pt>
    <dgm:pt modelId="{D332A5E2-082C-46DC-8D3A-0069CD653B81}" type="sibTrans" cxnId="{364466CC-B366-464A-9F37-0D055C121283}">
      <dgm:prSet/>
      <dgm:spPr/>
      <dgm:t>
        <a:bodyPr/>
        <a:lstStyle/>
        <a:p>
          <a:endParaRPr lang="en-US"/>
        </a:p>
      </dgm:t>
    </dgm:pt>
    <dgm:pt modelId="{9C880089-C3A3-476E-A6E0-F984A0E9DB18}" type="pres">
      <dgm:prSet presAssocID="{22ACC081-D4EB-4C3D-A20F-E511CAFCC2D7}" presName="linear" presStyleCnt="0">
        <dgm:presLayoutVars>
          <dgm:animLvl val="lvl"/>
          <dgm:resizeHandles val="exact"/>
        </dgm:presLayoutVars>
      </dgm:prSet>
      <dgm:spPr/>
    </dgm:pt>
    <dgm:pt modelId="{37513887-A4E6-4EC9-83AA-FAD29D7602D7}" type="pres">
      <dgm:prSet presAssocID="{0BBB77BB-41E6-447D-8BC7-6EF0B22295DA}" presName="parentText" presStyleLbl="node1" presStyleIdx="0" presStyleCnt="5" custLinFactNeighborX="0" custLinFactNeighborY="-5546">
        <dgm:presLayoutVars>
          <dgm:chMax val="0"/>
          <dgm:bulletEnabled val="1"/>
        </dgm:presLayoutVars>
      </dgm:prSet>
      <dgm:spPr/>
    </dgm:pt>
    <dgm:pt modelId="{FB259849-D86E-4913-9609-3F44692FE40A}" type="pres">
      <dgm:prSet presAssocID="{63479AF2-2528-4434-B073-2C7F5F12BD4F}" presName="spacer" presStyleCnt="0"/>
      <dgm:spPr/>
    </dgm:pt>
    <dgm:pt modelId="{4E722F97-EA66-42EF-9966-CF9E26671793}" type="pres">
      <dgm:prSet presAssocID="{322C27EF-66AB-4491-BB0F-86C7D3A11D1C}" presName="parentText" presStyleLbl="node1" presStyleIdx="1" presStyleCnt="5">
        <dgm:presLayoutVars>
          <dgm:chMax val="0"/>
          <dgm:bulletEnabled val="1"/>
        </dgm:presLayoutVars>
      </dgm:prSet>
      <dgm:spPr/>
    </dgm:pt>
    <dgm:pt modelId="{83DE6A4E-12BD-43A7-AB79-590D18229F4A}" type="pres">
      <dgm:prSet presAssocID="{25041B61-0F7C-4ED9-895C-1B2E3FB85FAF}" presName="spacer" presStyleCnt="0"/>
      <dgm:spPr/>
    </dgm:pt>
    <dgm:pt modelId="{4597221E-B2F5-4CEA-8704-724F8177921C}" type="pres">
      <dgm:prSet presAssocID="{9532971F-236A-4660-8612-F67E254E7F93}" presName="parentText" presStyleLbl="node1" presStyleIdx="2" presStyleCnt="5">
        <dgm:presLayoutVars>
          <dgm:chMax val="0"/>
          <dgm:bulletEnabled val="1"/>
        </dgm:presLayoutVars>
      </dgm:prSet>
      <dgm:spPr/>
    </dgm:pt>
    <dgm:pt modelId="{4C33E49A-EFDE-4593-8CB7-CE7EE5A2A8AD}" type="pres">
      <dgm:prSet presAssocID="{27C5EDA3-C1B5-4FB6-BA5E-155F0D77677D}" presName="spacer" presStyleCnt="0"/>
      <dgm:spPr/>
    </dgm:pt>
    <dgm:pt modelId="{25B913F8-9F01-423E-87F5-64AE0617B9B1}" type="pres">
      <dgm:prSet presAssocID="{C21F407A-2D3C-4DAA-B423-D7AC826D99FB}" presName="parentText" presStyleLbl="node1" presStyleIdx="3" presStyleCnt="5">
        <dgm:presLayoutVars>
          <dgm:chMax val="0"/>
          <dgm:bulletEnabled val="1"/>
        </dgm:presLayoutVars>
      </dgm:prSet>
      <dgm:spPr/>
    </dgm:pt>
    <dgm:pt modelId="{832180C4-64B0-4188-9FF6-D79A851A0EEE}" type="pres">
      <dgm:prSet presAssocID="{12AE87BA-E1E2-45DF-A599-EA464609E46A}" presName="spacer" presStyleCnt="0"/>
      <dgm:spPr/>
    </dgm:pt>
    <dgm:pt modelId="{A82A30E0-F1D7-44DD-89BC-F0799CCF4C24}" type="pres">
      <dgm:prSet presAssocID="{6AF1A472-78A5-4981-A7DC-9C645C5F030C}" presName="parentText" presStyleLbl="node1" presStyleIdx="4" presStyleCnt="5">
        <dgm:presLayoutVars>
          <dgm:chMax val="0"/>
          <dgm:bulletEnabled val="1"/>
        </dgm:presLayoutVars>
      </dgm:prSet>
      <dgm:spPr/>
    </dgm:pt>
  </dgm:ptLst>
  <dgm:cxnLst>
    <dgm:cxn modelId="{D8B65811-3DB0-4B24-81B1-FE9A1681E273}" type="presOf" srcId="{322C27EF-66AB-4491-BB0F-86C7D3A11D1C}" destId="{4E722F97-EA66-42EF-9966-CF9E26671793}" srcOrd="0" destOrd="0" presId="urn:microsoft.com/office/officeart/2005/8/layout/vList2"/>
    <dgm:cxn modelId="{E7A23A17-03F1-469F-986F-91A971F21F75}" type="presOf" srcId="{9532971F-236A-4660-8612-F67E254E7F93}" destId="{4597221E-B2F5-4CEA-8704-724F8177921C}" srcOrd="0" destOrd="0" presId="urn:microsoft.com/office/officeart/2005/8/layout/vList2"/>
    <dgm:cxn modelId="{43AD2E38-6FFA-4E0B-8349-3E8A8219BF88}" srcId="{22ACC081-D4EB-4C3D-A20F-E511CAFCC2D7}" destId="{9532971F-236A-4660-8612-F67E254E7F93}" srcOrd="2" destOrd="0" parTransId="{3921C70E-78F0-4E71-B9E6-29FE9D19E095}" sibTransId="{27C5EDA3-C1B5-4FB6-BA5E-155F0D77677D}"/>
    <dgm:cxn modelId="{AABA0B62-9630-4056-897E-5BBA25AAE291}" srcId="{22ACC081-D4EB-4C3D-A20F-E511CAFCC2D7}" destId="{C21F407A-2D3C-4DAA-B423-D7AC826D99FB}" srcOrd="3" destOrd="0" parTransId="{4ECD4B72-96C0-4428-8886-2B45BB80B66E}" sibTransId="{12AE87BA-E1E2-45DF-A599-EA464609E46A}"/>
    <dgm:cxn modelId="{40EF224C-44B8-4C66-9380-7B8C7C19C206}" type="presOf" srcId="{0BBB77BB-41E6-447D-8BC7-6EF0B22295DA}" destId="{37513887-A4E6-4EC9-83AA-FAD29D7602D7}" srcOrd="0" destOrd="0" presId="urn:microsoft.com/office/officeart/2005/8/layout/vList2"/>
    <dgm:cxn modelId="{F070719E-2D3D-450E-9599-E7FA26862CC8}" srcId="{22ACC081-D4EB-4C3D-A20F-E511CAFCC2D7}" destId="{322C27EF-66AB-4491-BB0F-86C7D3A11D1C}" srcOrd="1" destOrd="0" parTransId="{5B3F74A3-AFF4-4A2A-A3DA-110021EAD695}" sibTransId="{25041B61-0F7C-4ED9-895C-1B2E3FB85FAF}"/>
    <dgm:cxn modelId="{C07BDCA0-9CB7-422A-BD4D-1C13208CA0A4}" type="presOf" srcId="{22ACC081-D4EB-4C3D-A20F-E511CAFCC2D7}" destId="{9C880089-C3A3-476E-A6E0-F984A0E9DB18}" srcOrd="0" destOrd="0" presId="urn:microsoft.com/office/officeart/2005/8/layout/vList2"/>
    <dgm:cxn modelId="{BAF499C7-2FDB-49CD-9B10-746CDAAC6110}" type="presOf" srcId="{6AF1A472-78A5-4981-A7DC-9C645C5F030C}" destId="{A82A30E0-F1D7-44DD-89BC-F0799CCF4C24}" srcOrd="0" destOrd="0" presId="urn:microsoft.com/office/officeart/2005/8/layout/vList2"/>
    <dgm:cxn modelId="{364466CC-B366-464A-9F37-0D055C121283}" srcId="{22ACC081-D4EB-4C3D-A20F-E511CAFCC2D7}" destId="{6AF1A472-78A5-4981-A7DC-9C645C5F030C}" srcOrd="4" destOrd="0" parTransId="{0E57EC11-F989-40C1-9249-56AC27CE98DB}" sibTransId="{D332A5E2-082C-46DC-8D3A-0069CD653B81}"/>
    <dgm:cxn modelId="{39FFA9DC-60DB-4796-9306-A6A53B3ED5FC}" srcId="{22ACC081-D4EB-4C3D-A20F-E511CAFCC2D7}" destId="{0BBB77BB-41E6-447D-8BC7-6EF0B22295DA}" srcOrd="0" destOrd="0" parTransId="{571C6954-D43B-4FE0-BB49-2358E4E50E9A}" sibTransId="{63479AF2-2528-4434-B073-2C7F5F12BD4F}"/>
    <dgm:cxn modelId="{D4181CE8-34DB-4C00-8159-DC963C3B96A0}" type="presOf" srcId="{C21F407A-2D3C-4DAA-B423-D7AC826D99FB}" destId="{25B913F8-9F01-423E-87F5-64AE0617B9B1}" srcOrd="0" destOrd="0" presId="urn:microsoft.com/office/officeart/2005/8/layout/vList2"/>
    <dgm:cxn modelId="{668D8AB1-43EF-4B61-90AF-246DFB42421A}" type="presParOf" srcId="{9C880089-C3A3-476E-A6E0-F984A0E9DB18}" destId="{37513887-A4E6-4EC9-83AA-FAD29D7602D7}" srcOrd="0" destOrd="0" presId="urn:microsoft.com/office/officeart/2005/8/layout/vList2"/>
    <dgm:cxn modelId="{B4175AFB-ECA5-4230-9A77-2F410132C3E1}" type="presParOf" srcId="{9C880089-C3A3-476E-A6E0-F984A0E9DB18}" destId="{FB259849-D86E-4913-9609-3F44692FE40A}" srcOrd="1" destOrd="0" presId="urn:microsoft.com/office/officeart/2005/8/layout/vList2"/>
    <dgm:cxn modelId="{E4A443F9-3A27-4F6E-B771-0076311C1039}" type="presParOf" srcId="{9C880089-C3A3-476E-A6E0-F984A0E9DB18}" destId="{4E722F97-EA66-42EF-9966-CF9E26671793}" srcOrd="2" destOrd="0" presId="urn:microsoft.com/office/officeart/2005/8/layout/vList2"/>
    <dgm:cxn modelId="{CBE690FA-03C2-404F-9008-9C61FA8B8457}" type="presParOf" srcId="{9C880089-C3A3-476E-A6E0-F984A0E9DB18}" destId="{83DE6A4E-12BD-43A7-AB79-590D18229F4A}" srcOrd="3" destOrd="0" presId="urn:microsoft.com/office/officeart/2005/8/layout/vList2"/>
    <dgm:cxn modelId="{3140889E-FAF3-47EA-AC8B-3D5D6AB2C0FC}" type="presParOf" srcId="{9C880089-C3A3-476E-A6E0-F984A0E9DB18}" destId="{4597221E-B2F5-4CEA-8704-724F8177921C}" srcOrd="4" destOrd="0" presId="urn:microsoft.com/office/officeart/2005/8/layout/vList2"/>
    <dgm:cxn modelId="{31E62741-F40A-432A-A55E-BC44E0A6DB55}" type="presParOf" srcId="{9C880089-C3A3-476E-A6E0-F984A0E9DB18}" destId="{4C33E49A-EFDE-4593-8CB7-CE7EE5A2A8AD}" srcOrd="5" destOrd="0" presId="urn:microsoft.com/office/officeart/2005/8/layout/vList2"/>
    <dgm:cxn modelId="{F861ABBD-2403-4397-A5AD-8DC1F6C01050}" type="presParOf" srcId="{9C880089-C3A3-476E-A6E0-F984A0E9DB18}" destId="{25B913F8-9F01-423E-87F5-64AE0617B9B1}" srcOrd="6" destOrd="0" presId="urn:microsoft.com/office/officeart/2005/8/layout/vList2"/>
    <dgm:cxn modelId="{24AE75BE-220F-4DDD-AA63-9777F861FFA2}" type="presParOf" srcId="{9C880089-C3A3-476E-A6E0-F984A0E9DB18}" destId="{832180C4-64B0-4188-9FF6-D79A851A0EEE}" srcOrd="7" destOrd="0" presId="urn:microsoft.com/office/officeart/2005/8/layout/vList2"/>
    <dgm:cxn modelId="{6C8C97F6-5903-4C73-9C25-45E1A5CC0171}" type="presParOf" srcId="{9C880089-C3A3-476E-A6E0-F984A0E9DB18}" destId="{A82A30E0-F1D7-44DD-89BC-F0799CCF4C24}"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D02E57-31F2-4E51-B24C-CA89B2950966}"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1F5B32DF-ECA3-4DB3-B984-A0A89C1CD356}">
      <dgm:prSet custT="1"/>
      <dgm:spPr/>
      <dgm:t>
        <a:bodyPr/>
        <a:lstStyle/>
        <a:p>
          <a:r>
            <a:rPr lang="en-GB" sz="2800" b="1">
              <a:solidFill>
                <a:srgbClr val="002060"/>
              </a:solidFill>
            </a:rPr>
            <a:t>Building knowledge to reduce risk of violence</a:t>
          </a:r>
          <a:r>
            <a:rPr lang="en-GB" sz="2800"/>
            <a:t>  </a:t>
          </a:r>
        </a:p>
        <a:p>
          <a:r>
            <a:rPr lang="en-GB" sz="2800"/>
            <a:t>Examples from: South Africa, Indonesia, Taiwan and South Korea </a:t>
          </a:r>
          <a:endParaRPr lang="en-US" sz="2800"/>
        </a:p>
      </dgm:t>
    </dgm:pt>
    <dgm:pt modelId="{64977241-F641-4298-A95B-5949C4BFD98D}" type="parTrans" cxnId="{C8238623-E1FC-4049-B2A6-107ECF79DD58}">
      <dgm:prSet/>
      <dgm:spPr/>
      <dgm:t>
        <a:bodyPr/>
        <a:lstStyle/>
        <a:p>
          <a:endParaRPr lang="en-US"/>
        </a:p>
      </dgm:t>
    </dgm:pt>
    <dgm:pt modelId="{D2B46034-0725-492A-B57A-2300A18C8084}" type="sibTrans" cxnId="{C8238623-E1FC-4049-B2A6-107ECF79DD58}">
      <dgm:prSet/>
      <dgm:spPr/>
      <dgm:t>
        <a:bodyPr/>
        <a:lstStyle/>
        <a:p>
          <a:endParaRPr lang="en-US"/>
        </a:p>
      </dgm:t>
    </dgm:pt>
    <dgm:pt modelId="{20092E04-4C15-437A-80B8-089C5B3AF5FB}">
      <dgm:prSet custT="1"/>
      <dgm:spPr/>
      <dgm:t>
        <a:bodyPr/>
        <a:lstStyle/>
        <a:p>
          <a:r>
            <a:rPr lang="en-GB" sz="2800" b="1">
              <a:solidFill>
                <a:schemeClr val="tx1"/>
              </a:solidFill>
            </a:rPr>
            <a:t>Building self-protection skills</a:t>
          </a:r>
          <a:r>
            <a:rPr lang="en-GB" sz="2800"/>
            <a:t>: Ecuador, Thailand &amp; Malaysia,</a:t>
          </a:r>
          <a:endParaRPr lang="en-US" sz="2800"/>
        </a:p>
      </dgm:t>
    </dgm:pt>
    <dgm:pt modelId="{1718A176-4A59-4668-BFDC-20109F417458}" type="parTrans" cxnId="{A7560715-3DE1-4574-8647-7D29A21BDD77}">
      <dgm:prSet/>
      <dgm:spPr/>
      <dgm:t>
        <a:bodyPr/>
        <a:lstStyle/>
        <a:p>
          <a:endParaRPr lang="en-US"/>
        </a:p>
      </dgm:t>
    </dgm:pt>
    <dgm:pt modelId="{3BC26857-EE6A-4149-93E6-0D300F5D9523}" type="sibTrans" cxnId="{A7560715-3DE1-4574-8647-7D29A21BDD77}">
      <dgm:prSet/>
      <dgm:spPr/>
      <dgm:t>
        <a:bodyPr/>
        <a:lstStyle/>
        <a:p>
          <a:endParaRPr lang="en-US"/>
        </a:p>
      </dgm:t>
    </dgm:pt>
    <dgm:pt modelId="{91A53E05-3C45-44E3-925E-EB81FC23E853}">
      <dgm:prSet custT="1"/>
      <dgm:spPr/>
      <dgm:t>
        <a:bodyPr/>
        <a:lstStyle/>
        <a:p>
          <a:r>
            <a:rPr lang="en-GB" sz="2800" b="1">
              <a:solidFill>
                <a:schemeClr val="tx1"/>
              </a:solidFill>
            </a:rPr>
            <a:t>Building the capacity to manage conflict and aggression</a:t>
          </a:r>
          <a:r>
            <a:rPr lang="en-GB" sz="2800"/>
            <a:t> </a:t>
          </a:r>
        </a:p>
        <a:p>
          <a:r>
            <a:rPr lang="en-GB" sz="2800"/>
            <a:t>Examples from Uganda, Thailand and Nigeria show promise </a:t>
          </a:r>
          <a:r>
            <a:rPr lang="en-US" sz="2800"/>
            <a:t>in the use of group</a:t>
          </a:r>
        </a:p>
      </dgm:t>
    </dgm:pt>
    <dgm:pt modelId="{2A70A171-5BD5-4B09-BA09-F17006ACAA4C}" type="parTrans" cxnId="{AA9F5A6C-767D-46B1-9429-77ED72FD2FD9}">
      <dgm:prSet/>
      <dgm:spPr/>
      <dgm:t>
        <a:bodyPr/>
        <a:lstStyle/>
        <a:p>
          <a:endParaRPr lang="en-US"/>
        </a:p>
      </dgm:t>
    </dgm:pt>
    <dgm:pt modelId="{73933BA7-5B08-4C84-BBD3-532844894633}" type="sibTrans" cxnId="{AA9F5A6C-767D-46B1-9429-77ED72FD2FD9}">
      <dgm:prSet/>
      <dgm:spPr/>
      <dgm:t>
        <a:bodyPr/>
        <a:lstStyle/>
        <a:p>
          <a:endParaRPr lang="en-US"/>
        </a:p>
      </dgm:t>
    </dgm:pt>
    <dgm:pt modelId="{9208B95B-B5E7-4023-B3A3-DEEEB5408567}">
      <dgm:prSet custT="1"/>
      <dgm:spPr/>
      <dgm:t>
        <a:bodyPr/>
        <a:lstStyle/>
        <a:p>
          <a:r>
            <a:rPr lang="en-GB" sz="2800" b="1">
              <a:solidFill>
                <a:srgbClr val="002060"/>
              </a:solidFill>
            </a:rPr>
            <a:t>Behavioural and social skills development </a:t>
          </a:r>
          <a:r>
            <a:rPr lang="en-GB" sz="2800"/>
            <a:t>–E</a:t>
          </a:r>
          <a:r>
            <a:rPr lang="en-ZA" sz="2800" err="1"/>
            <a:t>xamples</a:t>
          </a:r>
          <a:r>
            <a:rPr lang="en-ZA" sz="2800"/>
            <a:t> from Turkey, Colombia and Brazil </a:t>
          </a:r>
          <a:endParaRPr lang="en-US" sz="2800"/>
        </a:p>
      </dgm:t>
    </dgm:pt>
    <dgm:pt modelId="{66646C85-698E-45A9-8885-6398541AAE53}" type="parTrans" cxnId="{7F42784A-7C66-4288-BB07-B56C4AD72E5A}">
      <dgm:prSet/>
      <dgm:spPr/>
      <dgm:t>
        <a:bodyPr/>
        <a:lstStyle/>
        <a:p>
          <a:endParaRPr lang="en-US"/>
        </a:p>
      </dgm:t>
    </dgm:pt>
    <dgm:pt modelId="{CC96DD9A-A02F-463D-945D-DD0FA7301851}" type="sibTrans" cxnId="{7F42784A-7C66-4288-BB07-B56C4AD72E5A}">
      <dgm:prSet/>
      <dgm:spPr/>
      <dgm:t>
        <a:bodyPr/>
        <a:lstStyle/>
        <a:p>
          <a:endParaRPr lang="en-US"/>
        </a:p>
      </dgm:t>
    </dgm:pt>
    <dgm:pt modelId="{08C92EA4-F35E-4A15-A4DF-F43A1C9B915A}">
      <dgm:prSet custT="1"/>
      <dgm:spPr/>
      <dgm:t>
        <a:bodyPr/>
        <a:lstStyle/>
        <a:p>
          <a:r>
            <a:rPr lang="en-GB" sz="2800" b="1">
              <a:solidFill>
                <a:schemeClr val="tx1"/>
              </a:solidFill>
            </a:rPr>
            <a:t>Empowerment and building resilience: </a:t>
          </a:r>
        </a:p>
        <a:p>
          <a:r>
            <a:rPr lang="en-GB" sz="2800"/>
            <a:t>Examples from El Salvador, Zambia, South Africa, Nigeria, Tanzania, Uganda</a:t>
          </a:r>
          <a:endParaRPr lang="en-US" sz="2800"/>
        </a:p>
      </dgm:t>
    </dgm:pt>
    <dgm:pt modelId="{A7FFCE46-4EA1-4436-9609-145C449C769D}" type="parTrans" cxnId="{84A38A48-2A4E-4324-B1C1-BD8C2B74DC33}">
      <dgm:prSet/>
      <dgm:spPr/>
      <dgm:t>
        <a:bodyPr/>
        <a:lstStyle/>
        <a:p>
          <a:endParaRPr lang="en-US"/>
        </a:p>
      </dgm:t>
    </dgm:pt>
    <dgm:pt modelId="{108292DF-295D-497D-BB31-6CCC6098EC1B}" type="sibTrans" cxnId="{84A38A48-2A4E-4324-B1C1-BD8C2B74DC33}">
      <dgm:prSet/>
      <dgm:spPr/>
      <dgm:t>
        <a:bodyPr/>
        <a:lstStyle/>
        <a:p>
          <a:endParaRPr lang="en-US"/>
        </a:p>
      </dgm:t>
    </dgm:pt>
    <dgm:pt modelId="{94C12F27-B1CD-49E8-AC1E-6A010604CF38}" type="pres">
      <dgm:prSet presAssocID="{4FD02E57-31F2-4E51-B24C-CA89B2950966}" presName="diagram" presStyleCnt="0">
        <dgm:presLayoutVars>
          <dgm:dir/>
          <dgm:resizeHandles val="exact"/>
        </dgm:presLayoutVars>
      </dgm:prSet>
      <dgm:spPr/>
    </dgm:pt>
    <dgm:pt modelId="{DB472687-474A-45FA-9370-5C5AE1E7B361}" type="pres">
      <dgm:prSet presAssocID="{1F5B32DF-ECA3-4DB3-B984-A0A89C1CD356}" presName="node" presStyleLbl="node1" presStyleIdx="0" presStyleCnt="5" custScaleY="129389">
        <dgm:presLayoutVars>
          <dgm:bulletEnabled val="1"/>
        </dgm:presLayoutVars>
      </dgm:prSet>
      <dgm:spPr/>
    </dgm:pt>
    <dgm:pt modelId="{8EDCE99B-B0C0-4DC5-A905-C2B3076307FC}" type="pres">
      <dgm:prSet presAssocID="{D2B46034-0725-492A-B57A-2300A18C8084}" presName="sibTrans" presStyleCnt="0"/>
      <dgm:spPr/>
    </dgm:pt>
    <dgm:pt modelId="{D7D2B6BE-0E57-4350-958E-F7E18BBA1935}" type="pres">
      <dgm:prSet presAssocID="{20092E04-4C15-437A-80B8-089C5B3AF5FB}" presName="node" presStyleLbl="node1" presStyleIdx="1" presStyleCnt="5" custScaleY="129389">
        <dgm:presLayoutVars>
          <dgm:bulletEnabled val="1"/>
        </dgm:presLayoutVars>
      </dgm:prSet>
      <dgm:spPr/>
    </dgm:pt>
    <dgm:pt modelId="{6E7E3C4F-04DF-4412-846C-B7FF2BDB9CE7}" type="pres">
      <dgm:prSet presAssocID="{3BC26857-EE6A-4149-93E6-0D300F5D9523}" presName="sibTrans" presStyleCnt="0"/>
      <dgm:spPr/>
    </dgm:pt>
    <dgm:pt modelId="{0EDA36F5-6351-4CBF-B65C-8EEF770C8551}" type="pres">
      <dgm:prSet presAssocID="{91A53E05-3C45-44E3-925E-EB81FC23E853}" presName="node" presStyleLbl="node1" presStyleIdx="2" presStyleCnt="5" custScaleY="131032" custLinFactNeighborX="-1872" custLinFactNeighborY="0">
        <dgm:presLayoutVars>
          <dgm:bulletEnabled val="1"/>
        </dgm:presLayoutVars>
      </dgm:prSet>
      <dgm:spPr/>
    </dgm:pt>
    <dgm:pt modelId="{369BEE86-820A-47A6-8778-0BD5092B1C3D}" type="pres">
      <dgm:prSet presAssocID="{73933BA7-5B08-4C84-BBD3-532844894633}" presName="sibTrans" presStyleCnt="0"/>
      <dgm:spPr/>
    </dgm:pt>
    <dgm:pt modelId="{A9DD287F-F8F2-4FF5-AC1D-6689BA642EA7}" type="pres">
      <dgm:prSet presAssocID="{9208B95B-B5E7-4023-B3A3-DEEEB5408567}" presName="node" presStyleLbl="node1" presStyleIdx="3" presStyleCnt="5" custScaleX="125125">
        <dgm:presLayoutVars>
          <dgm:bulletEnabled val="1"/>
        </dgm:presLayoutVars>
      </dgm:prSet>
      <dgm:spPr/>
    </dgm:pt>
    <dgm:pt modelId="{19DFCD5F-D081-48AE-9C7D-8D11E11F5E0B}" type="pres">
      <dgm:prSet presAssocID="{CC96DD9A-A02F-463D-945D-DD0FA7301851}" presName="sibTrans" presStyleCnt="0"/>
      <dgm:spPr/>
    </dgm:pt>
    <dgm:pt modelId="{8BE05764-D596-4A77-93C7-D0C87A24F891}" type="pres">
      <dgm:prSet presAssocID="{08C92EA4-F35E-4A15-A4DF-F43A1C9B915A}" presName="node" presStyleLbl="node1" presStyleIdx="4" presStyleCnt="5" custScaleX="132029">
        <dgm:presLayoutVars>
          <dgm:bulletEnabled val="1"/>
        </dgm:presLayoutVars>
      </dgm:prSet>
      <dgm:spPr/>
    </dgm:pt>
  </dgm:ptLst>
  <dgm:cxnLst>
    <dgm:cxn modelId="{9314FA08-8329-4970-89CA-798EBF28FF46}" type="presOf" srcId="{20092E04-4C15-437A-80B8-089C5B3AF5FB}" destId="{D7D2B6BE-0E57-4350-958E-F7E18BBA1935}" srcOrd="0" destOrd="0" presId="urn:microsoft.com/office/officeart/2005/8/layout/default"/>
    <dgm:cxn modelId="{A7560715-3DE1-4574-8647-7D29A21BDD77}" srcId="{4FD02E57-31F2-4E51-B24C-CA89B2950966}" destId="{20092E04-4C15-437A-80B8-089C5B3AF5FB}" srcOrd="1" destOrd="0" parTransId="{1718A176-4A59-4668-BFDC-20109F417458}" sibTransId="{3BC26857-EE6A-4149-93E6-0D300F5D9523}"/>
    <dgm:cxn modelId="{C8238623-E1FC-4049-B2A6-107ECF79DD58}" srcId="{4FD02E57-31F2-4E51-B24C-CA89B2950966}" destId="{1F5B32DF-ECA3-4DB3-B984-A0A89C1CD356}" srcOrd="0" destOrd="0" parTransId="{64977241-F641-4298-A95B-5949C4BFD98D}" sibTransId="{D2B46034-0725-492A-B57A-2300A18C8084}"/>
    <dgm:cxn modelId="{A1998460-8CBD-4B39-AC90-C711CB1730E5}" type="presOf" srcId="{9208B95B-B5E7-4023-B3A3-DEEEB5408567}" destId="{A9DD287F-F8F2-4FF5-AC1D-6689BA642EA7}" srcOrd="0" destOrd="0" presId="urn:microsoft.com/office/officeart/2005/8/layout/default"/>
    <dgm:cxn modelId="{8CDE4044-DEE6-4D9B-A4E7-C0662E8EF549}" type="presOf" srcId="{91A53E05-3C45-44E3-925E-EB81FC23E853}" destId="{0EDA36F5-6351-4CBF-B65C-8EEF770C8551}" srcOrd="0" destOrd="0" presId="urn:microsoft.com/office/officeart/2005/8/layout/default"/>
    <dgm:cxn modelId="{84A38A48-2A4E-4324-B1C1-BD8C2B74DC33}" srcId="{4FD02E57-31F2-4E51-B24C-CA89B2950966}" destId="{08C92EA4-F35E-4A15-A4DF-F43A1C9B915A}" srcOrd="4" destOrd="0" parTransId="{A7FFCE46-4EA1-4436-9609-145C449C769D}" sibTransId="{108292DF-295D-497D-BB31-6CCC6098EC1B}"/>
    <dgm:cxn modelId="{7F42784A-7C66-4288-BB07-B56C4AD72E5A}" srcId="{4FD02E57-31F2-4E51-B24C-CA89B2950966}" destId="{9208B95B-B5E7-4023-B3A3-DEEEB5408567}" srcOrd="3" destOrd="0" parTransId="{66646C85-698E-45A9-8885-6398541AAE53}" sibTransId="{CC96DD9A-A02F-463D-945D-DD0FA7301851}"/>
    <dgm:cxn modelId="{35E02E4C-A5F9-40CD-A904-565F7A77FFA9}" type="presOf" srcId="{4FD02E57-31F2-4E51-B24C-CA89B2950966}" destId="{94C12F27-B1CD-49E8-AC1E-6A010604CF38}" srcOrd="0" destOrd="0" presId="urn:microsoft.com/office/officeart/2005/8/layout/default"/>
    <dgm:cxn modelId="{AA9F5A6C-767D-46B1-9429-77ED72FD2FD9}" srcId="{4FD02E57-31F2-4E51-B24C-CA89B2950966}" destId="{91A53E05-3C45-44E3-925E-EB81FC23E853}" srcOrd="2" destOrd="0" parTransId="{2A70A171-5BD5-4B09-BA09-F17006ACAA4C}" sibTransId="{73933BA7-5B08-4C84-BBD3-532844894633}"/>
    <dgm:cxn modelId="{140D0882-E201-48F7-ADB4-79F12122572A}" type="presOf" srcId="{1F5B32DF-ECA3-4DB3-B984-A0A89C1CD356}" destId="{DB472687-474A-45FA-9370-5C5AE1E7B361}" srcOrd="0" destOrd="0" presId="urn:microsoft.com/office/officeart/2005/8/layout/default"/>
    <dgm:cxn modelId="{84C2DEC8-D31E-448F-948A-F28B5DBC617C}" type="presOf" srcId="{08C92EA4-F35E-4A15-A4DF-F43A1C9B915A}" destId="{8BE05764-D596-4A77-93C7-D0C87A24F891}" srcOrd="0" destOrd="0" presId="urn:microsoft.com/office/officeart/2005/8/layout/default"/>
    <dgm:cxn modelId="{A5EE23C9-FE71-408D-8996-E5D31920DB5B}" type="presParOf" srcId="{94C12F27-B1CD-49E8-AC1E-6A010604CF38}" destId="{DB472687-474A-45FA-9370-5C5AE1E7B361}" srcOrd="0" destOrd="0" presId="urn:microsoft.com/office/officeart/2005/8/layout/default"/>
    <dgm:cxn modelId="{F0B64572-3088-4302-8CB5-21BE2BD2BCCF}" type="presParOf" srcId="{94C12F27-B1CD-49E8-AC1E-6A010604CF38}" destId="{8EDCE99B-B0C0-4DC5-A905-C2B3076307FC}" srcOrd="1" destOrd="0" presId="urn:microsoft.com/office/officeart/2005/8/layout/default"/>
    <dgm:cxn modelId="{684F4298-980A-4FD3-ABAD-EEB7B98E889D}" type="presParOf" srcId="{94C12F27-B1CD-49E8-AC1E-6A010604CF38}" destId="{D7D2B6BE-0E57-4350-958E-F7E18BBA1935}" srcOrd="2" destOrd="0" presId="urn:microsoft.com/office/officeart/2005/8/layout/default"/>
    <dgm:cxn modelId="{1683D4A6-FEF9-4BA3-894F-A25BC26621CB}" type="presParOf" srcId="{94C12F27-B1CD-49E8-AC1E-6A010604CF38}" destId="{6E7E3C4F-04DF-4412-846C-B7FF2BDB9CE7}" srcOrd="3" destOrd="0" presId="urn:microsoft.com/office/officeart/2005/8/layout/default"/>
    <dgm:cxn modelId="{5D246A4C-7EBC-4373-9A0B-2B04C7D13BE3}" type="presParOf" srcId="{94C12F27-B1CD-49E8-AC1E-6A010604CF38}" destId="{0EDA36F5-6351-4CBF-B65C-8EEF770C8551}" srcOrd="4" destOrd="0" presId="urn:microsoft.com/office/officeart/2005/8/layout/default"/>
    <dgm:cxn modelId="{F81B5950-8599-4033-AC51-5DA618662E85}" type="presParOf" srcId="{94C12F27-B1CD-49E8-AC1E-6A010604CF38}" destId="{369BEE86-820A-47A6-8778-0BD5092B1C3D}" srcOrd="5" destOrd="0" presId="urn:microsoft.com/office/officeart/2005/8/layout/default"/>
    <dgm:cxn modelId="{FEF40ACF-39A7-49E6-8D61-6509A00E045A}" type="presParOf" srcId="{94C12F27-B1CD-49E8-AC1E-6A010604CF38}" destId="{A9DD287F-F8F2-4FF5-AC1D-6689BA642EA7}" srcOrd="6" destOrd="0" presId="urn:microsoft.com/office/officeart/2005/8/layout/default"/>
    <dgm:cxn modelId="{E58FDCD3-C0ED-4A3E-92A0-E7103ECD751B}" type="presParOf" srcId="{94C12F27-B1CD-49E8-AC1E-6A010604CF38}" destId="{19DFCD5F-D081-48AE-9C7D-8D11E11F5E0B}" srcOrd="7" destOrd="0" presId="urn:microsoft.com/office/officeart/2005/8/layout/default"/>
    <dgm:cxn modelId="{CC9AB63F-2EC1-4D40-A907-0D261C2B2B91}" type="presParOf" srcId="{94C12F27-B1CD-49E8-AC1E-6A010604CF38}" destId="{8BE05764-D596-4A77-93C7-D0C87A24F891}"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1BB6FB5-7238-454D-8CD3-ED4E2DD4D334}"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79DADFFC-0339-403F-A5AF-40F9B78D7A7B}">
      <dgm:prSet/>
      <dgm:spPr/>
      <dgm:t>
        <a:bodyPr/>
        <a:lstStyle/>
        <a:p>
          <a:pPr rtl="0"/>
          <a:r>
            <a:rPr lang="en-US" dirty="0"/>
            <a:t>(1) team building;</a:t>
          </a:r>
          <a:r>
            <a:rPr lang="en-US" dirty="0">
              <a:latin typeface="Calibri Light" panose="020F0302020204030204"/>
            </a:rPr>
            <a:t> </a:t>
          </a:r>
          <a:endParaRPr lang="en-US" dirty="0"/>
        </a:p>
      </dgm:t>
    </dgm:pt>
    <dgm:pt modelId="{77634EA9-795E-4780-8187-5DED282FF7B0}" type="parTrans" cxnId="{96D5313A-AF7C-4FB7-AF88-5391D8351F60}">
      <dgm:prSet/>
      <dgm:spPr/>
      <dgm:t>
        <a:bodyPr/>
        <a:lstStyle/>
        <a:p>
          <a:endParaRPr lang="en-US"/>
        </a:p>
      </dgm:t>
    </dgm:pt>
    <dgm:pt modelId="{3ABDFC42-B3F8-4687-8C4D-B748C8E6E9E8}" type="sibTrans" cxnId="{96D5313A-AF7C-4FB7-AF88-5391D8351F60}">
      <dgm:prSet/>
      <dgm:spPr/>
      <dgm:t>
        <a:bodyPr/>
        <a:lstStyle/>
        <a:p>
          <a:endParaRPr lang="en-US"/>
        </a:p>
      </dgm:t>
    </dgm:pt>
    <dgm:pt modelId="{A8AFF4F6-E88D-4F9C-9193-95421E0AA4CC}">
      <dgm:prSet/>
      <dgm:spPr/>
      <dgm:t>
        <a:bodyPr/>
        <a:lstStyle/>
        <a:p>
          <a:pPr rtl="0"/>
          <a:r>
            <a:rPr lang="en-US" dirty="0"/>
            <a:t>(2) self-regulation and self-monitoring;</a:t>
          </a:r>
          <a:r>
            <a:rPr lang="en-US" dirty="0">
              <a:latin typeface="Calibri Light" panose="020F0302020204030204"/>
            </a:rPr>
            <a:t> </a:t>
          </a:r>
          <a:endParaRPr lang="en-US" dirty="0"/>
        </a:p>
      </dgm:t>
    </dgm:pt>
    <dgm:pt modelId="{96A7C58A-D821-4763-B838-FEA127F35AC0}" type="parTrans" cxnId="{9FE08FFC-2E12-4550-86FD-B1F44C666D6C}">
      <dgm:prSet/>
      <dgm:spPr/>
      <dgm:t>
        <a:bodyPr/>
        <a:lstStyle/>
        <a:p>
          <a:endParaRPr lang="en-US"/>
        </a:p>
      </dgm:t>
    </dgm:pt>
    <dgm:pt modelId="{873E23B0-A46A-4C20-98ED-6048350FF55B}" type="sibTrans" cxnId="{9FE08FFC-2E12-4550-86FD-B1F44C666D6C}">
      <dgm:prSet/>
      <dgm:spPr/>
      <dgm:t>
        <a:bodyPr/>
        <a:lstStyle/>
        <a:p>
          <a:endParaRPr lang="en-US"/>
        </a:p>
      </dgm:t>
    </dgm:pt>
    <dgm:pt modelId="{42E4D7EA-70B0-47CB-935F-881CB23582E6}">
      <dgm:prSet/>
      <dgm:spPr/>
      <dgm:t>
        <a:bodyPr/>
        <a:lstStyle/>
        <a:p>
          <a:pPr rtl="0"/>
          <a:r>
            <a:rPr lang="en-US" dirty="0"/>
            <a:t>(3) stress-release;</a:t>
          </a:r>
          <a:r>
            <a:rPr lang="en-US" dirty="0">
              <a:latin typeface="Calibri Light" panose="020F0302020204030204"/>
            </a:rPr>
            <a:t> </a:t>
          </a:r>
        </a:p>
      </dgm:t>
    </dgm:pt>
    <dgm:pt modelId="{4BE2FC79-7E21-412D-AB5A-8B39195D8A10}" type="parTrans" cxnId="{AA63D5AB-19DE-4FED-86A6-B109C2B6EE62}">
      <dgm:prSet/>
      <dgm:spPr/>
      <dgm:t>
        <a:bodyPr/>
        <a:lstStyle/>
        <a:p>
          <a:endParaRPr lang="en-US"/>
        </a:p>
      </dgm:t>
    </dgm:pt>
    <dgm:pt modelId="{2DE705F1-A581-4ED3-AFD0-810348F9F1BC}" type="sibTrans" cxnId="{AA63D5AB-19DE-4FED-86A6-B109C2B6EE62}">
      <dgm:prSet/>
      <dgm:spPr/>
      <dgm:t>
        <a:bodyPr/>
        <a:lstStyle/>
        <a:p>
          <a:endParaRPr lang="en-US"/>
        </a:p>
      </dgm:t>
    </dgm:pt>
    <dgm:pt modelId="{43BD4A3C-42D0-4CB1-803F-7F3C2D1BB7CE}">
      <dgm:prSet/>
      <dgm:spPr/>
      <dgm:t>
        <a:bodyPr/>
        <a:lstStyle/>
        <a:p>
          <a:pPr rtl="0"/>
          <a:r>
            <a:rPr lang="en-US" dirty="0"/>
            <a:t>(4) personal mentoring;</a:t>
          </a:r>
          <a:r>
            <a:rPr lang="en-US" dirty="0">
              <a:latin typeface="Calibri Light" panose="020F0302020204030204"/>
            </a:rPr>
            <a:t> </a:t>
          </a:r>
          <a:endParaRPr lang="en-US" dirty="0"/>
        </a:p>
      </dgm:t>
    </dgm:pt>
    <dgm:pt modelId="{AD27AE8C-80A5-4BF2-A907-F48B9E212CB7}" type="parTrans" cxnId="{F334F5A2-1C95-4B7A-9B0C-DB7E5E6F65C0}">
      <dgm:prSet/>
      <dgm:spPr/>
      <dgm:t>
        <a:bodyPr/>
        <a:lstStyle/>
        <a:p>
          <a:endParaRPr lang="en-US"/>
        </a:p>
      </dgm:t>
    </dgm:pt>
    <dgm:pt modelId="{E3F378A2-7AC2-423F-A0D6-F30012274724}" type="sibTrans" cxnId="{F334F5A2-1C95-4B7A-9B0C-DB7E5E6F65C0}">
      <dgm:prSet/>
      <dgm:spPr/>
      <dgm:t>
        <a:bodyPr/>
        <a:lstStyle/>
        <a:p>
          <a:endParaRPr lang="en-US"/>
        </a:p>
      </dgm:t>
    </dgm:pt>
    <dgm:pt modelId="{4E28EBC6-456D-4D1D-8DD9-3493277C22C0}">
      <dgm:prSet/>
      <dgm:spPr/>
      <dgm:t>
        <a:bodyPr/>
        <a:lstStyle/>
        <a:p>
          <a:pPr rtl="0"/>
          <a:r>
            <a:rPr lang="en-US" dirty="0"/>
            <a:t>(5) increasing time with adult supervision;</a:t>
          </a:r>
          <a:r>
            <a:rPr lang="en-US" dirty="0">
              <a:latin typeface="Calibri Light" panose="020F0302020204030204"/>
            </a:rPr>
            <a:t> </a:t>
          </a:r>
          <a:endParaRPr lang="en-US" dirty="0"/>
        </a:p>
      </dgm:t>
    </dgm:pt>
    <dgm:pt modelId="{6C991926-9B3A-4916-BD7B-E2CBC60C3419}" type="parTrans" cxnId="{FFA2F17E-5C4B-4544-8044-9C232387D612}">
      <dgm:prSet/>
      <dgm:spPr/>
      <dgm:t>
        <a:bodyPr/>
        <a:lstStyle/>
        <a:p>
          <a:endParaRPr lang="en-US"/>
        </a:p>
      </dgm:t>
    </dgm:pt>
    <dgm:pt modelId="{20A65248-09FB-4643-99FC-4FB974840441}" type="sibTrans" cxnId="{FFA2F17E-5C4B-4544-8044-9C232387D612}">
      <dgm:prSet/>
      <dgm:spPr/>
      <dgm:t>
        <a:bodyPr/>
        <a:lstStyle/>
        <a:p>
          <a:endParaRPr lang="en-US"/>
        </a:p>
      </dgm:t>
    </dgm:pt>
    <dgm:pt modelId="{263E0BD9-EB04-4EAC-88A5-D176E98BA430}">
      <dgm:prSet/>
      <dgm:spPr/>
      <dgm:t>
        <a:bodyPr/>
        <a:lstStyle/>
        <a:p>
          <a:pPr rtl="0"/>
          <a:r>
            <a:rPr lang="en-US" dirty="0"/>
            <a:t>(6) increasing human capital;</a:t>
          </a:r>
          <a:r>
            <a:rPr lang="en-US" dirty="0">
              <a:latin typeface="Calibri Light" panose="020F0302020204030204"/>
            </a:rPr>
            <a:t> </a:t>
          </a:r>
        </a:p>
      </dgm:t>
    </dgm:pt>
    <dgm:pt modelId="{D4FBC5F9-F36C-44AA-93AA-AD50022D1F97}" type="parTrans" cxnId="{8E668B3F-F87D-475C-B171-7E9291201F3A}">
      <dgm:prSet/>
      <dgm:spPr/>
      <dgm:t>
        <a:bodyPr/>
        <a:lstStyle/>
        <a:p>
          <a:endParaRPr lang="en-US"/>
        </a:p>
      </dgm:t>
    </dgm:pt>
    <dgm:pt modelId="{5C7B3B9B-C3A6-489D-890D-246D2A4E78C5}" type="sibTrans" cxnId="{8E668B3F-F87D-475C-B171-7E9291201F3A}">
      <dgm:prSet/>
      <dgm:spPr/>
      <dgm:t>
        <a:bodyPr/>
        <a:lstStyle/>
        <a:p>
          <a:endParaRPr lang="en-US"/>
        </a:p>
      </dgm:t>
    </dgm:pt>
    <dgm:pt modelId="{7AAE35BC-7F2F-4CAB-9A4F-EE8C67CA3BEB}">
      <dgm:prSet/>
      <dgm:spPr/>
      <dgm:t>
        <a:bodyPr/>
        <a:lstStyle/>
        <a:p>
          <a:pPr rtl="0"/>
          <a:r>
            <a:rPr lang="en-US" dirty="0"/>
            <a:t>(7) introducing positive aspirations; and</a:t>
          </a:r>
          <a:r>
            <a:rPr lang="en-US" dirty="0">
              <a:latin typeface="Calibri Light" panose="020F0302020204030204"/>
            </a:rPr>
            <a:t> </a:t>
          </a:r>
          <a:endParaRPr lang="en-US" dirty="0"/>
        </a:p>
      </dgm:t>
    </dgm:pt>
    <dgm:pt modelId="{5D6A981C-7C0D-43F4-8354-84D79D7E37E4}" type="parTrans" cxnId="{98555DE5-AC5F-48DA-810E-30212182370B}">
      <dgm:prSet/>
      <dgm:spPr/>
      <dgm:t>
        <a:bodyPr/>
        <a:lstStyle/>
        <a:p>
          <a:endParaRPr lang="en-US"/>
        </a:p>
      </dgm:t>
    </dgm:pt>
    <dgm:pt modelId="{1FBB6059-C257-480C-8FA1-F9FCA828AA37}" type="sibTrans" cxnId="{98555DE5-AC5F-48DA-810E-30212182370B}">
      <dgm:prSet/>
      <dgm:spPr/>
      <dgm:t>
        <a:bodyPr/>
        <a:lstStyle/>
        <a:p>
          <a:endParaRPr lang="en-US"/>
        </a:p>
      </dgm:t>
    </dgm:pt>
    <dgm:pt modelId="{F288F444-CF9E-443C-AD26-4799151ABF76}">
      <dgm:prSet/>
      <dgm:spPr/>
      <dgm:t>
        <a:bodyPr/>
        <a:lstStyle/>
        <a:p>
          <a:r>
            <a:rPr lang="en-US" dirty="0"/>
            <a:t>(8) including the family in the program. </a:t>
          </a:r>
        </a:p>
      </dgm:t>
    </dgm:pt>
    <dgm:pt modelId="{40279FE4-85DD-4818-BDFD-9761EBDCF8B4}" type="parTrans" cxnId="{00B29014-F05A-470E-BD19-44E5291F6CF5}">
      <dgm:prSet/>
      <dgm:spPr/>
      <dgm:t>
        <a:bodyPr/>
        <a:lstStyle/>
        <a:p>
          <a:endParaRPr lang="en-US"/>
        </a:p>
      </dgm:t>
    </dgm:pt>
    <dgm:pt modelId="{E0E2288E-BADE-4F68-90C2-D0D9B36BFA44}" type="sibTrans" cxnId="{00B29014-F05A-470E-BD19-44E5291F6CF5}">
      <dgm:prSet/>
      <dgm:spPr/>
      <dgm:t>
        <a:bodyPr/>
        <a:lstStyle/>
        <a:p>
          <a:endParaRPr lang="en-US"/>
        </a:p>
      </dgm:t>
    </dgm:pt>
    <dgm:pt modelId="{938D5331-C26D-4E37-ABCF-24ECC1A71B35}" type="pres">
      <dgm:prSet presAssocID="{31BB6FB5-7238-454D-8CD3-ED4E2DD4D334}" presName="vert0" presStyleCnt="0">
        <dgm:presLayoutVars>
          <dgm:dir/>
          <dgm:animOne val="branch"/>
          <dgm:animLvl val="lvl"/>
        </dgm:presLayoutVars>
      </dgm:prSet>
      <dgm:spPr/>
    </dgm:pt>
    <dgm:pt modelId="{4F9A4D6B-33CB-4B20-90A1-6560EE961CF8}" type="pres">
      <dgm:prSet presAssocID="{79DADFFC-0339-403F-A5AF-40F9B78D7A7B}" presName="thickLine" presStyleLbl="alignNode1" presStyleIdx="0" presStyleCnt="8"/>
      <dgm:spPr/>
    </dgm:pt>
    <dgm:pt modelId="{024B6F68-DF0F-4461-A6B0-3A9AC3401DE9}" type="pres">
      <dgm:prSet presAssocID="{79DADFFC-0339-403F-A5AF-40F9B78D7A7B}" presName="horz1" presStyleCnt="0"/>
      <dgm:spPr/>
    </dgm:pt>
    <dgm:pt modelId="{90A15EBC-ABB3-4106-ABC8-33E5C883E4CE}" type="pres">
      <dgm:prSet presAssocID="{79DADFFC-0339-403F-A5AF-40F9B78D7A7B}" presName="tx1" presStyleLbl="revTx" presStyleIdx="0" presStyleCnt="8"/>
      <dgm:spPr/>
    </dgm:pt>
    <dgm:pt modelId="{59BC4C05-0C70-4002-96A8-599378165A24}" type="pres">
      <dgm:prSet presAssocID="{79DADFFC-0339-403F-A5AF-40F9B78D7A7B}" presName="vert1" presStyleCnt="0"/>
      <dgm:spPr/>
    </dgm:pt>
    <dgm:pt modelId="{1959C656-6827-401E-BCA4-186D1D6878FC}" type="pres">
      <dgm:prSet presAssocID="{A8AFF4F6-E88D-4F9C-9193-95421E0AA4CC}" presName="thickLine" presStyleLbl="alignNode1" presStyleIdx="1" presStyleCnt="8"/>
      <dgm:spPr/>
    </dgm:pt>
    <dgm:pt modelId="{E13F8A18-DD98-40A2-BDC2-33AE723C9B09}" type="pres">
      <dgm:prSet presAssocID="{A8AFF4F6-E88D-4F9C-9193-95421E0AA4CC}" presName="horz1" presStyleCnt="0"/>
      <dgm:spPr/>
    </dgm:pt>
    <dgm:pt modelId="{692A559E-D611-4A50-B8F2-74CFC1F8B268}" type="pres">
      <dgm:prSet presAssocID="{A8AFF4F6-E88D-4F9C-9193-95421E0AA4CC}" presName="tx1" presStyleLbl="revTx" presStyleIdx="1" presStyleCnt="8"/>
      <dgm:spPr/>
    </dgm:pt>
    <dgm:pt modelId="{196FA4DC-6DC6-4560-A48E-4F1FC9816DCF}" type="pres">
      <dgm:prSet presAssocID="{A8AFF4F6-E88D-4F9C-9193-95421E0AA4CC}" presName="vert1" presStyleCnt="0"/>
      <dgm:spPr/>
    </dgm:pt>
    <dgm:pt modelId="{1FE2505A-F5DD-4D63-A1AE-2E307E29C4A9}" type="pres">
      <dgm:prSet presAssocID="{42E4D7EA-70B0-47CB-935F-881CB23582E6}" presName="thickLine" presStyleLbl="alignNode1" presStyleIdx="2" presStyleCnt="8"/>
      <dgm:spPr/>
    </dgm:pt>
    <dgm:pt modelId="{55CEAF5D-D7A8-4455-A4AA-94BE9F51A20A}" type="pres">
      <dgm:prSet presAssocID="{42E4D7EA-70B0-47CB-935F-881CB23582E6}" presName="horz1" presStyleCnt="0"/>
      <dgm:spPr/>
    </dgm:pt>
    <dgm:pt modelId="{3DD74600-FEE9-469E-95B4-262E98328C1D}" type="pres">
      <dgm:prSet presAssocID="{42E4D7EA-70B0-47CB-935F-881CB23582E6}" presName="tx1" presStyleLbl="revTx" presStyleIdx="2" presStyleCnt="8"/>
      <dgm:spPr/>
    </dgm:pt>
    <dgm:pt modelId="{6ADD7894-B79E-4735-B64B-ABD92D5B9D0B}" type="pres">
      <dgm:prSet presAssocID="{42E4D7EA-70B0-47CB-935F-881CB23582E6}" presName="vert1" presStyleCnt="0"/>
      <dgm:spPr/>
    </dgm:pt>
    <dgm:pt modelId="{C635BFB1-B3B5-4288-B114-3402A40E1935}" type="pres">
      <dgm:prSet presAssocID="{43BD4A3C-42D0-4CB1-803F-7F3C2D1BB7CE}" presName="thickLine" presStyleLbl="alignNode1" presStyleIdx="3" presStyleCnt="8"/>
      <dgm:spPr/>
    </dgm:pt>
    <dgm:pt modelId="{26CE9ACF-FFF3-4289-8F59-C6740098FEA3}" type="pres">
      <dgm:prSet presAssocID="{43BD4A3C-42D0-4CB1-803F-7F3C2D1BB7CE}" presName="horz1" presStyleCnt="0"/>
      <dgm:spPr/>
    </dgm:pt>
    <dgm:pt modelId="{EDB89036-26A0-4ACD-9F7D-369171B574A3}" type="pres">
      <dgm:prSet presAssocID="{43BD4A3C-42D0-4CB1-803F-7F3C2D1BB7CE}" presName="tx1" presStyleLbl="revTx" presStyleIdx="3" presStyleCnt="8"/>
      <dgm:spPr/>
    </dgm:pt>
    <dgm:pt modelId="{C568FF5F-D532-4DAE-8F41-93A900A4340D}" type="pres">
      <dgm:prSet presAssocID="{43BD4A3C-42D0-4CB1-803F-7F3C2D1BB7CE}" presName="vert1" presStyleCnt="0"/>
      <dgm:spPr/>
    </dgm:pt>
    <dgm:pt modelId="{362E646D-CC61-4E1B-9EA5-AD8FD35E2A16}" type="pres">
      <dgm:prSet presAssocID="{4E28EBC6-456D-4D1D-8DD9-3493277C22C0}" presName="thickLine" presStyleLbl="alignNode1" presStyleIdx="4" presStyleCnt="8"/>
      <dgm:spPr/>
    </dgm:pt>
    <dgm:pt modelId="{AB033179-141E-4C45-A840-B5541164C36F}" type="pres">
      <dgm:prSet presAssocID="{4E28EBC6-456D-4D1D-8DD9-3493277C22C0}" presName="horz1" presStyleCnt="0"/>
      <dgm:spPr/>
    </dgm:pt>
    <dgm:pt modelId="{E91B5BAB-0F6F-411D-A8FE-244409929C0E}" type="pres">
      <dgm:prSet presAssocID="{4E28EBC6-456D-4D1D-8DD9-3493277C22C0}" presName="tx1" presStyleLbl="revTx" presStyleIdx="4" presStyleCnt="8"/>
      <dgm:spPr/>
    </dgm:pt>
    <dgm:pt modelId="{830E0851-150A-4168-A2E2-3490D9D1838B}" type="pres">
      <dgm:prSet presAssocID="{4E28EBC6-456D-4D1D-8DD9-3493277C22C0}" presName="vert1" presStyleCnt="0"/>
      <dgm:spPr/>
    </dgm:pt>
    <dgm:pt modelId="{B028F0F5-CB6C-40B7-9A99-144EABEE3EAB}" type="pres">
      <dgm:prSet presAssocID="{263E0BD9-EB04-4EAC-88A5-D176E98BA430}" presName="thickLine" presStyleLbl="alignNode1" presStyleIdx="5" presStyleCnt="8"/>
      <dgm:spPr/>
    </dgm:pt>
    <dgm:pt modelId="{1E5FCEF2-F903-41F9-8AE8-BB3FE81701AD}" type="pres">
      <dgm:prSet presAssocID="{263E0BD9-EB04-4EAC-88A5-D176E98BA430}" presName="horz1" presStyleCnt="0"/>
      <dgm:spPr/>
    </dgm:pt>
    <dgm:pt modelId="{FAAD9582-8779-4036-BA8B-49C6220A9C5E}" type="pres">
      <dgm:prSet presAssocID="{263E0BD9-EB04-4EAC-88A5-D176E98BA430}" presName="tx1" presStyleLbl="revTx" presStyleIdx="5" presStyleCnt="8"/>
      <dgm:spPr/>
    </dgm:pt>
    <dgm:pt modelId="{C2E23DF6-134E-4759-84AD-BF0577C42A2A}" type="pres">
      <dgm:prSet presAssocID="{263E0BD9-EB04-4EAC-88A5-D176E98BA430}" presName="vert1" presStyleCnt="0"/>
      <dgm:spPr/>
    </dgm:pt>
    <dgm:pt modelId="{3FD048B6-EE33-4D39-AC4A-5615E2234A71}" type="pres">
      <dgm:prSet presAssocID="{7AAE35BC-7F2F-4CAB-9A4F-EE8C67CA3BEB}" presName="thickLine" presStyleLbl="alignNode1" presStyleIdx="6" presStyleCnt="8"/>
      <dgm:spPr/>
    </dgm:pt>
    <dgm:pt modelId="{03B71108-A17E-49B9-9D61-AEE82CAB597B}" type="pres">
      <dgm:prSet presAssocID="{7AAE35BC-7F2F-4CAB-9A4F-EE8C67CA3BEB}" presName="horz1" presStyleCnt="0"/>
      <dgm:spPr/>
    </dgm:pt>
    <dgm:pt modelId="{D7AF0563-D10E-4F76-8ECD-EF1A40FAE254}" type="pres">
      <dgm:prSet presAssocID="{7AAE35BC-7F2F-4CAB-9A4F-EE8C67CA3BEB}" presName="tx1" presStyleLbl="revTx" presStyleIdx="6" presStyleCnt="8"/>
      <dgm:spPr/>
    </dgm:pt>
    <dgm:pt modelId="{CBB15A47-2356-4F02-9272-4C60420A68BB}" type="pres">
      <dgm:prSet presAssocID="{7AAE35BC-7F2F-4CAB-9A4F-EE8C67CA3BEB}" presName="vert1" presStyleCnt="0"/>
      <dgm:spPr/>
    </dgm:pt>
    <dgm:pt modelId="{EA2BE649-449C-418A-BCDB-7780B5A9B8A3}" type="pres">
      <dgm:prSet presAssocID="{F288F444-CF9E-443C-AD26-4799151ABF76}" presName="thickLine" presStyleLbl="alignNode1" presStyleIdx="7" presStyleCnt="8"/>
      <dgm:spPr/>
    </dgm:pt>
    <dgm:pt modelId="{2FFD6B3E-4BD9-4ABA-BE22-544111DF4FC4}" type="pres">
      <dgm:prSet presAssocID="{F288F444-CF9E-443C-AD26-4799151ABF76}" presName="horz1" presStyleCnt="0"/>
      <dgm:spPr/>
    </dgm:pt>
    <dgm:pt modelId="{F0C4E589-C0DA-4340-B5C6-1789A1955210}" type="pres">
      <dgm:prSet presAssocID="{F288F444-CF9E-443C-AD26-4799151ABF76}" presName="tx1" presStyleLbl="revTx" presStyleIdx="7" presStyleCnt="8"/>
      <dgm:spPr/>
    </dgm:pt>
    <dgm:pt modelId="{9FBED047-6554-44DD-9370-7A7417F7CF21}" type="pres">
      <dgm:prSet presAssocID="{F288F444-CF9E-443C-AD26-4799151ABF76}" presName="vert1" presStyleCnt="0"/>
      <dgm:spPr/>
    </dgm:pt>
  </dgm:ptLst>
  <dgm:cxnLst>
    <dgm:cxn modelId="{00B29014-F05A-470E-BD19-44E5291F6CF5}" srcId="{31BB6FB5-7238-454D-8CD3-ED4E2DD4D334}" destId="{F288F444-CF9E-443C-AD26-4799151ABF76}" srcOrd="7" destOrd="0" parTransId="{40279FE4-85DD-4818-BDFD-9761EBDCF8B4}" sibTransId="{E0E2288E-BADE-4F68-90C2-D0D9B36BFA44}"/>
    <dgm:cxn modelId="{B9140426-BC90-4FEA-B2EB-F8E8ACA0E9CA}" type="presOf" srcId="{4E28EBC6-456D-4D1D-8DD9-3493277C22C0}" destId="{E91B5BAB-0F6F-411D-A8FE-244409929C0E}" srcOrd="0" destOrd="0" presId="urn:microsoft.com/office/officeart/2008/layout/LinedList"/>
    <dgm:cxn modelId="{96D5313A-AF7C-4FB7-AF88-5391D8351F60}" srcId="{31BB6FB5-7238-454D-8CD3-ED4E2DD4D334}" destId="{79DADFFC-0339-403F-A5AF-40F9B78D7A7B}" srcOrd="0" destOrd="0" parTransId="{77634EA9-795E-4780-8187-5DED282FF7B0}" sibTransId="{3ABDFC42-B3F8-4687-8C4D-B748C8E6E9E8}"/>
    <dgm:cxn modelId="{8E668B3F-F87D-475C-B171-7E9291201F3A}" srcId="{31BB6FB5-7238-454D-8CD3-ED4E2DD4D334}" destId="{263E0BD9-EB04-4EAC-88A5-D176E98BA430}" srcOrd="5" destOrd="0" parTransId="{D4FBC5F9-F36C-44AA-93AA-AD50022D1F97}" sibTransId="{5C7B3B9B-C3A6-489D-890D-246D2A4E78C5}"/>
    <dgm:cxn modelId="{DCC56763-B243-45D3-B6F3-E06A2B89BE32}" type="presOf" srcId="{42E4D7EA-70B0-47CB-935F-881CB23582E6}" destId="{3DD74600-FEE9-469E-95B4-262E98328C1D}" srcOrd="0" destOrd="0" presId="urn:microsoft.com/office/officeart/2008/layout/LinedList"/>
    <dgm:cxn modelId="{FFA2F17E-5C4B-4544-8044-9C232387D612}" srcId="{31BB6FB5-7238-454D-8CD3-ED4E2DD4D334}" destId="{4E28EBC6-456D-4D1D-8DD9-3493277C22C0}" srcOrd="4" destOrd="0" parTransId="{6C991926-9B3A-4916-BD7B-E2CBC60C3419}" sibTransId="{20A65248-09FB-4643-99FC-4FB974840441}"/>
    <dgm:cxn modelId="{B29B6F8A-ED20-4FAB-A2DD-AB571475B852}" type="presOf" srcId="{A8AFF4F6-E88D-4F9C-9193-95421E0AA4CC}" destId="{692A559E-D611-4A50-B8F2-74CFC1F8B268}" srcOrd="0" destOrd="0" presId="urn:microsoft.com/office/officeart/2008/layout/LinedList"/>
    <dgm:cxn modelId="{F334F5A2-1C95-4B7A-9B0C-DB7E5E6F65C0}" srcId="{31BB6FB5-7238-454D-8CD3-ED4E2DD4D334}" destId="{43BD4A3C-42D0-4CB1-803F-7F3C2D1BB7CE}" srcOrd="3" destOrd="0" parTransId="{AD27AE8C-80A5-4BF2-A907-F48B9E212CB7}" sibTransId="{E3F378A2-7AC2-423F-A0D6-F30012274724}"/>
    <dgm:cxn modelId="{DDA0D7A3-3832-4EE2-9553-317B7D7076A4}" type="presOf" srcId="{F288F444-CF9E-443C-AD26-4799151ABF76}" destId="{F0C4E589-C0DA-4340-B5C6-1789A1955210}" srcOrd="0" destOrd="0" presId="urn:microsoft.com/office/officeart/2008/layout/LinedList"/>
    <dgm:cxn modelId="{AA63D5AB-19DE-4FED-86A6-B109C2B6EE62}" srcId="{31BB6FB5-7238-454D-8CD3-ED4E2DD4D334}" destId="{42E4D7EA-70B0-47CB-935F-881CB23582E6}" srcOrd="2" destOrd="0" parTransId="{4BE2FC79-7E21-412D-AB5A-8B39195D8A10}" sibTransId="{2DE705F1-A581-4ED3-AFD0-810348F9F1BC}"/>
    <dgm:cxn modelId="{87CE9CAD-D03F-45B8-9798-675D62A6192D}" type="presOf" srcId="{31BB6FB5-7238-454D-8CD3-ED4E2DD4D334}" destId="{938D5331-C26D-4E37-ABCF-24ECC1A71B35}" srcOrd="0" destOrd="0" presId="urn:microsoft.com/office/officeart/2008/layout/LinedList"/>
    <dgm:cxn modelId="{E0CE50BE-DB4B-4096-B1E3-3C975C4E4B74}" type="presOf" srcId="{263E0BD9-EB04-4EAC-88A5-D176E98BA430}" destId="{FAAD9582-8779-4036-BA8B-49C6220A9C5E}" srcOrd="0" destOrd="0" presId="urn:microsoft.com/office/officeart/2008/layout/LinedList"/>
    <dgm:cxn modelId="{7287DBC7-D6FC-4C70-8F62-A26840BC9E3D}" type="presOf" srcId="{7AAE35BC-7F2F-4CAB-9A4F-EE8C67CA3BEB}" destId="{D7AF0563-D10E-4F76-8ECD-EF1A40FAE254}" srcOrd="0" destOrd="0" presId="urn:microsoft.com/office/officeart/2008/layout/LinedList"/>
    <dgm:cxn modelId="{A4132CD3-49A9-4A20-97F0-11A640957BC9}" type="presOf" srcId="{43BD4A3C-42D0-4CB1-803F-7F3C2D1BB7CE}" destId="{EDB89036-26A0-4ACD-9F7D-369171B574A3}" srcOrd="0" destOrd="0" presId="urn:microsoft.com/office/officeart/2008/layout/LinedList"/>
    <dgm:cxn modelId="{89C869D5-A70E-42A0-90EE-E6A452947253}" type="presOf" srcId="{79DADFFC-0339-403F-A5AF-40F9B78D7A7B}" destId="{90A15EBC-ABB3-4106-ABC8-33E5C883E4CE}" srcOrd="0" destOrd="0" presId="urn:microsoft.com/office/officeart/2008/layout/LinedList"/>
    <dgm:cxn modelId="{98555DE5-AC5F-48DA-810E-30212182370B}" srcId="{31BB6FB5-7238-454D-8CD3-ED4E2DD4D334}" destId="{7AAE35BC-7F2F-4CAB-9A4F-EE8C67CA3BEB}" srcOrd="6" destOrd="0" parTransId="{5D6A981C-7C0D-43F4-8354-84D79D7E37E4}" sibTransId="{1FBB6059-C257-480C-8FA1-F9FCA828AA37}"/>
    <dgm:cxn modelId="{9FE08FFC-2E12-4550-86FD-B1F44C666D6C}" srcId="{31BB6FB5-7238-454D-8CD3-ED4E2DD4D334}" destId="{A8AFF4F6-E88D-4F9C-9193-95421E0AA4CC}" srcOrd="1" destOrd="0" parTransId="{96A7C58A-D821-4763-B838-FEA127F35AC0}" sibTransId="{873E23B0-A46A-4C20-98ED-6048350FF55B}"/>
    <dgm:cxn modelId="{195886D0-5FDD-41E4-A891-18A4C1170E9A}" type="presParOf" srcId="{938D5331-C26D-4E37-ABCF-24ECC1A71B35}" destId="{4F9A4D6B-33CB-4B20-90A1-6560EE961CF8}" srcOrd="0" destOrd="0" presId="urn:microsoft.com/office/officeart/2008/layout/LinedList"/>
    <dgm:cxn modelId="{2E5B6213-DDEE-4A3C-A1BD-2413FEFA3040}" type="presParOf" srcId="{938D5331-C26D-4E37-ABCF-24ECC1A71B35}" destId="{024B6F68-DF0F-4461-A6B0-3A9AC3401DE9}" srcOrd="1" destOrd="0" presId="urn:microsoft.com/office/officeart/2008/layout/LinedList"/>
    <dgm:cxn modelId="{FE4ECD8C-1C70-4AE8-A711-7B5C81A37EBC}" type="presParOf" srcId="{024B6F68-DF0F-4461-A6B0-3A9AC3401DE9}" destId="{90A15EBC-ABB3-4106-ABC8-33E5C883E4CE}" srcOrd="0" destOrd="0" presId="urn:microsoft.com/office/officeart/2008/layout/LinedList"/>
    <dgm:cxn modelId="{9FC46476-8134-4DC1-A60F-083E46A33FF8}" type="presParOf" srcId="{024B6F68-DF0F-4461-A6B0-3A9AC3401DE9}" destId="{59BC4C05-0C70-4002-96A8-599378165A24}" srcOrd="1" destOrd="0" presId="urn:microsoft.com/office/officeart/2008/layout/LinedList"/>
    <dgm:cxn modelId="{ED0B61DF-6F40-43EA-85A5-9C34D3FA11BE}" type="presParOf" srcId="{938D5331-C26D-4E37-ABCF-24ECC1A71B35}" destId="{1959C656-6827-401E-BCA4-186D1D6878FC}" srcOrd="2" destOrd="0" presId="urn:microsoft.com/office/officeart/2008/layout/LinedList"/>
    <dgm:cxn modelId="{1B1CE89B-E605-4B11-9134-744DFAAF0AC9}" type="presParOf" srcId="{938D5331-C26D-4E37-ABCF-24ECC1A71B35}" destId="{E13F8A18-DD98-40A2-BDC2-33AE723C9B09}" srcOrd="3" destOrd="0" presId="urn:microsoft.com/office/officeart/2008/layout/LinedList"/>
    <dgm:cxn modelId="{F43571EA-67E3-482B-BF57-93C3102DD0BD}" type="presParOf" srcId="{E13F8A18-DD98-40A2-BDC2-33AE723C9B09}" destId="{692A559E-D611-4A50-B8F2-74CFC1F8B268}" srcOrd="0" destOrd="0" presId="urn:microsoft.com/office/officeart/2008/layout/LinedList"/>
    <dgm:cxn modelId="{6CA2386A-41A4-44F7-B077-05F629450124}" type="presParOf" srcId="{E13F8A18-DD98-40A2-BDC2-33AE723C9B09}" destId="{196FA4DC-6DC6-4560-A48E-4F1FC9816DCF}" srcOrd="1" destOrd="0" presId="urn:microsoft.com/office/officeart/2008/layout/LinedList"/>
    <dgm:cxn modelId="{75780D70-A226-48EE-8AEC-81C038EB28C1}" type="presParOf" srcId="{938D5331-C26D-4E37-ABCF-24ECC1A71B35}" destId="{1FE2505A-F5DD-4D63-A1AE-2E307E29C4A9}" srcOrd="4" destOrd="0" presId="urn:microsoft.com/office/officeart/2008/layout/LinedList"/>
    <dgm:cxn modelId="{8DA450AA-E9B5-4928-83EA-16A2BE46EB8D}" type="presParOf" srcId="{938D5331-C26D-4E37-ABCF-24ECC1A71B35}" destId="{55CEAF5D-D7A8-4455-A4AA-94BE9F51A20A}" srcOrd="5" destOrd="0" presId="urn:microsoft.com/office/officeart/2008/layout/LinedList"/>
    <dgm:cxn modelId="{CD80131F-96A5-4118-91F4-405B308B7EA2}" type="presParOf" srcId="{55CEAF5D-D7A8-4455-A4AA-94BE9F51A20A}" destId="{3DD74600-FEE9-469E-95B4-262E98328C1D}" srcOrd="0" destOrd="0" presId="urn:microsoft.com/office/officeart/2008/layout/LinedList"/>
    <dgm:cxn modelId="{973C8EC6-811E-48A8-AD67-3656B4262668}" type="presParOf" srcId="{55CEAF5D-D7A8-4455-A4AA-94BE9F51A20A}" destId="{6ADD7894-B79E-4735-B64B-ABD92D5B9D0B}" srcOrd="1" destOrd="0" presId="urn:microsoft.com/office/officeart/2008/layout/LinedList"/>
    <dgm:cxn modelId="{F6AD5291-02C9-4B10-B2D7-59EB805A897B}" type="presParOf" srcId="{938D5331-C26D-4E37-ABCF-24ECC1A71B35}" destId="{C635BFB1-B3B5-4288-B114-3402A40E1935}" srcOrd="6" destOrd="0" presId="urn:microsoft.com/office/officeart/2008/layout/LinedList"/>
    <dgm:cxn modelId="{7F55540D-36F4-44CB-96A1-BF86D2C5B513}" type="presParOf" srcId="{938D5331-C26D-4E37-ABCF-24ECC1A71B35}" destId="{26CE9ACF-FFF3-4289-8F59-C6740098FEA3}" srcOrd="7" destOrd="0" presId="urn:microsoft.com/office/officeart/2008/layout/LinedList"/>
    <dgm:cxn modelId="{B2054EF8-AE61-4A73-9314-FC18B7807FFC}" type="presParOf" srcId="{26CE9ACF-FFF3-4289-8F59-C6740098FEA3}" destId="{EDB89036-26A0-4ACD-9F7D-369171B574A3}" srcOrd="0" destOrd="0" presId="urn:microsoft.com/office/officeart/2008/layout/LinedList"/>
    <dgm:cxn modelId="{72F019D9-1969-41EA-AC73-370F3B92373A}" type="presParOf" srcId="{26CE9ACF-FFF3-4289-8F59-C6740098FEA3}" destId="{C568FF5F-D532-4DAE-8F41-93A900A4340D}" srcOrd="1" destOrd="0" presId="urn:microsoft.com/office/officeart/2008/layout/LinedList"/>
    <dgm:cxn modelId="{28C20D0A-35BF-427D-8168-D85B87F5B15C}" type="presParOf" srcId="{938D5331-C26D-4E37-ABCF-24ECC1A71B35}" destId="{362E646D-CC61-4E1B-9EA5-AD8FD35E2A16}" srcOrd="8" destOrd="0" presId="urn:microsoft.com/office/officeart/2008/layout/LinedList"/>
    <dgm:cxn modelId="{569B90BE-6CF5-4A49-A776-A1E520651785}" type="presParOf" srcId="{938D5331-C26D-4E37-ABCF-24ECC1A71B35}" destId="{AB033179-141E-4C45-A840-B5541164C36F}" srcOrd="9" destOrd="0" presId="urn:microsoft.com/office/officeart/2008/layout/LinedList"/>
    <dgm:cxn modelId="{65E4F9ED-4E16-47CB-A4AB-754501A67EC4}" type="presParOf" srcId="{AB033179-141E-4C45-A840-B5541164C36F}" destId="{E91B5BAB-0F6F-411D-A8FE-244409929C0E}" srcOrd="0" destOrd="0" presId="urn:microsoft.com/office/officeart/2008/layout/LinedList"/>
    <dgm:cxn modelId="{C54267FB-7DB8-4503-87A0-243C5074FC5F}" type="presParOf" srcId="{AB033179-141E-4C45-A840-B5541164C36F}" destId="{830E0851-150A-4168-A2E2-3490D9D1838B}" srcOrd="1" destOrd="0" presId="urn:microsoft.com/office/officeart/2008/layout/LinedList"/>
    <dgm:cxn modelId="{B1E74415-AB38-4800-8C42-AB236C3A6E05}" type="presParOf" srcId="{938D5331-C26D-4E37-ABCF-24ECC1A71B35}" destId="{B028F0F5-CB6C-40B7-9A99-144EABEE3EAB}" srcOrd="10" destOrd="0" presId="urn:microsoft.com/office/officeart/2008/layout/LinedList"/>
    <dgm:cxn modelId="{16950145-AA68-49D8-AEB7-6CE08A2A97FB}" type="presParOf" srcId="{938D5331-C26D-4E37-ABCF-24ECC1A71B35}" destId="{1E5FCEF2-F903-41F9-8AE8-BB3FE81701AD}" srcOrd="11" destOrd="0" presId="urn:microsoft.com/office/officeart/2008/layout/LinedList"/>
    <dgm:cxn modelId="{B5A120E0-A626-4FAC-AAF4-4AEA80A85B0E}" type="presParOf" srcId="{1E5FCEF2-F903-41F9-8AE8-BB3FE81701AD}" destId="{FAAD9582-8779-4036-BA8B-49C6220A9C5E}" srcOrd="0" destOrd="0" presId="urn:microsoft.com/office/officeart/2008/layout/LinedList"/>
    <dgm:cxn modelId="{5E0253D4-AED9-4E1C-825D-31CA724F97AF}" type="presParOf" srcId="{1E5FCEF2-F903-41F9-8AE8-BB3FE81701AD}" destId="{C2E23DF6-134E-4759-84AD-BF0577C42A2A}" srcOrd="1" destOrd="0" presId="urn:microsoft.com/office/officeart/2008/layout/LinedList"/>
    <dgm:cxn modelId="{C18ED4BF-EDBB-4E26-9919-AAAFBAD10B0D}" type="presParOf" srcId="{938D5331-C26D-4E37-ABCF-24ECC1A71B35}" destId="{3FD048B6-EE33-4D39-AC4A-5615E2234A71}" srcOrd="12" destOrd="0" presId="urn:microsoft.com/office/officeart/2008/layout/LinedList"/>
    <dgm:cxn modelId="{CB126942-DCD6-44DB-9218-363BD6CF1CCB}" type="presParOf" srcId="{938D5331-C26D-4E37-ABCF-24ECC1A71B35}" destId="{03B71108-A17E-49B9-9D61-AEE82CAB597B}" srcOrd="13" destOrd="0" presId="urn:microsoft.com/office/officeart/2008/layout/LinedList"/>
    <dgm:cxn modelId="{D1E16947-FF3F-402C-924B-CFA0207F257B}" type="presParOf" srcId="{03B71108-A17E-49B9-9D61-AEE82CAB597B}" destId="{D7AF0563-D10E-4F76-8ECD-EF1A40FAE254}" srcOrd="0" destOrd="0" presId="urn:microsoft.com/office/officeart/2008/layout/LinedList"/>
    <dgm:cxn modelId="{040F050F-BDDB-4C90-9739-D51BC622379F}" type="presParOf" srcId="{03B71108-A17E-49B9-9D61-AEE82CAB597B}" destId="{CBB15A47-2356-4F02-9272-4C60420A68BB}" srcOrd="1" destOrd="0" presId="urn:microsoft.com/office/officeart/2008/layout/LinedList"/>
    <dgm:cxn modelId="{7595C3C5-EA0F-456D-AE4A-51C5DB58D76E}" type="presParOf" srcId="{938D5331-C26D-4E37-ABCF-24ECC1A71B35}" destId="{EA2BE649-449C-418A-BCDB-7780B5A9B8A3}" srcOrd="14" destOrd="0" presId="urn:microsoft.com/office/officeart/2008/layout/LinedList"/>
    <dgm:cxn modelId="{65974161-3E02-408F-A3B8-D8CC07B71480}" type="presParOf" srcId="{938D5331-C26D-4E37-ABCF-24ECC1A71B35}" destId="{2FFD6B3E-4BD9-4ABA-BE22-544111DF4FC4}" srcOrd="15" destOrd="0" presId="urn:microsoft.com/office/officeart/2008/layout/LinedList"/>
    <dgm:cxn modelId="{02AAA5D5-D280-4379-B392-336716FF95CA}" type="presParOf" srcId="{2FFD6B3E-4BD9-4ABA-BE22-544111DF4FC4}" destId="{F0C4E589-C0DA-4340-B5C6-1789A1955210}" srcOrd="0" destOrd="0" presId="urn:microsoft.com/office/officeart/2008/layout/LinedList"/>
    <dgm:cxn modelId="{13FCA709-8CC0-416D-9CC8-ECF24FF30061}" type="presParOf" srcId="{2FFD6B3E-4BD9-4ABA-BE22-544111DF4FC4}" destId="{9FBED047-6554-44DD-9370-7A7417F7CF2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0A07926-9690-4539-81D2-C2D577B96570}"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888A1BA3-3E5C-4180-B507-2A632B912A5A}">
      <dgm:prSet/>
      <dgm:spPr/>
      <dgm:t>
        <a:bodyPr/>
        <a:lstStyle/>
        <a:p>
          <a:r>
            <a:rPr lang="en-US"/>
            <a:t>Schools are positive spaces for children</a:t>
          </a:r>
        </a:p>
      </dgm:t>
    </dgm:pt>
    <dgm:pt modelId="{CDB3408D-20F5-4F31-8EAB-849C2426E344}" type="parTrans" cxnId="{5CCFCC83-E2F4-44E9-881D-5A5801F56F27}">
      <dgm:prSet/>
      <dgm:spPr/>
      <dgm:t>
        <a:bodyPr/>
        <a:lstStyle/>
        <a:p>
          <a:endParaRPr lang="en-US"/>
        </a:p>
      </dgm:t>
    </dgm:pt>
    <dgm:pt modelId="{B5586570-F82B-4675-A009-A1D6B53803ED}" type="sibTrans" cxnId="{5CCFCC83-E2F4-44E9-881D-5A5801F56F27}">
      <dgm:prSet/>
      <dgm:spPr/>
      <dgm:t>
        <a:bodyPr/>
        <a:lstStyle/>
        <a:p>
          <a:endParaRPr lang="en-US"/>
        </a:p>
      </dgm:t>
    </dgm:pt>
    <dgm:pt modelId="{B2C058C2-F30C-46D4-B183-56D6FCC32D02}">
      <dgm:prSet/>
      <dgm:spPr/>
      <dgm:t>
        <a:bodyPr/>
        <a:lstStyle/>
        <a:p>
          <a:r>
            <a:rPr lang="en-US"/>
            <a:t>Schools provide social context and infrastructure</a:t>
          </a:r>
        </a:p>
      </dgm:t>
    </dgm:pt>
    <dgm:pt modelId="{07D4C347-6BE8-4ADD-BE32-2ACEB79E7DBE}" type="parTrans" cxnId="{B6DBD969-340F-4597-B524-D8A058C5A0B7}">
      <dgm:prSet/>
      <dgm:spPr/>
      <dgm:t>
        <a:bodyPr/>
        <a:lstStyle/>
        <a:p>
          <a:endParaRPr lang="en-US"/>
        </a:p>
      </dgm:t>
    </dgm:pt>
    <dgm:pt modelId="{2AE86CA7-D703-473F-B568-01DB70122C8E}" type="sibTrans" cxnId="{B6DBD969-340F-4597-B524-D8A058C5A0B7}">
      <dgm:prSet/>
      <dgm:spPr/>
      <dgm:t>
        <a:bodyPr/>
        <a:lstStyle/>
        <a:p>
          <a:endParaRPr lang="en-US"/>
        </a:p>
      </dgm:t>
    </dgm:pt>
    <dgm:pt modelId="{EE7D5E5B-3375-424C-9165-BBA7343FC9AC}">
      <dgm:prSet/>
      <dgm:spPr/>
      <dgm:t>
        <a:bodyPr/>
        <a:lstStyle/>
        <a:p>
          <a:r>
            <a:rPr lang="en-US"/>
            <a:t>Schools can implement carefully targeted interventions for a sustained period of time. </a:t>
          </a:r>
        </a:p>
      </dgm:t>
    </dgm:pt>
    <dgm:pt modelId="{8281450B-186D-4DC5-950F-146F1CD85FFA}" type="parTrans" cxnId="{55A9A52B-B025-4CCD-85F2-AF816D8DD3B5}">
      <dgm:prSet/>
      <dgm:spPr/>
      <dgm:t>
        <a:bodyPr/>
        <a:lstStyle/>
        <a:p>
          <a:endParaRPr lang="en-US"/>
        </a:p>
      </dgm:t>
    </dgm:pt>
    <dgm:pt modelId="{879A8ADA-73B5-4B0C-8274-34E401BAA14B}" type="sibTrans" cxnId="{55A9A52B-B025-4CCD-85F2-AF816D8DD3B5}">
      <dgm:prSet/>
      <dgm:spPr/>
      <dgm:t>
        <a:bodyPr/>
        <a:lstStyle/>
        <a:p>
          <a:endParaRPr lang="en-US"/>
        </a:p>
      </dgm:t>
    </dgm:pt>
    <dgm:pt modelId="{189817A8-7A42-4BF1-9B00-F5C3873916FE}">
      <dgm:prSet/>
      <dgm:spPr/>
      <dgm:t>
        <a:bodyPr/>
        <a:lstStyle/>
        <a:p>
          <a:r>
            <a:rPr lang="en-US"/>
            <a:t>Schools can positively influence the developmental trajectories of children  </a:t>
          </a:r>
        </a:p>
      </dgm:t>
    </dgm:pt>
    <dgm:pt modelId="{00796A20-CAB1-496E-BC7F-3693A9DD48A5}" type="parTrans" cxnId="{75FC0A78-CD99-437E-98D9-21F23C6DE48D}">
      <dgm:prSet/>
      <dgm:spPr/>
      <dgm:t>
        <a:bodyPr/>
        <a:lstStyle/>
        <a:p>
          <a:endParaRPr lang="en-US"/>
        </a:p>
      </dgm:t>
    </dgm:pt>
    <dgm:pt modelId="{83A8BB60-098A-412F-A717-BD79380000B2}" type="sibTrans" cxnId="{75FC0A78-CD99-437E-98D9-21F23C6DE48D}">
      <dgm:prSet/>
      <dgm:spPr/>
      <dgm:t>
        <a:bodyPr/>
        <a:lstStyle/>
        <a:p>
          <a:endParaRPr lang="en-US"/>
        </a:p>
      </dgm:t>
    </dgm:pt>
    <dgm:pt modelId="{FCD868F3-EB68-4AAD-99C2-32B41FDD9F28}" type="pres">
      <dgm:prSet presAssocID="{50A07926-9690-4539-81D2-C2D577B96570}" presName="diagram" presStyleCnt="0">
        <dgm:presLayoutVars>
          <dgm:dir/>
          <dgm:resizeHandles val="exact"/>
        </dgm:presLayoutVars>
      </dgm:prSet>
      <dgm:spPr/>
    </dgm:pt>
    <dgm:pt modelId="{5BD35520-7E58-477F-ADC5-400C4EC7DF89}" type="pres">
      <dgm:prSet presAssocID="{888A1BA3-3E5C-4180-B507-2A632B912A5A}" presName="node" presStyleLbl="node1" presStyleIdx="0" presStyleCnt="4">
        <dgm:presLayoutVars>
          <dgm:bulletEnabled val="1"/>
        </dgm:presLayoutVars>
      </dgm:prSet>
      <dgm:spPr/>
    </dgm:pt>
    <dgm:pt modelId="{81CE71EA-F9A7-4612-8E76-9F3337A77B96}" type="pres">
      <dgm:prSet presAssocID="{B5586570-F82B-4675-A009-A1D6B53803ED}" presName="sibTrans" presStyleCnt="0"/>
      <dgm:spPr/>
    </dgm:pt>
    <dgm:pt modelId="{6406F675-6A9F-416F-9F79-2BF091F10761}" type="pres">
      <dgm:prSet presAssocID="{B2C058C2-F30C-46D4-B183-56D6FCC32D02}" presName="node" presStyleLbl="node1" presStyleIdx="1" presStyleCnt="4">
        <dgm:presLayoutVars>
          <dgm:bulletEnabled val="1"/>
        </dgm:presLayoutVars>
      </dgm:prSet>
      <dgm:spPr/>
    </dgm:pt>
    <dgm:pt modelId="{6F072209-5229-4A7B-9422-092A8C6665CF}" type="pres">
      <dgm:prSet presAssocID="{2AE86CA7-D703-473F-B568-01DB70122C8E}" presName="sibTrans" presStyleCnt="0"/>
      <dgm:spPr/>
    </dgm:pt>
    <dgm:pt modelId="{B93DC4FE-B892-44FB-A477-D1FD57642E89}" type="pres">
      <dgm:prSet presAssocID="{EE7D5E5B-3375-424C-9165-BBA7343FC9AC}" presName="node" presStyleLbl="node1" presStyleIdx="2" presStyleCnt="4">
        <dgm:presLayoutVars>
          <dgm:bulletEnabled val="1"/>
        </dgm:presLayoutVars>
      </dgm:prSet>
      <dgm:spPr/>
    </dgm:pt>
    <dgm:pt modelId="{B0016DBC-0803-41EC-8EFC-87212D3656B0}" type="pres">
      <dgm:prSet presAssocID="{879A8ADA-73B5-4B0C-8274-34E401BAA14B}" presName="sibTrans" presStyleCnt="0"/>
      <dgm:spPr/>
    </dgm:pt>
    <dgm:pt modelId="{B5ABB4B8-7284-4303-B2FB-7F0BF6E442FA}" type="pres">
      <dgm:prSet presAssocID="{189817A8-7A42-4BF1-9B00-F5C3873916FE}" presName="node" presStyleLbl="node1" presStyleIdx="3" presStyleCnt="4">
        <dgm:presLayoutVars>
          <dgm:bulletEnabled val="1"/>
        </dgm:presLayoutVars>
      </dgm:prSet>
      <dgm:spPr/>
    </dgm:pt>
  </dgm:ptLst>
  <dgm:cxnLst>
    <dgm:cxn modelId="{7368B71E-A2B0-40C1-AC1B-54E131BB09B0}" type="presOf" srcId="{888A1BA3-3E5C-4180-B507-2A632B912A5A}" destId="{5BD35520-7E58-477F-ADC5-400C4EC7DF89}" srcOrd="0" destOrd="0" presId="urn:microsoft.com/office/officeart/2005/8/layout/default"/>
    <dgm:cxn modelId="{55A9A52B-B025-4CCD-85F2-AF816D8DD3B5}" srcId="{50A07926-9690-4539-81D2-C2D577B96570}" destId="{EE7D5E5B-3375-424C-9165-BBA7343FC9AC}" srcOrd="2" destOrd="0" parTransId="{8281450B-186D-4DC5-950F-146F1CD85FFA}" sibTransId="{879A8ADA-73B5-4B0C-8274-34E401BAA14B}"/>
    <dgm:cxn modelId="{A96D675F-DDDF-4533-8294-67A8EC4AAFD8}" type="presOf" srcId="{50A07926-9690-4539-81D2-C2D577B96570}" destId="{FCD868F3-EB68-4AAD-99C2-32B41FDD9F28}" srcOrd="0" destOrd="0" presId="urn:microsoft.com/office/officeart/2005/8/layout/default"/>
    <dgm:cxn modelId="{95A0DC44-BB71-4DE0-9140-B3DE2F71CC02}" type="presOf" srcId="{EE7D5E5B-3375-424C-9165-BBA7343FC9AC}" destId="{B93DC4FE-B892-44FB-A477-D1FD57642E89}" srcOrd="0" destOrd="0" presId="urn:microsoft.com/office/officeart/2005/8/layout/default"/>
    <dgm:cxn modelId="{B6DBD969-340F-4597-B524-D8A058C5A0B7}" srcId="{50A07926-9690-4539-81D2-C2D577B96570}" destId="{B2C058C2-F30C-46D4-B183-56D6FCC32D02}" srcOrd="1" destOrd="0" parTransId="{07D4C347-6BE8-4ADD-BE32-2ACEB79E7DBE}" sibTransId="{2AE86CA7-D703-473F-B568-01DB70122C8E}"/>
    <dgm:cxn modelId="{75FC0A78-CD99-437E-98D9-21F23C6DE48D}" srcId="{50A07926-9690-4539-81D2-C2D577B96570}" destId="{189817A8-7A42-4BF1-9B00-F5C3873916FE}" srcOrd="3" destOrd="0" parTransId="{00796A20-CAB1-496E-BC7F-3693A9DD48A5}" sibTransId="{83A8BB60-098A-412F-A717-BD79380000B2}"/>
    <dgm:cxn modelId="{5CCFCC83-E2F4-44E9-881D-5A5801F56F27}" srcId="{50A07926-9690-4539-81D2-C2D577B96570}" destId="{888A1BA3-3E5C-4180-B507-2A632B912A5A}" srcOrd="0" destOrd="0" parTransId="{CDB3408D-20F5-4F31-8EAB-849C2426E344}" sibTransId="{B5586570-F82B-4675-A009-A1D6B53803ED}"/>
    <dgm:cxn modelId="{3D08768A-1063-48F3-8DE2-74D647B9E839}" type="presOf" srcId="{189817A8-7A42-4BF1-9B00-F5C3873916FE}" destId="{B5ABB4B8-7284-4303-B2FB-7F0BF6E442FA}" srcOrd="0" destOrd="0" presId="urn:microsoft.com/office/officeart/2005/8/layout/default"/>
    <dgm:cxn modelId="{B5283E8E-EC9F-44E5-82D0-3656C2D66673}" type="presOf" srcId="{B2C058C2-F30C-46D4-B183-56D6FCC32D02}" destId="{6406F675-6A9F-416F-9F79-2BF091F10761}" srcOrd="0" destOrd="0" presId="urn:microsoft.com/office/officeart/2005/8/layout/default"/>
    <dgm:cxn modelId="{A7DBB4F4-5E51-4758-B60D-86261A15F946}" type="presParOf" srcId="{FCD868F3-EB68-4AAD-99C2-32B41FDD9F28}" destId="{5BD35520-7E58-477F-ADC5-400C4EC7DF89}" srcOrd="0" destOrd="0" presId="urn:microsoft.com/office/officeart/2005/8/layout/default"/>
    <dgm:cxn modelId="{2037F90A-1DD1-42A2-B2D4-66B47860DD26}" type="presParOf" srcId="{FCD868F3-EB68-4AAD-99C2-32B41FDD9F28}" destId="{81CE71EA-F9A7-4612-8E76-9F3337A77B96}" srcOrd="1" destOrd="0" presId="urn:microsoft.com/office/officeart/2005/8/layout/default"/>
    <dgm:cxn modelId="{8786B66B-BBBC-429A-A448-E252B21439A3}" type="presParOf" srcId="{FCD868F3-EB68-4AAD-99C2-32B41FDD9F28}" destId="{6406F675-6A9F-416F-9F79-2BF091F10761}" srcOrd="2" destOrd="0" presId="urn:microsoft.com/office/officeart/2005/8/layout/default"/>
    <dgm:cxn modelId="{16DDA3D3-5D71-407D-9035-8B27317B2222}" type="presParOf" srcId="{FCD868F3-EB68-4AAD-99C2-32B41FDD9F28}" destId="{6F072209-5229-4A7B-9422-092A8C6665CF}" srcOrd="3" destOrd="0" presId="urn:microsoft.com/office/officeart/2005/8/layout/default"/>
    <dgm:cxn modelId="{240CBD04-F3D1-4DDD-A633-60D4CA7E0AE3}" type="presParOf" srcId="{FCD868F3-EB68-4AAD-99C2-32B41FDD9F28}" destId="{B93DC4FE-B892-44FB-A477-D1FD57642E89}" srcOrd="4" destOrd="0" presId="urn:microsoft.com/office/officeart/2005/8/layout/default"/>
    <dgm:cxn modelId="{44C0F161-3D8A-42AB-84C0-9081754B1CA0}" type="presParOf" srcId="{FCD868F3-EB68-4AAD-99C2-32B41FDD9F28}" destId="{B0016DBC-0803-41EC-8EFC-87212D3656B0}" srcOrd="5" destOrd="0" presId="urn:microsoft.com/office/officeart/2005/8/layout/default"/>
    <dgm:cxn modelId="{BF226F8A-B6D3-46D3-8627-16ED45CAC2A1}" type="presParOf" srcId="{FCD868F3-EB68-4AAD-99C2-32B41FDD9F28}" destId="{B5ABB4B8-7284-4303-B2FB-7F0BF6E442FA}" srcOrd="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4CA8654-1992-4A47-81CE-33D19D7D489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9D4EA36E-2BD7-45A1-B326-4B66ACA709A3}">
      <dgm:prSet/>
      <dgm:spPr/>
      <dgm:t>
        <a:bodyPr/>
        <a:lstStyle/>
        <a:p>
          <a:r>
            <a:rPr lang="en-US"/>
            <a:t>Focus on the whole school environment, including all stakeholders</a:t>
          </a:r>
        </a:p>
      </dgm:t>
    </dgm:pt>
    <dgm:pt modelId="{BCEEBA4F-E7EC-49FE-B4F3-26134BD62006}" type="parTrans" cxnId="{0F368008-E996-4EED-8151-6B4FFCD06C7B}">
      <dgm:prSet/>
      <dgm:spPr/>
      <dgm:t>
        <a:bodyPr/>
        <a:lstStyle/>
        <a:p>
          <a:endParaRPr lang="en-US"/>
        </a:p>
      </dgm:t>
    </dgm:pt>
    <dgm:pt modelId="{7F882332-D305-462E-B44A-8F4775D4C201}" type="sibTrans" cxnId="{0F368008-E996-4EED-8151-6B4FFCD06C7B}">
      <dgm:prSet/>
      <dgm:spPr/>
      <dgm:t>
        <a:bodyPr/>
        <a:lstStyle/>
        <a:p>
          <a:endParaRPr lang="en-US"/>
        </a:p>
      </dgm:t>
    </dgm:pt>
    <dgm:pt modelId="{C1CECB6A-18B6-40AB-8244-55B09096D569}">
      <dgm:prSet/>
      <dgm:spPr/>
      <dgm:t>
        <a:bodyPr/>
        <a:lstStyle/>
        <a:p>
          <a:r>
            <a:rPr lang="en-US"/>
            <a:t>Examples from Uganda, but also Chile, India</a:t>
          </a:r>
        </a:p>
      </dgm:t>
    </dgm:pt>
    <dgm:pt modelId="{3EDD6176-5072-4718-90B4-1522AB9E5F70}" type="parTrans" cxnId="{1EC578B4-0F7E-48AF-851E-F377143826ED}">
      <dgm:prSet/>
      <dgm:spPr/>
      <dgm:t>
        <a:bodyPr/>
        <a:lstStyle/>
        <a:p>
          <a:endParaRPr lang="en-US"/>
        </a:p>
      </dgm:t>
    </dgm:pt>
    <dgm:pt modelId="{0D063C06-00B7-44CA-BE88-CB87A4FC4A8D}" type="sibTrans" cxnId="{1EC578B4-0F7E-48AF-851E-F377143826ED}">
      <dgm:prSet/>
      <dgm:spPr/>
      <dgm:t>
        <a:bodyPr/>
        <a:lstStyle/>
        <a:p>
          <a:endParaRPr lang="en-US"/>
        </a:p>
      </dgm:t>
    </dgm:pt>
    <dgm:pt modelId="{8E85EF85-4701-4652-80CC-9ECFD6E96EDC}">
      <dgm:prSet/>
      <dgm:spPr/>
      <dgm:t>
        <a:bodyPr/>
        <a:lstStyle/>
        <a:p>
          <a:r>
            <a:rPr lang="en-US"/>
            <a:t>Variations in intensity, duration of components across these examples</a:t>
          </a:r>
        </a:p>
      </dgm:t>
    </dgm:pt>
    <dgm:pt modelId="{8648CD58-49E2-4E55-B13E-57509F586BFA}" type="parTrans" cxnId="{66E9B9AF-8C0C-4633-AF8F-FC61BB47A702}">
      <dgm:prSet/>
      <dgm:spPr/>
      <dgm:t>
        <a:bodyPr/>
        <a:lstStyle/>
        <a:p>
          <a:endParaRPr lang="en-US"/>
        </a:p>
      </dgm:t>
    </dgm:pt>
    <dgm:pt modelId="{912053F0-AB13-46D8-BC49-3006847F3107}" type="sibTrans" cxnId="{66E9B9AF-8C0C-4633-AF8F-FC61BB47A702}">
      <dgm:prSet/>
      <dgm:spPr/>
      <dgm:t>
        <a:bodyPr/>
        <a:lstStyle/>
        <a:p>
          <a:endParaRPr lang="en-US"/>
        </a:p>
      </dgm:t>
    </dgm:pt>
    <dgm:pt modelId="{38D791EA-FF16-4BE0-895C-DDB77F5358D3}">
      <dgm:prSet/>
      <dgm:spPr/>
      <dgm:t>
        <a:bodyPr/>
        <a:lstStyle/>
        <a:p>
          <a:r>
            <a:rPr lang="en-US"/>
            <a:t>Delivery in school, within school hours</a:t>
          </a:r>
        </a:p>
      </dgm:t>
    </dgm:pt>
    <dgm:pt modelId="{911E9730-91D8-4703-8B75-3E8031300914}" type="parTrans" cxnId="{6A1CBF31-C023-4967-9CA2-B61A78A4B157}">
      <dgm:prSet/>
      <dgm:spPr/>
      <dgm:t>
        <a:bodyPr/>
        <a:lstStyle/>
        <a:p>
          <a:endParaRPr lang="en-US"/>
        </a:p>
      </dgm:t>
    </dgm:pt>
    <dgm:pt modelId="{890E6B9B-17B0-4EED-A4DE-65D2E5F0AE77}" type="sibTrans" cxnId="{6A1CBF31-C023-4967-9CA2-B61A78A4B157}">
      <dgm:prSet/>
      <dgm:spPr/>
      <dgm:t>
        <a:bodyPr/>
        <a:lstStyle/>
        <a:p>
          <a:endParaRPr lang="en-US"/>
        </a:p>
      </dgm:t>
    </dgm:pt>
    <dgm:pt modelId="{40781E78-B8A5-41D3-9F40-518DCB24EA36}">
      <dgm:prSet/>
      <dgm:spPr/>
      <dgm:t>
        <a:bodyPr/>
        <a:lstStyle/>
        <a:p>
          <a:r>
            <a:rPr lang="en-US"/>
            <a:t>Focus on policies, procedures and processes</a:t>
          </a:r>
        </a:p>
      </dgm:t>
    </dgm:pt>
    <dgm:pt modelId="{2217E6F4-087E-4F96-B883-BF831397F42E}" type="parTrans" cxnId="{3A003D51-740B-4C16-8845-E94EE669D5A5}">
      <dgm:prSet/>
      <dgm:spPr/>
      <dgm:t>
        <a:bodyPr/>
        <a:lstStyle/>
        <a:p>
          <a:endParaRPr lang="en-US"/>
        </a:p>
      </dgm:t>
    </dgm:pt>
    <dgm:pt modelId="{7DF06AC9-7BF1-442C-88B0-E8E9C6A85704}" type="sibTrans" cxnId="{3A003D51-740B-4C16-8845-E94EE669D5A5}">
      <dgm:prSet/>
      <dgm:spPr/>
      <dgm:t>
        <a:bodyPr/>
        <a:lstStyle/>
        <a:p>
          <a:endParaRPr lang="en-US"/>
        </a:p>
      </dgm:t>
    </dgm:pt>
    <dgm:pt modelId="{0E3216BF-C02F-4CA3-9ECB-619A29B6EFB8}" type="pres">
      <dgm:prSet presAssocID="{14CA8654-1992-4A47-81CE-33D19D7D489E}" presName="vert0" presStyleCnt="0">
        <dgm:presLayoutVars>
          <dgm:dir/>
          <dgm:animOne val="branch"/>
          <dgm:animLvl val="lvl"/>
        </dgm:presLayoutVars>
      </dgm:prSet>
      <dgm:spPr/>
    </dgm:pt>
    <dgm:pt modelId="{E42CE53B-0790-4BCB-8EEB-223FBF8F9E13}" type="pres">
      <dgm:prSet presAssocID="{9D4EA36E-2BD7-45A1-B326-4B66ACA709A3}" presName="thickLine" presStyleLbl="alignNode1" presStyleIdx="0" presStyleCnt="5"/>
      <dgm:spPr/>
    </dgm:pt>
    <dgm:pt modelId="{722AD64E-BB15-4AF1-B15B-6A23A7D4C094}" type="pres">
      <dgm:prSet presAssocID="{9D4EA36E-2BD7-45A1-B326-4B66ACA709A3}" presName="horz1" presStyleCnt="0"/>
      <dgm:spPr/>
    </dgm:pt>
    <dgm:pt modelId="{8A33FF7F-90C3-433F-9094-100B4D4B8658}" type="pres">
      <dgm:prSet presAssocID="{9D4EA36E-2BD7-45A1-B326-4B66ACA709A3}" presName="tx1" presStyleLbl="revTx" presStyleIdx="0" presStyleCnt="5"/>
      <dgm:spPr/>
    </dgm:pt>
    <dgm:pt modelId="{F64FB511-D8B5-4E38-8600-CD8505DDF90F}" type="pres">
      <dgm:prSet presAssocID="{9D4EA36E-2BD7-45A1-B326-4B66ACA709A3}" presName="vert1" presStyleCnt="0"/>
      <dgm:spPr/>
    </dgm:pt>
    <dgm:pt modelId="{9322A31C-53E9-4E22-9F58-6D7C9CC35BB3}" type="pres">
      <dgm:prSet presAssocID="{C1CECB6A-18B6-40AB-8244-55B09096D569}" presName="thickLine" presStyleLbl="alignNode1" presStyleIdx="1" presStyleCnt="5"/>
      <dgm:spPr/>
    </dgm:pt>
    <dgm:pt modelId="{1C19D4B1-83FB-4071-A583-24C5BA4633E8}" type="pres">
      <dgm:prSet presAssocID="{C1CECB6A-18B6-40AB-8244-55B09096D569}" presName="horz1" presStyleCnt="0"/>
      <dgm:spPr/>
    </dgm:pt>
    <dgm:pt modelId="{044309C9-3110-4F5F-B207-F9A4DE897618}" type="pres">
      <dgm:prSet presAssocID="{C1CECB6A-18B6-40AB-8244-55B09096D569}" presName="tx1" presStyleLbl="revTx" presStyleIdx="1" presStyleCnt="5"/>
      <dgm:spPr/>
    </dgm:pt>
    <dgm:pt modelId="{C25A4F7F-F7C4-4078-8635-2D99D3AECF3C}" type="pres">
      <dgm:prSet presAssocID="{C1CECB6A-18B6-40AB-8244-55B09096D569}" presName="vert1" presStyleCnt="0"/>
      <dgm:spPr/>
    </dgm:pt>
    <dgm:pt modelId="{195F19A1-F5BC-432A-AADF-1FC2E7AEC2B8}" type="pres">
      <dgm:prSet presAssocID="{8E85EF85-4701-4652-80CC-9ECFD6E96EDC}" presName="thickLine" presStyleLbl="alignNode1" presStyleIdx="2" presStyleCnt="5"/>
      <dgm:spPr/>
    </dgm:pt>
    <dgm:pt modelId="{CFA5B1B2-6579-45B3-99B3-ECB010EB7E76}" type="pres">
      <dgm:prSet presAssocID="{8E85EF85-4701-4652-80CC-9ECFD6E96EDC}" presName="horz1" presStyleCnt="0"/>
      <dgm:spPr/>
    </dgm:pt>
    <dgm:pt modelId="{C248576B-1CC2-421E-AFEB-33693C680EA9}" type="pres">
      <dgm:prSet presAssocID="{8E85EF85-4701-4652-80CC-9ECFD6E96EDC}" presName="tx1" presStyleLbl="revTx" presStyleIdx="2" presStyleCnt="5"/>
      <dgm:spPr/>
    </dgm:pt>
    <dgm:pt modelId="{8C6C776A-24E6-4C46-88B0-88F53C5A1047}" type="pres">
      <dgm:prSet presAssocID="{8E85EF85-4701-4652-80CC-9ECFD6E96EDC}" presName="vert1" presStyleCnt="0"/>
      <dgm:spPr/>
    </dgm:pt>
    <dgm:pt modelId="{F3422046-1FF8-4405-9480-1C7ADDD28B3B}" type="pres">
      <dgm:prSet presAssocID="{38D791EA-FF16-4BE0-895C-DDB77F5358D3}" presName="thickLine" presStyleLbl="alignNode1" presStyleIdx="3" presStyleCnt="5"/>
      <dgm:spPr/>
    </dgm:pt>
    <dgm:pt modelId="{E353C0A9-713B-41FE-81FF-D27B2D04E8E1}" type="pres">
      <dgm:prSet presAssocID="{38D791EA-FF16-4BE0-895C-DDB77F5358D3}" presName="horz1" presStyleCnt="0"/>
      <dgm:spPr/>
    </dgm:pt>
    <dgm:pt modelId="{0BE3D4F4-2BFA-491D-9EB0-F7CE19B11E7D}" type="pres">
      <dgm:prSet presAssocID="{38D791EA-FF16-4BE0-895C-DDB77F5358D3}" presName="tx1" presStyleLbl="revTx" presStyleIdx="3" presStyleCnt="5"/>
      <dgm:spPr/>
    </dgm:pt>
    <dgm:pt modelId="{58DD5C6C-30AC-4F90-AA47-B2CBD783A6F3}" type="pres">
      <dgm:prSet presAssocID="{38D791EA-FF16-4BE0-895C-DDB77F5358D3}" presName="vert1" presStyleCnt="0"/>
      <dgm:spPr/>
    </dgm:pt>
    <dgm:pt modelId="{80AAFB4B-E96A-487A-B590-03CD1C510CBF}" type="pres">
      <dgm:prSet presAssocID="{40781E78-B8A5-41D3-9F40-518DCB24EA36}" presName="thickLine" presStyleLbl="alignNode1" presStyleIdx="4" presStyleCnt="5"/>
      <dgm:spPr/>
    </dgm:pt>
    <dgm:pt modelId="{BF25492E-51D7-4AB9-8786-13DCF71B48F6}" type="pres">
      <dgm:prSet presAssocID="{40781E78-B8A5-41D3-9F40-518DCB24EA36}" presName="horz1" presStyleCnt="0"/>
      <dgm:spPr/>
    </dgm:pt>
    <dgm:pt modelId="{DC1968A0-6C72-4904-A5EE-52FBD8FD4121}" type="pres">
      <dgm:prSet presAssocID="{40781E78-B8A5-41D3-9F40-518DCB24EA36}" presName="tx1" presStyleLbl="revTx" presStyleIdx="4" presStyleCnt="5"/>
      <dgm:spPr/>
    </dgm:pt>
    <dgm:pt modelId="{961B59D7-18E3-4E74-B2FE-476641896042}" type="pres">
      <dgm:prSet presAssocID="{40781E78-B8A5-41D3-9F40-518DCB24EA36}" presName="vert1" presStyleCnt="0"/>
      <dgm:spPr/>
    </dgm:pt>
  </dgm:ptLst>
  <dgm:cxnLst>
    <dgm:cxn modelId="{0F368008-E996-4EED-8151-6B4FFCD06C7B}" srcId="{14CA8654-1992-4A47-81CE-33D19D7D489E}" destId="{9D4EA36E-2BD7-45A1-B326-4B66ACA709A3}" srcOrd="0" destOrd="0" parTransId="{BCEEBA4F-E7EC-49FE-B4F3-26134BD62006}" sibTransId="{7F882332-D305-462E-B44A-8F4775D4C201}"/>
    <dgm:cxn modelId="{ECFE5913-227A-4179-9CF1-84779088E70E}" type="presOf" srcId="{38D791EA-FF16-4BE0-895C-DDB77F5358D3}" destId="{0BE3D4F4-2BFA-491D-9EB0-F7CE19B11E7D}" srcOrd="0" destOrd="0" presId="urn:microsoft.com/office/officeart/2008/layout/LinedList"/>
    <dgm:cxn modelId="{6A7A7F26-8AD5-4137-84D8-EC763A3C7F4D}" type="presOf" srcId="{8E85EF85-4701-4652-80CC-9ECFD6E96EDC}" destId="{C248576B-1CC2-421E-AFEB-33693C680EA9}" srcOrd="0" destOrd="0" presId="urn:microsoft.com/office/officeart/2008/layout/LinedList"/>
    <dgm:cxn modelId="{6A1CBF31-C023-4967-9CA2-B61A78A4B157}" srcId="{14CA8654-1992-4A47-81CE-33D19D7D489E}" destId="{38D791EA-FF16-4BE0-895C-DDB77F5358D3}" srcOrd="3" destOrd="0" parTransId="{911E9730-91D8-4703-8B75-3E8031300914}" sibTransId="{890E6B9B-17B0-4EED-A4DE-65D2E5F0AE77}"/>
    <dgm:cxn modelId="{4616B540-C0BA-44F0-BA10-704A3EA4A016}" type="presOf" srcId="{14CA8654-1992-4A47-81CE-33D19D7D489E}" destId="{0E3216BF-C02F-4CA3-9ECB-619A29B6EFB8}" srcOrd="0" destOrd="0" presId="urn:microsoft.com/office/officeart/2008/layout/LinedList"/>
    <dgm:cxn modelId="{D074B769-2B80-45F8-A676-11F76C3742EB}" type="presOf" srcId="{40781E78-B8A5-41D3-9F40-518DCB24EA36}" destId="{DC1968A0-6C72-4904-A5EE-52FBD8FD4121}" srcOrd="0" destOrd="0" presId="urn:microsoft.com/office/officeart/2008/layout/LinedList"/>
    <dgm:cxn modelId="{3A003D51-740B-4C16-8845-E94EE669D5A5}" srcId="{14CA8654-1992-4A47-81CE-33D19D7D489E}" destId="{40781E78-B8A5-41D3-9F40-518DCB24EA36}" srcOrd="4" destOrd="0" parTransId="{2217E6F4-087E-4F96-B883-BF831397F42E}" sibTransId="{7DF06AC9-7BF1-442C-88B0-E8E9C6A85704}"/>
    <dgm:cxn modelId="{66E9B9AF-8C0C-4633-AF8F-FC61BB47A702}" srcId="{14CA8654-1992-4A47-81CE-33D19D7D489E}" destId="{8E85EF85-4701-4652-80CC-9ECFD6E96EDC}" srcOrd="2" destOrd="0" parTransId="{8648CD58-49E2-4E55-B13E-57509F586BFA}" sibTransId="{912053F0-AB13-46D8-BC49-3006847F3107}"/>
    <dgm:cxn modelId="{1EC578B4-0F7E-48AF-851E-F377143826ED}" srcId="{14CA8654-1992-4A47-81CE-33D19D7D489E}" destId="{C1CECB6A-18B6-40AB-8244-55B09096D569}" srcOrd="1" destOrd="0" parTransId="{3EDD6176-5072-4718-90B4-1522AB9E5F70}" sibTransId="{0D063C06-00B7-44CA-BE88-CB87A4FC4A8D}"/>
    <dgm:cxn modelId="{A3A544BF-0E6E-412B-959F-2CFDFBB8CD76}" type="presOf" srcId="{9D4EA36E-2BD7-45A1-B326-4B66ACA709A3}" destId="{8A33FF7F-90C3-433F-9094-100B4D4B8658}" srcOrd="0" destOrd="0" presId="urn:microsoft.com/office/officeart/2008/layout/LinedList"/>
    <dgm:cxn modelId="{AE602DCA-1522-4826-A0CB-895D0C46B010}" type="presOf" srcId="{C1CECB6A-18B6-40AB-8244-55B09096D569}" destId="{044309C9-3110-4F5F-B207-F9A4DE897618}" srcOrd="0" destOrd="0" presId="urn:microsoft.com/office/officeart/2008/layout/LinedList"/>
    <dgm:cxn modelId="{2124387A-CA2E-48A1-9DC9-DE129B6AEE56}" type="presParOf" srcId="{0E3216BF-C02F-4CA3-9ECB-619A29B6EFB8}" destId="{E42CE53B-0790-4BCB-8EEB-223FBF8F9E13}" srcOrd="0" destOrd="0" presId="urn:microsoft.com/office/officeart/2008/layout/LinedList"/>
    <dgm:cxn modelId="{0DC0058A-3539-413D-87FC-BC6A23F01609}" type="presParOf" srcId="{0E3216BF-C02F-4CA3-9ECB-619A29B6EFB8}" destId="{722AD64E-BB15-4AF1-B15B-6A23A7D4C094}" srcOrd="1" destOrd="0" presId="urn:microsoft.com/office/officeart/2008/layout/LinedList"/>
    <dgm:cxn modelId="{783A2101-9CF1-41AD-888A-E2C0D17178A0}" type="presParOf" srcId="{722AD64E-BB15-4AF1-B15B-6A23A7D4C094}" destId="{8A33FF7F-90C3-433F-9094-100B4D4B8658}" srcOrd="0" destOrd="0" presId="urn:microsoft.com/office/officeart/2008/layout/LinedList"/>
    <dgm:cxn modelId="{C0610497-2407-460D-BBC2-422F1C6FD2CF}" type="presParOf" srcId="{722AD64E-BB15-4AF1-B15B-6A23A7D4C094}" destId="{F64FB511-D8B5-4E38-8600-CD8505DDF90F}" srcOrd="1" destOrd="0" presId="urn:microsoft.com/office/officeart/2008/layout/LinedList"/>
    <dgm:cxn modelId="{4168F593-1D38-456F-97C1-D495157ED3FB}" type="presParOf" srcId="{0E3216BF-C02F-4CA3-9ECB-619A29B6EFB8}" destId="{9322A31C-53E9-4E22-9F58-6D7C9CC35BB3}" srcOrd="2" destOrd="0" presId="urn:microsoft.com/office/officeart/2008/layout/LinedList"/>
    <dgm:cxn modelId="{71AF2950-EAEF-46A8-8A8B-04CFBAE3F188}" type="presParOf" srcId="{0E3216BF-C02F-4CA3-9ECB-619A29B6EFB8}" destId="{1C19D4B1-83FB-4071-A583-24C5BA4633E8}" srcOrd="3" destOrd="0" presId="urn:microsoft.com/office/officeart/2008/layout/LinedList"/>
    <dgm:cxn modelId="{4B47B4F0-6563-49C2-82E9-28F98A2C3134}" type="presParOf" srcId="{1C19D4B1-83FB-4071-A583-24C5BA4633E8}" destId="{044309C9-3110-4F5F-B207-F9A4DE897618}" srcOrd="0" destOrd="0" presId="urn:microsoft.com/office/officeart/2008/layout/LinedList"/>
    <dgm:cxn modelId="{6E6BD66A-A867-4597-9BB4-9B0687649D25}" type="presParOf" srcId="{1C19D4B1-83FB-4071-A583-24C5BA4633E8}" destId="{C25A4F7F-F7C4-4078-8635-2D99D3AECF3C}" srcOrd="1" destOrd="0" presId="urn:microsoft.com/office/officeart/2008/layout/LinedList"/>
    <dgm:cxn modelId="{654B26BA-682E-4CA6-97F7-DF456CC05BE8}" type="presParOf" srcId="{0E3216BF-C02F-4CA3-9ECB-619A29B6EFB8}" destId="{195F19A1-F5BC-432A-AADF-1FC2E7AEC2B8}" srcOrd="4" destOrd="0" presId="urn:microsoft.com/office/officeart/2008/layout/LinedList"/>
    <dgm:cxn modelId="{3FCB77A3-DF8E-4135-ABA9-8E0FA29C3500}" type="presParOf" srcId="{0E3216BF-C02F-4CA3-9ECB-619A29B6EFB8}" destId="{CFA5B1B2-6579-45B3-99B3-ECB010EB7E76}" srcOrd="5" destOrd="0" presId="urn:microsoft.com/office/officeart/2008/layout/LinedList"/>
    <dgm:cxn modelId="{33519322-5364-443F-96A1-6CCB3B14346E}" type="presParOf" srcId="{CFA5B1B2-6579-45B3-99B3-ECB010EB7E76}" destId="{C248576B-1CC2-421E-AFEB-33693C680EA9}" srcOrd="0" destOrd="0" presId="urn:microsoft.com/office/officeart/2008/layout/LinedList"/>
    <dgm:cxn modelId="{B8831359-0F2C-4C69-849B-F23991BA33B8}" type="presParOf" srcId="{CFA5B1B2-6579-45B3-99B3-ECB010EB7E76}" destId="{8C6C776A-24E6-4C46-88B0-88F53C5A1047}" srcOrd="1" destOrd="0" presId="urn:microsoft.com/office/officeart/2008/layout/LinedList"/>
    <dgm:cxn modelId="{789C868C-3334-49CE-B011-C3BD58A90BD1}" type="presParOf" srcId="{0E3216BF-C02F-4CA3-9ECB-619A29B6EFB8}" destId="{F3422046-1FF8-4405-9480-1C7ADDD28B3B}" srcOrd="6" destOrd="0" presId="urn:microsoft.com/office/officeart/2008/layout/LinedList"/>
    <dgm:cxn modelId="{37E2EEE3-04EF-4A06-AFDD-DB8BFBD3091F}" type="presParOf" srcId="{0E3216BF-C02F-4CA3-9ECB-619A29B6EFB8}" destId="{E353C0A9-713B-41FE-81FF-D27B2D04E8E1}" srcOrd="7" destOrd="0" presId="urn:microsoft.com/office/officeart/2008/layout/LinedList"/>
    <dgm:cxn modelId="{BDDC0BEC-3F19-49E2-9BF6-E52AC837BE24}" type="presParOf" srcId="{E353C0A9-713B-41FE-81FF-D27B2D04E8E1}" destId="{0BE3D4F4-2BFA-491D-9EB0-F7CE19B11E7D}" srcOrd="0" destOrd="0" presId="urn:microsoft.com/office/officeart/2008/layout/LinedList"/>
    <dgm:cxn modelId="{D3348995-64B6-4877-A09B-94B2722C2761}" type="presParOf" srcId="{E353C0A9-713B-41FE-81FF-D27B2D04E8E1}" destId="{58DD5C6C-30AC-4F90-AA47-B2CBD783A6F3}" srcOrd="1" destOrd="0" presId="urn:microsoft.com/office/officeart/2008/layout/LinedList"/>
    <dgm:cxn modelId="{F56372F2-1528-4011-8B10-AE69759FA2C7}" type="presParOf" srcId="{0E3216BF-C02F-4CA3-9ECB-619A29B6EFB8}" destId="{80AAFB4B-E96A-487A-B590-03CD1C510CBF}" srcOrd="8" destOrd="0" presId="urn:microsoft.com/office/officeart/2008/layout/LinedList"/>
    <dgm:cxn modelId="{ECAE567C-267C-4FA3-8CA8-C57574311103}" type="presParOf" srcId="{0E3216BF-C02F-4CA3-9ECB-619A29B6EFB8}" destId="{BF25492E-51D7-4AB9-8786-13DCF71B48F6}" srcOrd="9" destOrd="0" presId="urn:microsoft.com/office/officeart/2008/layout/LinedList"/>
    <dgm:cxn modelId="{122024B1-5077-49FF-882D-1173AD28580A}" type="presParOf" srcId="{BF25492E-51D7-4AB9-8786-13DCF71B48F6}" destId="{DC1968A0-6C72-4904-A5EE-52FBD8FD4121}" srcOrd="0" destOrd="0" presId="urn:microsoft.com/office/officeart/2008/layout/LinedList"/>
    <dgm:cxn modelId="{FC3DA2DB-BE2C-441E-AF73-F7EA5AAE556F}" type="presParOf" srcId="{BF25492E-51D7-4AB9-8786-13DCF71B48F6}" destId="{961B59D7-18E3-4E74-B2FE-47664189604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6982DB-D2A7-493E-B1E6-85E8ABD70D76}">
      <dsp:nvSpPr>
        <dsp:cNvPr id="0" name=""/>
        <dsp:cNvSpPr/>
      </dsp:nvSpPr>
      <dsp:spPr>
        <a:xfrm>
          <a:off x="1506519" y="-157195"/>
          <a:ext cx="5056515" cy="3128528"/>
        </a:xfrm>
        <a:prstGeom prst="downArrow">
          <a:avLst>
            <a:gd name="adj1" fmla="val 50000"/>
            <a:gd name="adj2" fmla="val 35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err="1"/>
            <a:t>Normalisation</a:t>
          </a:r>
          <a:r>
            <a:rPr lang="en-US" sz="1800" kern="1200"/>
            <a:t> of violence as a means of control, self-expression, and self- or collective differentiation.</a:t>
          </a:r>
        </a:p>
      </dsp:txBody>
      <dsp:txXfrm>
        <a:off x="2770648" y="-157195"/>
        <a:ext cx="2528257" cy="2581036"/>
      </dsp:txXfrm>
    </dsp:sp>
    <dsp:sp modelId="{5406D40F-DA87-4645-B349-9AC8BC2A8C71}">
      <dsp:nvSpPr>
        <dsp:cNvPr id="0" name=""/>
        <dsp:cNvSpPr/>
      </dsp:nvSpPr>
      <dsp:spPr>
        <a:xfrm rot="7200000">
          <a:off x="4279355" y="2659563"/>
          <a:ext cx="3128528" cy="3761023"/>
        </a:xfrm>
        <a:prstGeom prst="downArrow">
          <a:avLst>
            <a:gd name="adj1" fmla="val 50000"/>
            <a:gd name="adj2" fmla="val 35000"/>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err="1"/>
            <a:t>Behavioural</a:t>
          </a:r>
          <a:r>
            <a:rPr lang="en-US" sz="2200" kern="1200"/>
            <a:t> drivers: stress, exposure to violence in the home </a:t>
          </a:r>
        </a:p>
      </dsp:txBody>
      <dsp:txXfrm rot="-5400000">
        <a:off x="4473925" y="3894815"/>
        <a:ext cx="3213531" cy="1564264"/>
      </dsp:txXfrm>
    </dsp:sp>
    <dsp:sp modelId="{C8AE38D7-B48B-4244-9787-9A1013BFE8F4}">
      <dsp:nvSpPr>
        <dsp:cNvPr id="0" name=""/>
        <dsp:cNvSpPr/>
      </dsp:nvSpPr>
      <dsp:spPr>
        <a:xfrm rot="14400000">
          <a:off x="661671" y="2975811"/>
          <a:ext cx="3128528" cy="3128528"/>
        </a:xfrm>
        <a:prstGeom prst="downArrow">
          <a:avLst>
            <a:gd name="adj1" fmla="val 50000"/>
            <a:gd name="adj2" fmla="val 35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Social context within which school is embedded</a:t>
          </a:r>
        </a:p>
      </dsp:txBody>
      <dsp:txXfrm rot="5400000">
        <a:off x="698346" y="3894816"/>
        <a:ext cx="2581036" cy="15642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1D0DF-510B-4380-B332-CC5F648134CD}">
      <dsp:nvSpPr>
        <dsp:cNvPr id="0" name=""/>
        <dsp:cNvSpPr/>
      </dsp:nvSpPr>
      <dsp:spPr>
        <a:xfrm>
          <a:off x="718664" y="453902"/>
          <a:ext cx="1955812" cy="19558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00A771-F409-48C2-AC0F-A259FF32EA77}">
      <dsp:nvSpPr>
        <dsp:cNvPr id="0" name=""/>
        <dsp:cNvSpPr/>
      </dsp:nvSpPr>
      <dsp:spPr>
        <a:xfrm>
          <a:off x="1135476" y="870714"/>
          <a:ext cx="1122187" cy="1122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FC9903B-71C3-4565-ACF4-53B60EA19D64}">
      <dsp:nvSpPr>
        <dsp:cNvPr id="0" name=""/>
        <dsp:cNvSpPr/>
      </dsp:nvSpPr>
      <dsp:spPr>
        <a:xfrm>
          <a:off x="93445" y="30189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a:t>National commitments</a:t>
          </a:r>
        </a:p>
      </dsp:txBody>
      <dsp:txXfrm>
        <a:off x="93445" y="3018902"/>
        <a:ext cx="3206250" cy="720000"/>
      </dsp:txXfrm>
    </dsp:sp>
    <dsp:sp modelId="{C1B2A78E-E008-4E38-9657-13C973243EE9}">
      <dsp:nvSpPr>
        <dsp:cNvPr id="0" name=""/>
        <dsp:cNvSpPr/>
      </dsp:nvSpPr>
      <dsp:spPr>
        <a:xfrm>
          <a:off x="4486008" y="453902"/>
          <a:ext cx="1955812" cy="19558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D67906-1B1E-405B-9A2B-6D7BB3FAA2C9}">
      <dsp:nvSpPr>
        <dsp:cNvPr id="0" name=""/>
        <dsp:cNvSpPr/>
      </dsp:nvSpPr>
      <dsp:spPr>
        <a:xfrm>
          <a:off x="4902820" y="870714"/>
          <a:ext cx="1122187" cy="1122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F3FE56-9A40-49B8-80DD-8E1F2DC399BF}">
      <dsp:nvSpPr>
        <dsp:cNvPr id="0" name=""/>
        <dsp:cNvSpPr/>
      </dsp:nvSpPr>
      <dsp:spPr>
        <a:xfrm>
          <a:off x="3860789" y="30189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a:t>School Environment</a:t>
          </a:r>
        </a:p>
      </dsp:txBody>
      <dsp:txXfrm>
        <a:off x="3860789" y="3018902"/>
        <a:ext cx="3206250" cy="720000"/>
      </dsp:txXfrm>
    </dsp:sp>
    <dsp:sp modelId="{1C7B1CC7-E9C2-4D6B-9F2E-078907C66488}">
      <dsp:nvSpPr>
        <dsp:cNvPr id="0" name=""/>
        <dsp:cNvSpPr/>
      </dsp:nvSpPr>
      <dsp:spPr>
        <a:xfrm>
          <a:off x="8253352" y="453902"/>
          <a:ext cx="1955812" cy="19558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46306C-8C8B-4360-AC8B-F77148174A84}">
      <dsp:nvSpPr>
        <dsp:cNvPr id="0" name=""/>
        <dsp:cNvSpPr/>
      </dsp:nvSpPr>
      <dsp:spPr>
        <a:xfrm>
          <a:off x="8670164" y="870714"/>
          <a:ext cx="1122187" cy="1122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B94E4DB-ECFF-443E-8219-488BA7FF3CD0}">
      <dsp:nvSpPr>
        <dsp:cNvPr id="0" name=""/>
        <dsp:cNvSpPr/>
      </dsp:nvSpPr>
      <dsp:spPr>
        <a:xfrm>
          <a:off x="7628133" y="30189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a:t>Programme interventions</a:t>
          </a:r>
        </a:p>
      </dsp:txBody>
      <dsp:txXfrm>
        <a:off x="7628133" y="3018902"/>
        <a:ext cx="320625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513887-A4E6-4EC9-83AA-FAD29D7602D7}">
      <dsp:nvSpPr>
        <dsp:cNvPr id="0" name=""/>
        <dsp:cNvSpPr/>
      </dsp:nvSpPr>
      <dsp:spPr>
        <a:xfrm>
          <a:off x="0" y="103989"/>
          <a:ext cx="11729679" cy="815490"/>
        </a:xfrm>
        <a:prstGeom prst="round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b="1" kern="1200">
              <a:solidFill>
                <a:srgbClr val="002060"/>
              </a:solidFill>
            </a:rPr>
            <a:t>Developing knowledge and life skills</a:t>
          </a:r>
          <a:endParaRPr lang="en-US" sz="3400" b="1" kern="1200">
            <a:solidFill>
              <a:srgbClr val="002060"/>
            </a:solidFill>
          </a:endParaRPr>
        </a:p>
      </dsp:txBody>
      <dsp:txXfrm>
        <a:off x="39809" y="143798"/>
        <a:ext cx="11650061" cy="735872"/>
      </dsp:txXfrm>
    </dsp:sp>
    <dsp:sp modelId="{4E722F97-EA66-42EF-9966-CF9E26671793}">
      <dsp:nvSpPr>
        <dsp:cNvPr id="0" name=""/>
        <dsp:cNvSpPr/>
      </dsp:nvSpPr>
      <dsp:spPr>
        <a:xfrm>
          <a:off x="0" y="1022830"/>
          <a:ext cx="11729679" cy="815490"/>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b="1" kern="1200"/>
            <a:t>Building safe environments</a:t>
          </a:r>
          <a:endParaRPr lang="en-US" sz="3400" b="1" kern="1200"/>
        </a:p>
      </dsp:txBody>
      <dsp:txXfrm>
        <a:off x="39809" y="1062639"/>
        <a:ext cx="11650061" cy="735872"/>
      </dsp:txXfrm>
    </dsp:sp>
    <dsp:sp modelId="{4597221E-B2F5-4CEA-8704-724F8177921C}">
      <dsp:nvSpPr>
        <dsp:cNvPr id="0" name=""/>
        <dsp:cNvSpPr/>
      </dsp:nvSpPr>
      <dsp:spPr>
        <a:xfrm>
          <a:off x="0" y="1936240"/>
          <a:ext cx="11729679" cy="815490"/>
        </a:xfrm>
        <a:prstGeom prst="roundRect">
          <a:avLst/>
        </a:prstGeom>
        <a:solidFill>
          <a:srgbClr val="58A3D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b="1" kern="1200">
              <a:solidFill>
                <a:srgbClr val="002060"/>
              </a:solidFill>
            </a:rPr>
            <a:t>Addressing harmful gender norms and values </a:t>
          </a:r>
          <a:endParaRPr lang="en-US" sz="3400" b="1" kern="1200">
            <a:solidFill>
              <a:srgbClr val="002060"/>
            </a:solidFill>
          </a:endParaRPr>
        </a:p>
      </dsp:txBody>
      <dsp:txXfrm>
        <a:off x="39809" y="1976049"/>
        <a:ext cx="11650061" cy="735872"/>
      </dsp:txXfrm>
    </dsp:sp>
    <dsp:sp modelId="{25B913F8-9F01-423E-87F5-64AE0617B9B1}">
      <dsp:nvSpPr>
        <dsp:cNvPr id="0" name=""/>
        <dsp:cNvSpPr/>
      </dsp:nvSpPr>
      <dsp:spPr>
        <a:xfrm>
          <a:off x="0" y="2849650"/>
          <a:ext cx="11729679" cy="815490"/>
        </a:xfrm>
        <a:prstGeom prst="roundRect">
          <a:avLst/>
        </a:prstGeom>
        <a:solidFill>
          <a:srgbClr val="67A8D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Providing psychosocial support (response and support services)</a:t>
          </a:r>
          <a:endParaRPr lang="en-US" sz="3400" kern="1200"/>
        </a:p>
      </dsp:txBody>
      <dsp:txXfrm>
        <a:off x="39809" y="2889459"/>
        <a:ext cx="11650061" cy="735872"/>
      </dsp:txXfrm>
    </dsp:sp>
    <dsp:sp modelId="{A82A30E0-F1D7-44DD-89BC-F0799CCF4C24}">
      <dsp:nvSpPr>
        <dsp:cNvPr id="0" name=""/>
        <dsp:cNvSpPr/>
      </dsp:nvSpPr>
      <dsp:spPr>
        <a:xfrm>
          <a:off x="0" y="3763060"/>
          <a:ext cx="11729679" cy="815490"/>
        </a:xfrm>
        <a:prstGeom prst="roundRect">
          <a:avLst/>
        </a:prstGeom>
        <a:solidFill>
          <a:srgbClr val="50A5F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b="1" kern="1200">
              <a:solidFill>
                <a:srgbClr val="002060"/>
              </a:solidFill>
            </a:rPr>
            <a:t>A Whole School approach </a:t>
          </a:r>
          <a:endParaRPr lang="en-US" sz="3400" b="1" kern="1200">
            <a:solidFill>
              <a:srgbClr val="002060"/>
            </a:solidFill>
          </a:endParaRPr>
        </a:p>
      </dsp:txBody>
      <dsp:txXfrm>
        <a:off x="39809" y="3802869"/>
        <a:ext cx="11650061" cy="7358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472687-474A-45FA-9370-5C5AE1E7B361}">
      <dsp:nvSpPr>
        <dsp:cNvPr id="0" name=""/>
        <dsp:cNvSpPr/>
      </dsp:nvSpPr>
      <dsp:spPr>
        <a:xfrm>
          <a:off x="0" y="18285"/>
          <a:ext cx="3709264" cy="287962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b="1" kern="1200">
              <a:solidFill>
                <a:srgbClr val="002060"/>
              </a:solidFill>
            </a:rPr>
            <a:t>Building knowledge to reduce risk of violence</a:t>
          </a:r>
          <a:r>
            <a:rPr lang="en-GB" sz="2800" kern="1200"/>
            <a:t>  </a:t>
          </a:r>
        </a:p>
        <a:p>
          <a:pPr marL="0" lvl="0" indent="0" algn="ctr" defTabSz="1244600">
            <a:lnSpc>
              <a:spcPct val="90000"/>
            </a:lnSpc>
            <a:spcBef>
              <a:spcPct val="0"/>
            </a:spcBef>
            <a:spcAft>
              <a:spcPct val="35000"/>
            </a:spcAft>
            <a:buNone/>
          </a:pPr>
          <a:r>
            <a:rPr lang="en-GB" sz="2800" kern="1200"/>
            <a:t>Examples from: South Africa, Indonesia, Taiwan and South Korea </a:t>
          </a:r>
          <a:endParaRPr lang="en-US" sz="2800" kern="1200"/>
        </a:p>
      </dsp:txBody>
      <dsp:txXfrm>
        <a:off x="0" y="18285"/>
        <a:ext cx="3709264" cy="2879627"/>
      </dsp:txXfrm>
    </dsp:sp>
    <dsp:sp modelId="{D7D2B6BE-0E57-4350-958E-F7E18BBA1935}">
      <dsp:nvSpPr>
        <dsp:cNvPr id="0" name=""/>
        <dsp:cNvSpPr/>
      </dsp:nvSpPr>
      <dsp:spPr>
        <a:xfrm>
          <a:off x="4080190" y="18285"/>
          <a:ext cx="3709264" cy="2879627"/>
        </a:xfrm>
        <a:prstGeom prst="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b="1" kern="1200">
              <a:solidFill>
                <a:schemeClr val="tx1"/>
              </a:solidFill>
            </a:rPr>
            <a:t>Building self-protection skills</a:t>
          </a:r>
          <a:r>
            <a:rPr lang="en-GB" sz="2800" kern="1200"/>
            <a:t>: Ecuador, Thailand &amp; Malaysia,</a:t>
          </a:r>
          <a:endParaRPr lang="en-US" sz="2800" kern="1200"/>
        </a:p>
      </dsp:txBody>
      <dsp:txXfrm>
        <a:off x="4080190" y="18285"/>
        <a:ext cx="3709264" cy="2879627"/>
      </dsp:txXfrm>
    </dsp:sp>
    <dsp:sp modelId="{0EDA36F5-6351-4CBF-B65C-8EEF770C8551}">
      <dsp:nvSpPr>
        <dsp:cNvPr id="0" name=""/>
        <dsp:cNvSpPr/>
      </dsp:nvSpPr>
      <dsp:spPr>
        <a:xfrm>
          <a:off x="8090943" y="2"/>
          <a:ext cx="3709264" cy="2916193"/>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b="1" kern="1200">
              <a:solidFill>
                <a:schemeClr val="tx1"/>
              </a:solidFill>
            </a:rPr>
            <a:t>Building the capacity to manage conflict and aggression</a:t>
          </a:r>
          <a:r>
            <a:rPr lang="en-GB" sz="2800" kern="1200"/>
            <a:t> </a:t>
          </a:r>
        </a:p>
        <a:p>
          <a:pPr marL="0" lvl="0" indent="0" algn="ctr" defTabSz="1244600">
            <a:lnSpc>
              <a:spcPct val="90000"/>
            </a:lnSpc>
            <a:spcBef>
              <a:spcPct val="0"/>
            </a:spcBef>
            <a:spcAft>
              <a:spcPct val="35000"/>
            </a:spcAft>
            <a:buNone/>
          </a:pPr>
          <a:r>
            <a:rPr lang="en-GB" sz="2800" kern="1200"/>
            <a:t>Examples from Uganda, Thailand and Nigeria show promise </a:t>
          </a:r>
          <a:r>
            <a:rPr lang="en-US" sz="2800" kern="1200"/>
            <a:t>in the use of group</a:t>
          </a:r>
        </a:p>
      </dsp:txBody>
      <dsp:txXfrm>
        <a:off x="8090943" y="2"/>
        <a:ext cx="3709264" cy="2916193"/>
      </dsp:txXfrm>
    </dsp:sp>
    <dsp:sp modelId="{A9DD287F-F8F2-4FF5-AC1D-6689BA642EA7}">
      <dsp:nvSpPr>
        <dsp:cNvPr id="0" name=""/>
        <dsp:cNvSpPr/>
      </dsp:nvSpPr>
      <dsp:spPr>
        <a:xfrm>
          <a:off x="980098" y="3287122"/>
          <a:ext cx="4641216" cy="2225558"/>
        </a:xfrm>
        <a:prstGeom prst="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b="1" kern="1200">
              <a:solidFill>
                <a:srgbClr val="002060"/>
              </a:solidFill>
            </a:rPr>
            <a:t>Behavioural and social skills development </a:t>
          </a:r>
          <a:r>
            <a:rPr lang="en-GB" sz="2800" kern="1200"/>
            <a:t>–E</a:t>
          </a:r>
          <a:r>
            <a:rPr lang="en-ZA" sz="2800" kern="1200" err="1"/>
            <a:t>xamples</a:t>
          </a:r>
          <a:r>
            <a:rPr lang="en-ZA" sz="2800" kern="1200"/>
            <a:t> from Turkey, Colombia and Brazil </a:t>
          </a:r>
          <a:endParaRPr lang="en-US" sz="2800" kern="1200"/>
        </a:p>
      </dsp:txBody>
      <dsp:txXfrm>
        <a:off x="980098" y="3287122"/>
        <a:ext cx="4641216" cy="2225558"/>
      </dsp:txXfrm>
    </dsp:sp>
    <dsp:sp modelId="{8BE05764-D596-4A77-93C7-D0C87A24F891}">
      <dsp:nvSpPr>
        <dsp:cNvPr id="0" name=""/>
        <dsp:cNvSpPr/>
      </dsp:nvSpPr>
      <dsp:spPr>
        <a:xfrm>
          <a:off x="5992241" y="3287122"/>
          <a:ext cx="4897304" cy="2225558"/>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b="1" kern="1200">
              <a:solidFill>
                <a:schemeClr val="tx1"/>
              </a:solidFill>
            </a:rPr>
            <a:t>Empowerment and building resilience: </a:t>
          </a:r>
        </a:p>
        <a:p>
          <a:pPr marL="0" lvl="0" indent="0" algn="ctr" defTabSz="1244600">
            <a:lnSpc>
              <a:spcPct val="90000"/>
            </a:lnSpc>
            <a:spcBef>
              <a:spcPct val="0"/>
            </a:spcBef>
            <a:spcAft>
              <a:spcPct val="35000"/>
            </a:spcAft>
            <a:buNone/>
          </a:pPr>
          <a:r>
            <a:rPr lang="en-GB" sz="2800" kern="1200"/>
            <a:t>Examples from El Salvador, Zambia, South Africa, Nigeria, Tanzania, Uganda</a:t>
          </a:r>
          <a:endParaRPr lang="en-US" sz="2800" kern="1200"/>
        </a:p>
      </dsp:txBody>
      <dsp:txXfrm>
        <a:off x="5992241" y="3287122"/>
        <a:ext cx="4897304" cy="22255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9A4D6B-33CB-4B20-90A1-6560EE961CF8}">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A15EBC-ABB3-4106-ABC8-33E5C883E4CE}">
      <dsp:nvSpPr>
        <dsp:cNvPr id="0" name=""/>
        <dsp:cNvSpPr/>
      </dsp:nvSpPr>
      <dsp:spPr>
        <a:xfrm>
          <a:off x="0" y="0"/>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rtl="0">
            <a:lnSpc>
              <a:spcPct val="90000"/>
            </a:lnSpc>
            <a:spcBef>
              <a:spcPct val="0"/>
            </a:spcBef>
            <a:spcAft>
              <a:spcPct val="35000"/>
            </a:spcAft>
            <a:buNone/>
          </a:pPr>
          <a:r>
            <a:rPr lang="en-US" sz="3000" kern="1200" dirty="0"/>
            <a:t>(1) team building;</a:t>
          </a:r>
          <a:r>
            <a:rPr lang="en-US" sz="3000" kern="1200" dirty="0">
              <a:latin typeface="Calibri Light" panose="020F0302020204030204"/>
            </a:rPr>
            <a:t> </a:t>
          </a:r>
          <a:endParaRPr lang="en-US" sz="3000" kern="1200" dirty="0"/>
        </a:p>
      </dsp:txBody>
      <dsp:txXfrm>
        <a:off x="0" y="0"/>
        <a:ext cx="6900512" cy="692017"/>
      </dsp:txXfrm>
    </dsp:sp>
    <dsp:sp modelId="{1959C656-6827-401E-BCA4-186D1D6878FC}">
      <dsp:nvSpPr>
        <dsp:cNvPr id="0" name=""/>
        <dsp:cNvSpPr/>
      </dsp:nvSpPr>
      <dsp:spPr>
        <a:xfrm>
          <a:off x="0" y="692017"/>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2A559E-D611-4A50-B8F2-74CFC1F8B268}">
      <dsp:nvSpPr>
        <dsp:cNvPr id="0" name=""/>
        <dsp:cNvSpPr/>
      </dsp:nvSpPr>
      <dsp:spPr>
        <a:xfrm>
          <a:off x="0" y="692017"/>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rtl="0">
            <a:lnSpc>
              <a:spcPct val="90000"/>
            </a:lnSpc>
            <a:spcBef>
              <a:spcPct val="0"/>
            </a:spcBef>
            <a:spcAft>
              <a:spcPct val="35000"/>
            </a:spcAft>
            <a:buNone/>
          </a:pPr>
          <a:r>
            <a:rPr lang="en-US" sz="3000" kern="1200" dirty="0"/>
            <a:t>(2) self-regulation and self-monitoring;</a:t>
          </a:r>
          <a:r>
            <a:rPr lang="en-US" sz="3000" kern="1200" dirty="0">
              <a:latin typeface="Calibri Light" panose="020F0302020204030204"/>
            </a:rPr>
            <a:t> </a:t>
          </a:r>
          <a:endParaRPr lang="en-US" sz="3000" kern="1200" dirty="0"/>
        </a:p>
      </dsp:txBody>
      <dsp:txXfrm>
        <a:off x="0" y="692017"/>
        <a:ext cx="6900512" cy="692017"/>
      </dsp:txXfrm>
    </dsp:sp>
    <dsp:sp modelId="{1FE2505A-F5DD-4D63-A1AE-2E307E29C4A9}">
      <dsp:nvSpPr>
        <dsp:cNvPr id="0" name=""/>
        <dsp:cNvSpPr/>
      </dsp:nvSpPr>
      <dsp:spPr>
        <a:xfrm>
          <a:off x="0" y="138403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D74600-FEE9-469E-95B4-262E98328C1D}">
      <dsp:nvSpPr>
        <dsp:cNvPr id="0" name=""/>
        <dsp:cNvSpPr/>
      </dsp:nvSpPr>
      <dsp:spPr>
        <a:xfrm>
          <a:off x="0" y="1384035"/>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rtl="0">
            <a:lnSpc>
              <a:spcPct val="90000"/>
            </a:lnSpc>
            <a:spcBef>
              <a:spcPct val="0"/>
            </a:spcBef>
            <a:spcAft>
              <a:spcPct val="35000"/>
            </a:spcAft>
            <a:buNone/>
          </a:pPr>
          <a:r>
            <a:rPr lang="en-US" sz="3000" kern="1200" dirty="0"/>
            <a:t>(3) stress-release;</a:t>
          </a:r>
          <a:r>
            <a:rPr lang="en-US" sz="3000" kern="1200" dirty="0">
              <a:latin typeface="Calibri Light" panose="020F0302020204030204"/>
            </a:rPr>
            <a:t> </a:t>
          </a:r>
        </a:p>
      </dsp:txBody>
      <dsp:txXfrm>
        <a:off x="0" y="1384035"/>
        <a:ext cx="6900512" cy="692017"/>
      </dsp:txXfrm>
    </dsp:sp>
    <dsp:sp modelId="{C635BFB1-B3B5-4288-B114-3402A40E1935}">
      <dsp:nvSpPr>
        <dsp:cNvPr id="0" name=""/>
        <dsp:cNvSpPr/>
      </dsp:nvSpPr>
      <dsp:spPr>
        <a:xfrm>
          <a:off x="0" y="2076052"/>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B89036-26A0-4ACD-9F7D-369171B574A3}">
      <dsp:nvSpPr>
        <dsp:cNvPr id="0" name=""/>
        <dsp:cNvSpPr/>
      </dsp:nvSpPr>
      <dsp:spPr>
        <a:xfrm>
          <a:off x="0" y="2076052"/>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rtl="0">
            <a:lnSpc>
              <a:spcPct val="90000"/>
            </a:lnSpc>
            <a:spcBef>
              <a:spcPct val="0"/>
            </a:spcBef>
            <a:spcAft>
              <a:spcPct val="35000"/>
            </a:spcAft>
            <a:buNone/>
          </a:pPr>
          <a:r>
            <a:rPr lang="en-US" sz="3000" kern="1200" dirty="0"/>
            <a:t>(4) personal mentoring;</a:t>
          </a:r>
          <a:r>
            <a:rPr lang="en-US" sz="3000" kern="1200" dirty="0">
              <a:latin typeface="Calibri Light" panose="020F0302020204030204"/>
            </a:rPr>
            <a:t> </a:t>
          </a:r>
          <a:endParaRPr lang="en-US" sz="3000" kern="1200" dirty="0"/>
        </a:p>
      </dsp:txBody>
      <dsp:txXfrm>
        <a:off x="0" y="2076052"/>
        <a:ext cx="6900512" cy="692017"/>
      </dsp:txXfrm>
    </dsp:sp>
    <dsp:sp modelId="{362E646D-CC61-4E1B-9EA5-AD8FD35E2A16}">
      <dsp:nvSpPr>
        <dsp:cNvPr id="0" name=""/>
        <dsp:cNvSpPr/>
      </dsp:nvSpPr>
      <dsp:spPr>
        <a:xfrm>
          <a:off x="0" y="2768070"/>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1B5BAB-0F6F-411D-A8FE-244409929C0E}">
      <dsp:nvSpPr>
        <dsp:cNvPr id="0" name=""/>
        <dsp:cNvSpPr/>
      </dsp:nvSpPr>
      <dsp:spPr>
        <a:xfrm>
          <a:off x="0" y="2768070"/>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rtl="0">
            <a:lnSpc>
              <a:spcPct val="90000"/>
            </a:lnSpc>
            <a:spcBef>
              <a:spcPct val="0"/>
            </a:spcBef>
            <a:spcAft>
              <a:spcPct val="35000"/>
            </a:spcAft>
            <a:buNone/>
          </a:pPr>
          <a:r>
            <a:rPr lang="en-US" sz="3000" kern="1200" dirty="0"/>
            <a:t>(5) increasing time with adult supervision;</a:t>
          </a:r>
          <a:r>
            <a:rPr lang="en-US" sz="3000" kern="1200" dirty="0">
              <a:latin typeface="Calibri Light" panose="020F0302020204030204"/>
            </a:rPr>
            <a:t> </a:t>
          </a:r>
          <a:endParaRPr lang="en-US" sz="3000" kern="1200" dirty="0"/>
        </a:p>
      </dsp:txBody>
      <dsp:txXfrm>
        <a:off x="0" y="2768070"/>
        <a:ext cx="6900512" cy="692017"/>
      </dsp:txXfrm>
    </dsp:sp>
    <dsp:sp modelId="{B028F0F5-CB6C-40B7-9A99-144EABEE3EAB}">
      <dsp:nvSpPr>
        <dsp:cNvPr id="0" name=""/>
        <dsp:cNvSpPr/>
      </dsp:nvSpPr>
      <dsp:spPr>
        <a:xfrm>
          <a:off x="0" y="3460088"/>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AD9582-8779-4036-BA8B-49C6220A9C5E}">
      <dsp:nvSpPr>
        <dsp:cNvPr id="0" name=""/>
        <dsp:cNvSpPr/>
      </dsp:nvSpPr>
      <dsp:spPr>
        <a:xfrm>
          <a:off x="0" y="3460088"/>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rtl="0">
            <a:lnSpc>
              <a:spcPct val="90000"/>
            </a:lnSpc>
            <a:spcBef>
              <a:spcPct val="0"/>
            </a:spcBef>
            <a:spcAft>
              <a:spcPct val="35000"/>
            </a:spcAft>
            <a:buNone/>
          </a:pPr>
          <a:r>
            <a:rPr lang="en-US" sz="3000" kern="1200" dirty="0"/>
            <a:t>(6) increasing human capital;</a:t>
          </a:r>
          <a:r>
            <a:rPr lang="en-US" sz="3000" kern="1200" dirty="0">
              <a:latin typeface="Calibri Light" panose="020F0302020204030204"/>
            </a:rPr>
            <a:t> </a:t>
          </a:r>
        </a:p>
      </dsp:txBody>
      <dsp:txXfrm>
        <a:off x="0" y="3460088"/>
        <a:ext cx="6900512" cy="692017"/>
      </dsp:txXfrm>
    </dsp:sp>
    <dsp:sp modelId="{3FD048B6-EE33-4D39-AC4A-5615E2234A71}">
      <dsp:nvSpPr>
        <dsp:cNvPr id="0" name=""/>
        <dsp:cNvSpPr/>
      </dsp:nvSpPr>
      <dsp:spPr>
        <a:xfrm>
          <a:off x="0" y="4152105"/>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AF0563-D10E-4F76-8ECD-EF1A40FAE254}">
      <dsp:nvSpPr>
        <dsp:cNvPr id="0" name=""/>
        <dsp:cNvSpPr/>
      </dsp:nvSpPr>
      <dsp:spPr>
        <a:xfrm>
          <a:off x="0" y="4152105"/>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rtl="0">
            <a:lnSpc>
              <a:spcPct val="90000"/>
            </a:lnSpc>
            <a:spcBef>
              <a:spcPct val="0"/>
            </a:spcBef>
            <a:spcAft>
              <a:spcPct val="35000"/>
            </a:spcAft>
            <a:buNone/>
          </a:pPr>
          <a:r>
            <a:rPr lang="en-US" sz="3000" kern="1200" dirty="0"/>
            <a:t>(7) introducing positive aspirations; and</a:t>
          </a:r>
          <a:r>
            <a:rPr lang="en-US" sz="3000" kern="1200" dirty="0">
              <a:latin typeface="Calibri Light" panose="020F0302020204030204"/>
            </a:rPr>
            <a:t> </a:t>
          </a:r>
          <a:endParaRPr lang="en-US" sz="3000" kern="1200" dirty="0"/>
        </a:p>
      </dsp:txBody>
      <dsp:txXfrm>
        <a:off x="0" y="4152105"/>
        <a:ext cx="6900512" cy="692017"/>
      </dsp:txXfrm>
    </dsp:sp>
    <dsp:sp modelId="{EA2BE649-449C-418A-BCDB-7780B5A9B8A3}">
      <dsp:nvSpPr>
        <dsp:cNvPr id="0" name=""/>
        <dsp:cNvSpPr/>
      </dsp:nvSpPr>
      <dsp:spPr>
        <a:xfrm>
          <a:off x="0" y="4844123"/>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C4E589-C0DA-4340-B5C6-1789A1955210}">
      <dsp:nvSpPr>
        <dsp:cNvPr id="0" name=""/>
        <dsp:cNvSpPr/>
      </dsp:nvSpPr>
      <dsp:spPr>
        <a:xfrm>
          <a:off x="0" y="4844123"/>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t>(8) including the family in the program. </a:t>
          </a:r>
        </a:p>
      </dsp:txBody>
      <dsp:txXfrm>
        <a:off x="0" y="4844123"/>
        <a:ext cx="6900512" cy="6920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35520-7E58-477F-ADC5-400C4EC7DF89}">
      <dsp:nvSpPr>
        <dsp:cNvPr id="0" name=""/>
        <dsp:cNvSpPr/>
      </dsp:nvSpPr>
      <dsp:spPr>
        <a:xfrm>
          <a:off x="1748064" y="2975"/>
          <a:ext cx="3342605" cy="200556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Schools are positive spaces for children</a:t>
          </a:r>
        </a:p>
      </dsp:txBody>
      <dsp:txXfrm>
        <a:off x="1748064" y="2975"/>
        <a:ext cx="3342605" cy="2005563"/>
      </dsp:txXfrm>
    </dsp:sp>
    <dsp:sp modelId="{6406F675-6A9F-416F-9F79-2BF091F10761}">
      <dsp:nvSpPr>
        <dsp:cNvPr id="0" name=""/>
        <dsp:cNvSpPr/>
      </dsp:nvSpPr>
      <dsp:spPr>
        <a:xfrm>
          <a:off x="5424930" y="2975"/>
          <a:ext cx="3342605" cy="2005563"/>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Schools provide social context and infrastructure</a:t>
          </a:r>
        </a:p>
      </dsp:txBody>
      <dsp:txXfrm>
        <a:off x="5424930" y="2975"/>
        <a:ext cx="3342605" cy="2005563"/>
      </dsp:txXfrm>
    </dsp:sp>
    <dsp:sp modelId="{B93DC4FE-B892-44FB-A477-D1FD57642E89}">
      <dsp:nvSpPr>
        <dsp:cNvPr id="0" name=""/>
        <dsp:cNvSpPr/>
      </dsp:nvSpPr>
      <dsp:spPr>
        <a:xfrm>
          <a:off x="1748064" y="2342799"/>
          <a:ext cx="3342605" cy="2005563"/>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Schools can implement carefully targeted interventions for a sustained period of time. </a:t>
          </a:r>
        </a:p>
      </dsp:txBody>
      <dsp:txXfrm>
        <a:off x="1748064" y="2342799"/>
        <a:ext cx="3342605" cy="2005563"/>
      </dsp:txXfrm>
    </dsp:sp>
    <dsp:sp modelId="{B5ABB4B8-7284-4303-B2FB-7F0BF6E442FA}">
      <dsp:nvSpPr>
        <dsp:cNvPr id="0" name=""/>
        <dsp:cNvSpPr/>
      </dsp:nvSpPr>
      <dsp:spPr>
        <a:xfrm>
          <a:off x="5424930" y="2342799"/>
          <a:ext cx="3342605" cy="200556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Schools can positively influence the developmental trajectories of children  </a:t>
          </a:r>
        </a:p>
      </dsp:txBody>
      <dsp:txXfrm>
        <a:off x="5424930" y="2342799"/>
        <a:ext cx="3342605" cy="20055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2CE53B-0790-4BCB-8EEB-223FBF8F9E13}">
      <dsp:nvSpPr>
        <dsp:cNvPr id="0" name=""/>
        <dsp:cNvSpPr/>
      </dsp:nvSpPr>
      <dsp:spPr>
        <a:xfrm>
          <a:off x="0" y="675"/>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33FF7F-90C3-433F-9094-100B4D4B8658}">
      <dsp:nvSpPr>
        <dsp:cNvPr id="0" name=""/>
        <dsp:cNvSpPr/>
      </dsp:nvSpPr>
      <dsp:spPr>
        <a:xfrm>
          <a:off x="0" y="675"/>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Focus on the whole school environment, including all stakeholders</a:t>
          </a:r>
        </a:p>
      </dsp:txBody>
      <dsp:txXfrm>
        <a:off x="0" y="675"/>
        <a:ext cx="6900512" cy="1106957"/>
      </dsp:txXfrm>
    </dsp:sp>
    <dsp:sp modelId="{9322A31C-53E9-4E22-9F58-6D7C9CC35BB3}">
      <dsp:nvSpPr>
        <dsp:cNvPr id="0" name=""/>
        <dsp:cNvSpPr/>
      </dsp:nvSpPr>
      <dsp:spPr>
        <a:xfrm>
          <a:off x="0" y="1107633"/>
          <a:ext cx="6900512"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4309C9-3110-4F5F-B207-F9A4DE897618}">
      <dsp:nvSpPr>
        <dsp:cNvPr id="0" name=""/>
        <dsp:cNvSpPr/>
      </dsp:nvSpPr>
      <dsp:spPr>
        <a:xfrm>
          <a:off x="0" y="1107633"/>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Examples from Uganda, but also Chile, India</a:t>
          </a:r>
        </a:p>
      </dsp:txBody>
      <dsp:txXfrm>
        <a:off x="0" y="1107633"/>
        <a:ext cx="6900512" cy="1106957"/>
      </dsp:txXfrm>
    </dsp:sp>
    <dsp:sp modelId="{195F19A1-F5BC-432A-AADF-1FC2E7AEC2B8}">
      <dsp:nvSpPr>
        <dsp:cNvPr id="0" name=""/>
        <dsp:cNvSpPr/>
      </dsp:nvSpPr>
      <dsp:spPr>
        <a:xfrm>
          <a:off x="0" y="2214591"/>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48576B-1CC2-421E-AFEB-33693C680EA9}">
      <dsp:nvSpPr>
        <dsp:cNvPr id="0" name=""/>
        <dsp:cNvSpPr/>
      </dsp:nvSpPr>
      <dsp:spPr>
        <a:xfrm>
          <a:off x="0" y="2214591"/>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Variations in intensity, duration of components across these examples</a:t>
          </a:r>
        </a:p>
      </dsp:txBody>
      <dsp:txXfrm>
        <a:off x="0" y="2214591"/>
        <a:ext cx="6900512" cy="1106957"/>
      </dsp:txXfrm>
    </dsp:sp>
    <dsp:sp modelId="{F3422046-1FF8-4405-9480-1C7ADDD28B3B}">
      <dsp:nvSpPr>
        <dsp:cNvPr id="0" name=""/>
        <dsp:cNvSpPr/>
      </dsp:nvSpPr>
      <dsp:spPr>
        <a:xfrm>
          <a:off x="0" y="3321549"/>
          <a:ext cx="6900512"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E3D4F4-2BFA-491D-9EB0-F7CE19B11E7D}">
      <dsp:nvSpPr>
        <dsp:cNvPr id="0" name=""/>
        <dsp:cNvSpPr/>
      </dsp:nvSpPr>
      <dsp:spPr>
        <a:xfrm>
          <a:off x="0" y="3321549"/>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Delivery in school, within school hours</a:t>
          </a:r>
        </a:p>
      </dsp:txBody>
      <dsp:txXfrm>
        <a:off x="0" y="3321549"/>
        <a:ext cx="6900512" cy="1106957"/>
      </dsp:txXfrm>
    </dsp:sp>
    <dsp:sp modelId="{80AAFB4B-E96A-487A-B590-03CD1C510CBF}">
      <dsp:nvSpPr>
        <dsp:cNvPr id="0" name=""/>
        <dsp:cNvSpPr/>
      </dsp:nvSpPr>
      <dsp:spPr>
        <a:xfrm>
          <a:off x="0" y="4428507"/>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1968A0-6C72-4904-A5EE-52FBD8FD4121}">
      <dsp:nvSpPr>
        <dsp:cNvPr id="0" name=""/>
        <dsp:cNvSpPr/>
      </dsp:nvSpPr>
      <dsp:spPr>
        <a:xfrm>
          <a:off x="0" y="4428507"/>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Focus on policies, procedures and processes</a:t>
          </a:r>
        </a:p>
      </dsp:txBody>
      <dsp:txXfrm>
        <a:off x="0" y="4428507"/>
        <a:ext cx="6900512" cy="1106957"/>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3F7578-9DBC-443B-8DF1-6EB42799285F}" type="datetimeFigureOut">
              <a:rPr lang="en-US" smtClean="0"/>
              <a:t>10/31/2023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B535B0-B67E-46AB-8150-90B66EB857DB}" type="slidenum">
              <a:rPr lang="en-US" smtClean="0"/>
              <a:t>‹#›</a:t>
            </a:fld>
            <a:endParaRPr lang="en-US"/>
          </a:p>
        </p:txBody>
      </p:sp>
    </p:spTree>
    <p:extLst>
      <p:ext uri="{BB962C8B-B14F-4D97-AF65-F5344CB8AC3E}">
        <p14:creationId xmlns:p14="http://schemas.microsoft.com/office/powerpoint/2010/main" val="2772786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There is no standard definition of bullying or cyberbullying in international surveys, with only three surveys – the GSHS, HBSC and PISA – providing explicit definitions.</a:t>
            </a:r>
          </a:p>
          <a:p>
            <a:r>
              <a:rPr lang="en-US"/>
              <a:t>Source: </a:t>
            </a:r>
          </a:p>
          <a:p>
            <a:r>
              <a:rPr lang="en-US"/>
              <a:t>1. </a:t>
            </a:r>
            <a:br>
              <a:rPr lang="en-US" b="0" i="0">
                <a:solidFill>
                  <a:srgbClr val="000000"/>
                </a:solidFill>
                <a:effectLst/>
                <a:latin typeface="Arial" panose="020B0604020202020204" pitchFamily="34" charset="0"/>
              </a:rPr>
            </a:br>
            <a:r>
              <a:rPr lang="en-US"/>
              <a:t>Global School-based Student Health Survey (GSHS) World Health Organization (WHO) Since 2003; survey conducted every 3-5 years (for most countries) 13-17 year </a:t>
            </a:r>
            <a:r>
              <a:rPr lang="en-US" err="1"/>
              <a:t>olds</a:t>
            </a:r>
            <a:r>
              <a:rPr lang="en-US"/>
              <a:t> since 2013, and previously 13-15 year </a:t>
            </a:r>
            <a:r>
              <a:rPr lang="en-US" err="1"/>
              <a:t>olds</a:t>
            </a:r>
            <a:r>
              <a:rPr lang="en-US"/>
              <a:t>. 96 countries and territories across all regions except Europe and North America</a:t>
            </a:r>
          </a:p>
          <a:p>
            <a:endParaRPr lang="en-US"/>
          </a:p>
        </p:txBody>
      </p:sp>
      <p:sp>
        <p:nvSpPr>
          <p:cNvPr id="4" name="Slide Number Placeholder 3"/>
          <p:cNvSpPr>
            <a:spLocks noGrp="1"/>
          </p:cNvSpPr>
          <p:nvPr>
            <p:ph type="sldNum" sz="quarter" idx="5"/>
          </p:nvPr>
        </p:nvSpPr>
        <p:spPr/>
        <p:txBody>
          <a:bodyPr/>
          <a:lstStyle/>
          <a:p>
            <a:fld id="{6EB535B0-B67E-46AB-8150-90B66EB857DB}" type="slidenum">
              <a:rPr lang="en-US" smtClean="0"/>
              <a:t>2</a:t>
            </a:fld>
            <a:endParaRPr lang="en-US"/>
          </a:p>
        </p:txBody>
      </p:sp>
    </p:spTree>
    <p:extLst>
      <p:ext uri="{BB962C8B-B14F-4D97-AF65-F5344CB8AC3E}">
        <p14:creationId xmlns:p14="http://schemas.microsoft.com/office/powerpoint/2010/main" val="745587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Schools can be positive spaces for children who are exposed to a range of forms of violence or risks of harm within homes and communities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Schools provide a social context that comes along with established infrastructure and resources that could support violence prevention initiatives – e.g. identifying high risk learners and targeting appropriate resources to them.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Schools are attended by children and youth who are at critical developmental stages in their lives. Carefully targeted interventions can positively influence their developmental trajectories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Schools have a captive audience and can implement carefully targeted interventions for a sustained period of time. This will ensure that poly-victims who are attending schools, can access continued support services during the years that they’ll be attending school.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endParaRPr lang="en-US"/>
          </a:p>
        </p:txBody>
      </p:sp>
      <p:sp>
        <p:nvSpPr>
          <p:cNvPr id="4" name="Slide Number Placeholder 3"/>
          <p:cNvSpPr>
            <a:spLocks noGrp="1"/>
          </p:cNvSpPr>
          <p:nvPr>
            <p:ph type="sldNum" sz="quarter" idx="5"/>
          </p:nvPr>
        </p:nvSpPr>
        <p:spPr/>
        <p:txBody>
          <a:bodyPr/>
          <a:lstStyle/>
          <a:p>
            <a:fld id="{6EB535B0-B67E-46AB-8150-90B66EB857DB}" type="slidenum">
              <a:rPr lang="en-US" smtClean="0"/>
              <a:t>16</a:t>
            </a:fld>
            <a:endParaRPr lang="en-US"/>
          </a:p>
        </p:txBody>
      </p:sp>
    </p:spTree>
    <p:extLst>
      <p:ext uri="{BB962C8B-B14F-4D97-AF65-F5344CB8AC3E}">
        <p14:creationId xmlns:p14="http://schemas.microsoft.com/office/powerpoint/2010/main" val="190622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B535B0-B67E-46AB-8150-90B66EB857DB}" type="slidenum">
              <a:rPr lang="en-US" smtClean="0"/>
              <a:t>17</a:t>
            </a:fld>
            <a:endParaRPr lang="en-US"/>
          </a:p>
        </p:txBody>
      </p:sp>
    </p:spTree>
    <p:extLst>
      <p:ext uri="{BB962C8B-B14F-4D97-AF65-F5344CB8AC3E}">
        <p14:creationId xmlns:p14="http://schemas.microsoft.com/office/powerpoint/2010/main" val="2906048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momentum and the demands of young people </a:t>
            </a:r>
            <a:r>
              <a:rPr lang="en-US" baseline="0" dirty="0"/>
              <a:t>are both the context and inspiration for the next phase of the #ENDViolence campaign: Safe to Learn. </a:t>
            </a:r>
          </a:p>
          <a:p>
            <a:endParaRPr lang="en-US" baseline="0" dirty="0"/>
          </a:p>
          <a:p>
            <a:r>
              <a:rPr lang="en-US" baseline="0" dirty="0"/>
              <a:t>No child should be afraid to go to school. And yet, for far too many students around the world, school is a dangerous place. </a:t>
            </a:r>
          </a:p>
          <a:p>
            <a:endParaRPr lang="en-US" baseline="0" dirty="0"/>
          </a:p>
          <a:p>
            <a:r>
              <a:rPr lang="en-US" baseline="0" dirty="0"/>
              <a:t>These statistics give you a sense of the magnitude of the problem. They also illustrate how the school setting serves as a window into various types of violence: from bullying (both on and offline) to physical and sexual violence.  </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88E940-580C-476F-9900-8EFDD07EEEF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565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a:t>Data for 2016 – reported in: UNESCO (2019) </a:t>
            </a:r>
            <a:r>
              <a:rPr lang="en-US" sz="1800" b="0" i="0" u="none" strike="noStrike" baseline="0">
                <a:solidFill>
                  <a:srgbClr val="FFFFFF"/>
                </a:solidFill>
                <a:latin typeface="MyriadPro-Light"/>
              </a:rPr>
              <a:t>Behind the numbers: Ending school violence and bullying</a:t>
            </a:r>
            <a:endParaRPr lang="en-US"/>
          </a:p>
        </p:txBody>
      </p:sp>
      <p:sp>
        <p:nvSpPr>
          <p:cNvPr id="4" name="Slide Number Placeholder 3"/>
          <p:cNvSpPr>
            <a:spLocks noGrp="1"/>
          </p:cNvSpPr>
          <p:nvPr>
            <p:ph type="sldNum" sz="quarter" idx="5"/>
          </p:nvPr>
        </p:nvSpPr>
        <p:spPr/>
        <p:txBody>
          <a:bodyPr/>
          <a:lstStyle/>
          <a:p>
            <a:fld id="{6EB535B0-B67E-46AB-8150-90B66EB857DB}" type="slidenum">
              <a:rPr lang="en-US" smtClean="0"/>
              <a:t>4</a:t>
            </a:fld>
            <a:endParaRPr lang="en-US"/>
          </a:p>
        </p:txBody>
      </p:sp>
    </p:spTree>
    <p:extLst>
      <p:ext uri="{BB962C8B-B14F-4D97-AF65-F5344CB8AC3E}">
        <p14:creationId xmlns:p14="http://schemas.microsoft.com/office/powerpoint/2010/main" val="2677035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That momentum and the demands of young people </a:t>
            </a:r>
            <a:r>
              <a:rPr lang="en-US" baseline="0"/>
              <a:t>are both the context and inspiration for the next phase of the #</a:t>
            </a:r>
            <a:r>
              <a:rPr lang="en-US" baseline="0" err="1"/>
              <a:t>ENDViolence</a:t>
            </a:r>
            <a:r>
              <a:rPr lang="en-US" baseline="0"/>
              <a:t> campaign: Safe to Learn. </a:t>
            </a:r>
          </a:p>
          <a:p>
            <a:endParaRPr lang="en-US" baseline="0"/>
          </a:p>
          <a:p>
            <a:r>
              <a:rPr lang="en-US" baseline="0"/>
              <a:t>No child should be afraid to go to school. And yet, for far too many students around the world, school is a dangerous place. </a:t>
            </a:r>
          </a:p>
          <a:p>
            <a:endParaRPr lang="en-US" baseline="0"/>
          </a:p>
          <a:p>
            <a:r>
              <a:rPr lang="en-US" baseline="0"/>
              <a:t>These statistics give you a sense of the magnitude of the problem. They also illustrate how the school setting serves as a window into various types of violence: from bullying (both on and offline) to physical and sexual violence.  </a:t>
            </a:r>
          </a:p>
          <a:p>
            <a:endParaRPr lang="en-US" baseline="0"/>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88E940-580C-476F-9900-8EFDD07EEEF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7142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B535B0-B67E-46AB-8150-90B66EB857DB}" type="slidenum">
              <a:rPr lang="en-US" smtClean="0"/>
              <a:t>6</a:t>
            </a:fld>
            <a:endParaRPr lang="en-US"/>
          </a:p>
        </p:txBody>
      </p:sp>
    </p:spTree>
    <p:extLst>
      <p:ext uri="{BB962C8B-B14F-4D97-AF65-F5344CB8AC3E}">
        <p14:creationId xmlns:p14="http://schemas.microsoft.com/office/powerpoint/2010/main" val="3053619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just">
              <a:lnSpc>
                <a:spcPct val="115000"/>
              </a:lnSpc>
              <a:spcBef>
                <a:spcPts val="1200"/>
              </a:spcBef>
              <a:spcAft>
                <a:spcPts val="1200"/>
              </a:spcAft>
              <a:buFont typeface="Wingdings" panose="05000000000000000000" pitchFamily="2" charset="2"/>
              <a:buChar char=""/>
            </a:pPr>
            <a:r>
              <a:rPr lang="en-ZA" sz="1800">
                <a:effectLst/>
                <a:latin typeface="Arial" panose="020B0604020202020204" pitchFamily="34" charset="0"/>
                <a:ea typeface="Arial" panose="020B0604020202020204" pitchFamily="34" charset="0"/>
              </a:rPr>
              <a:t>Successful programmes: experimental or quasi-experimental designs with evidence of significant sustained effect on outcomes.</a:t>
            </a:r>
            <a:endParaRPr lang="en-US" sz="1800">
              <a:effectLst/>
              <a:latin typeface="Arial" panose="020B0604020202020204" pitchFamily="34" charset="0"/>
              <a:ea typeface="Arial" panose="020B0604020202020204" pitchFamily="34" charset="0"/>
            </a:endParaRPr>
          </a:p>
          <a:p>
            <a:pPr marL="342900" marR="0" lvl="0" indent="-342900" algn="just">
              <a:lnSpc>
                <a:spcPct val="115000"/>
              </a:lnSpc>
              <a:spcBef>
                <a:spcPts val="1200"/>
              </a:spcBef>
              <a:spcAft>
                <a:spcPts val="1200"/>
              </a:spcAft>
              <a:buFont typeface="Wingdings" panose="05000000000000000000" pitchFamily="2" charset="2"/>
              <a:buChar char=""/>
            </a:pPr>
            <a:r>
              <a:rPr lang="en-ZA" sz="1800">
                <a:effectLst/>
                <a:latin typeface="Arial" panose="020B0604020202020204" pitchFamily="34" charset="0"/>
                <a:ea typeface="Arial" panose="020B0604020202020204" pitchFamily="34" charset="0"/>
              </a:rPr>
              <a:t>Promising programmes: experimental or quasi-experimental designs with evidence of effect on outcomes of interest; or non-experimental designs with evidence of effect on outcomes post intervention.</a:t>
            </a:r>
            <a:endParaRPr lang="en-US" sz="1800">
              <a:effectLst/>
              <a:latin typeface="Arial" panose="020B0604020202020204" pitchFamily="34" charset="0"/>
              <a:ea typeface="Arial" panose="020B0604020202020204" pitchFamily="34" charset="0"/>
            </a:endParaRPr>
          </a:p>
          <a:p>
            <a:pPr marL="342900" marR="0" lvl="0" indent="-342900" algn="just">
              <a:lnSpc>
                <a:spcPct val="115000"/>
              </a:lnSpc>
              <a:spcBef>
                <a:spcPts val="1200"/>
              </a:spcBef>
              <a:spcAft>
                <a:spcPts val="1200"/>
              </a:spcAft>
              <a:buFont typeface="Wingdings" panose="05000000000000000000" pitchFamily="2" charset="2"/>
              <a:buChar char=""/>
            </a:pPr>
            <a:r>
              <a:rPr lang="en-ZA" sz="1800">
                <a:effectLst/>
                <a:latin typeface="Arial" panose="020B0604020202020204" pitchFamily="34" charset="0"/>
                <a:ea typeface="Arial" panose="020B0604020202020204" pitchFamily="34" charset="0"/>
              </a:rPr>
              <a:t>Emerging programmes with insufficient evidence: non- experimental design used; findings might suggest some positive results, but the design of the study is not sufficiently rigorous to determine effectiveness; only programmatic evidence.</a:t>
            </a:r>
            <a:endParaRPr lang="en-US" sz="1800">
              <a:effectLst/>
              <a:latin typeface="Arial" panose="020B0604020202020204" pitchFamily="34" charset="0"/>
              <a:ea typeface="Arial" panose="020B0604020202020204" pitchFamily="34" charset="0"/>
            </a:endParaRPr>
          </a:p>
          <a:p>
            <a:pPr marL="342900" marR="0" lvl="0" indent="-342900" algn="just">
              <a:lnSpc>
                <a:spcPct val="115000"/>
              </a:lnSpc>
              <a:spcBef>
                <a:spcPts val="1200"/>
              </a:spcBef>
              <a:spcAft>
                <a:spcPts val="1200"/>
              </a:spcAft>
              <a:buFont typeface="Wingdings" panose="05000000000000000000" pitchFamily="2" charset="2"/>
              <a:buChar char=""/>
            </a:pPr>
            <a:r>
              <a:rPr lang="en-ZA" sz="1800">
                <a:effectLst/>
                <a:latin typeface="Arial" panose="020B0604020202020204" pitchFamily="34" charset="0"/>
                <a:ea typeface="Arial" panose="020B0604020202020204" pitchFamily="34" charset="0"/>
              </a:rPr>
              <a:t>Ineffective programmes: failed to demonstrate an effect. </a:t>
            </a:r>
            <a:endParaRPr lang="en-US" sz="1800">
              <a:effectLst/>
              <a:latin typeface="Arial" panose="020B0604020202020204" pitchFamily="34" charset="0"/>
              <a:ea typeface="Arial" panose="020B0604020202020204" pitchFamily="34" charset="0"/>
            </a:endParaRPr>
          </a:p>
          <a:p>
            <a:pPr marL="0" marR="0" algn="just">
              <a:lnSpc>
                <a:spcPct val="115000"/>
              </a:lnSpc>
              <a:spcBef>
                <a:spcPts val="1200"/>
              </a:spcBef>
              <a:spcAft>
                <a:spcPts val="1200"/>
              </a:spcAft>
            </a:pPr>
            <a:r>
              <a:rPr lang="en-ZA" sz="1800">
                <a:effectLst/>
                <a:latin typeface="Arial" panose="020B0604020202020204" pitchFamily="34" charset="0"/>
                <a:ea typeface="Arial" panose="020B0604020202020204" pitchFamily="34" charset="0"/>
              </a:rPr>
              <a:t>We included 151 papers and reports in this review that documented 87 programmes in the Global South. The majority of the published studies  were quasi-experimental and related to impact and outcomes evaluations. The grey literature used comprised a mixture of formative evaluations, process evaluations and reviews of programme data to assess programme successes and outcomes. </a:t>
            </a:r>
            <a:endParaRPr lang="en-US" sz="1800">
              <a:effectLst/>
              <a:latin typeface="Arial" panose="020B0604020202020204" pitchFamily="34" charset="0"/>
              <a:ea typeface="Arial" panose="020B0604020202020204" pitchFamily="34" charset="0"/>
            </a:endParaRPr>
          </a:p>
          <a:p>
            <a:pPr marL="0" marR="0" algn="just">
              <a:spcBef>
                <a:spcPts val="0"/>
              </a:spcBef>
              <a:spcAft>
                <a:spcPts val="800"/>
              </a:spcAft>
            </a:pPr>
            <a:r>
              <a:rPr lang="en-ZA" sz="1800">
                <a:effectLst/>
                <a:latin typeface="Arial" panose="020B0604020202020204" pitchFamily="34" charset="0"/>
                <a:ea typeface="Arial" panose="020B0604020202020204" pitchFamily="34" charset="0"/>
              </a:rPr>
              <a:t>Here I would include the percentage distribution, majority can mean many things and it would be better to be precise here. Of the 87 programmes, x (x%) were impact evaluations using quasi-experimental methods. </a:t>
            </a:r>
            <a:endParaRPr lang="en-US" sz="1800">
              <a:effectLst/>
              <a:latin typeface="Arial" panose="020B0604020202020204" pitchFamily="34" charset="0"/>
              <a:ea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6EB535B0-B67E-46AB-8150-90B66EB857DB}" type="slidenum">
              <a:rPr lang="en-US" smtClean="0"/>
              <a:t>7</a:t>
            </a:fld>
            <a:endParaRPr lang="en-US"/>
          </a:p>
        </p:txBody>
      </p:sp>
    </p:spTree>
    <p:extLst>
      <p:ext uri="{BB962C8B-B14F-4D97-AF65-F5344CB8AC3E}">
        <p14:creationId xmlns:p14="http://schemas.microsoft.com/office/powerpoint/2010/main" val="1758274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Does our knowledge come from a handful of interventions or is the body of evidence more substantive? I added links to select systematic reviews. For example, Lester et al. highlight that we know a great deal about what works to prevent peer aggression at school, but there is very little on the prevention of teacher-on student violence (including corporal punishment</a:t>
            </a:r>
          </a:p>
        </p:txBody>
      </p:sp>
      <p:sp>
        <p:nvSpPr>
          <p:cNvPr id="4" name="Slide Number Placeholder 3"/>
          <p:cNvSpPr>
            <a:spLocks noGrp="1"/>
          </p:cNvSpPr>
          <p:nvPr>
            <p:ph type="sldNum" sz="quarter" idx="5"/>
          </p:nvPr>
        </p:nvSpPr>
        <p:spPr/>
        <p:txBody>
          <a:bodyPr/>
          <a:lstStyle/>
          <a:p>
            <a:fld id="{6EB535B0-B67E-46AB-8150-90B66EB857DB}" type="slidenum">
              <a:rPr lang="en-US" smtClean="0"/>
              <a:t>8</a:t>
            </a:fld>
            <a:endParaRPr lang="en-US"/>
          </a:p>
        </p:txBody>
      </p:sp>
    </p:spTree>
    <p:extLst>
      <p:ext uri="{BB962C8B-B14F-4D97-AF65-F5344CB8AC3E}">
        <p14:creationId xmlns:p14="http://schemas.microsoft.com/office/powerpoint/2010/main" val="4122188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B535B0-B67E-46AB-8150-90B66EB857DB}" type="slidenum">
              <a:rPr lang="en-US" smtClean="0"/>
              <a:t>9</a:t>
            </a:fld>
            <a:endParaRPr lang="en-US"/>
          </a:p>
        </p:txBody>
      </p:sp>
    </p:spTree>
    <p:extLst>
      <p:ext uri="{BB962C8B-B14F-4D97-AF65-F5344CB8AC3E}">
        <p14:creationId xmlns:p14="http://schemas.microsoft.com/office/powerpoint/2010/main" val="835213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a:solidFill>
                  <a:srgbClr val="002060"/>
                </a:solidFill>
              </a:rPr>
              <a:t>Building knowledge to reduce risk of violence</a:t>
            </a:r>
            <a:r>
              <a:rPr lang="en-GB" sz="1200">
                <a:solidFill>
                  <a:srgbClr val="002060"/>
                </a:solidFill>
              </a:rPr>
              <a:t>, </a:t>
            </a:r>
            <a:r>
              <a:rPr lang="en-GB" sz="1200"/>
              <a:t>including the use of activities such as games, a comic and web-based learning to increase the conceptual understanding violence to enable better protection.  Examples from: South Africa, Indonesia, Taiwan and South Korea.</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a:solidFill>
                  <a:schemeClr val="tx1"/>
                </a:solidFill>
              </a:rPr>
              <a:t>Building self-protection skills</a:t>
            </a:r>
            <a:r>
              <a:rPr lang="en-GB" sz="1200"/>
              <a:t>: skills-based training using psycho-education to build the safety and self-protection skills of learners. Ecuador, Thailand &amp; Malaysia, promising for developing capacity of teachers, and increasing knowledge and self-esteem but efficacy for self-protection not proven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a:solidFill>
                  <a:schemeClr val="tx1"/>
                </a:solidFill>
              </a:rPr>
              <a:t>Building the capacity to manage conflict and aggression</a:t>
            </a:r>
            <a:r>
              <a:rPr lang="en-GB" sz="1200"/>
              <a:t> by building self-awareness and the cognitive and problem-solving skills of learners. Examples from Uganda, Thailand and Nigeria show promise </a:t>
            </a:r>
            <a:r>
              <a:rPr lang="en-US" sz="1200"/>
              <a:t>in the use of group based cognitive </a:t>
            </a:r>
            <a:r>
              <a:rPr lang="en-US" sz="1200" err="1"/>
              <a:t>behavour</a:t>
            </a:r>
            <a:r>
              <a:rPr lang="en-US" sz="1200"/>
              <a:t> techniques, using curriculum-based techniques </a:t>
            </a:r>
            <a:r>
              <a:rPr lang="en-GB" sz="1200"/>
              <a:t>focused on conflict management, impulse control, anger management, kindness, forgiveness, empathy and reconciliation.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a:solidFill>
                  <a:srgbClr val="002060"/>
                </a:solidFill>
              </a:rPr>
              <a:t>Behavioural and social skills development </a:t>
            </a:r>
            <a:r>
              <a:rPr lang="en-GB" sz="1200"/>
              <a:t>– to promote greater emotional competence, including conflict resolution, emotional self-control and adaptive coping strategies</a:t>
            </a:r>
            <a:r>
              <a:rPr lang="en-ZA" sz="1200"/>
              <a:t>, with examples from Turkey, Colombia and Brazil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a:solidFill>
                  <a:schemeClr val="tx1"/>
                </a:solidFill>
              </a:rPr>
              <a:t>Empowerment and building resilience: </a:t>
            </a:r>
            <a:r>
              <a:rPr lang="en-GB" sz="1200"/>
              <a:t>using school clubs and peer support groups, with a focus on building self-esteem.  Examples of diverse programmes in El Salvador, Zambia, South Africa, Nigeria, Tanzania, Uganda</a:t>
            </a: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endParaRPr lang="en-US"/>
          </a:p>
        </p:txBody>
      </p:sp>
      <p:sp>
        <p:nvSpPr>
          <p:cNvPr id="4" name="Slide Number Placeholder 3"/>
          <p:cNvSpPr>
            <a:spLocks noGrp="1"/>
          </p:cNvSpPr>
          <p:nvPr>
            <p:ph type="sldNum" sz="quarter" idx="5"/>
          </p:nvPr>
        </p:nvSpPr>
        <p:spPr/>
        <p:txBody>
          <a:bodyPr/>
          <a:lstStyle/>
          <a:p>
            <a:fld id="{6EB535B0-B67E-46AB-8150-90B66EB857DB}" type="slidenum">
              <a:rPr lang="en-US" smtClean="0"/>
              <a:t>10</a:t>
            </a:fld>
            <a:endParaRPr lang="en-US"/>
          </a:p>
        </p:txBody>
      </p:sp>
    </p:spTree>
    <p:extLst>
      <p:ext uri="{BB962C8B-B14F-4D97-AF65-F5344CB8AC3E}">
        <p14:creationId xmlns:p14="http://schemas.microsoft.com/office/powerpoint/2010/main" val="2763695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A41D4-CDF6-AF32-0768-B8D9AA837E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562865-6085-8B64-39F3-A04301D2CB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8801CA-D5DD-B415-ED24-A127186599D3}"/>
              </a:ext>
            </a:extLst>
          </p:cNvPr>
          <p:cNvSpPr>
            <a:spLocks noGrp="1"/>
          </p:cNvSpPr>
          <p:nvPr>
            <p:ph type="dt" sz="half" idx="10"/>
          </p:nvPr>
        </p:nvSpPr>
        <p:spPr/>
        <p:txBody>
          <a:bodyPr/>
          <a:lstStyle/>
          <a:p>
            <a:fld id="{77C8037F-8004-4287-8341-4D0F68B50007}" type="datetimeFigureOut">
              <a:rPr lang="en-US" smtClean="0"/>
              <a:t>10/31/2023</a:t>
            </a:fld>
            <a:endParaRPr lang="en-US"/>
          </a:p>
        </p:txBody>
      </p:sp>
      <p:sp>
        <p:nvSpPr>
          <p:cNvPr id="5" name="Footer Placeholder 4">
            <a:extLst>
              <a:ext uri="{FF2B5EF4-FFF2-40B4-BE49-F238E27FC236}">
                <a16:creationId xmlns:a16="http://schemas.microsoft.com/office/drawing/2014/main" id="{001FCA69-C7F0-9C70-4D82-608EF0A758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6E8D70-4326-3B72-4554-C5BEAA27C6DC}"/>
              </a:ext>
            </a:extLst>
          </p:cNvPr>
          <p:cNvSpPr>
            <a:spLocks noGrp="1"/>
          </p:cNvSpPr>
          <p:nvPr>
            <p:ph type="sldNum" sz="quarter" idx="12"/>
          </p:nvPr>
        </p:nvSpPr>
        <p:spPr/>
        <p:txBody>
          <a:bodyPr/>
          <a:lstStyle/>
          <a:p>
            <a:fld id="{22EBB094-3BD7-4EC6-AA9D-BC01725FB35D}" type="slidenum">
              <a:rPr lang="en-US" smtClean="0"/>
              <a:t>‹#›</a:t>
            </a:fld>
            <a:endParaRPr lang="en-US"/>
          </a:p>
        </p:txBody>
      </p:sp>
    </p:spTree>
    <p:extLst>
      <p:ext uri="{BB962C8B-B14F-4D97-AF65-F5344CB8AC3E}">
        <p14:creationId xmlns:p14="http://schemas.microsoft.com/office/powerpoint/2010/main" val="3512375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97B3A-417A-4B96-CBF7-5AA715C916E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5C368F-FD13-D615-26C6-2F677CE2EC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8754EA-7F54-26AF-23D5-0C12060D068C}"/>
              </a:ext>
            </a:extLst>
          </p:cNvPr>
          <p:cNvSpPr>
            <a:spLocks noGrp="1"/>
          </p:cNvSpPr>
          <p:nvPr>
            <p:ph type="dt" sz="half" idx="10"/>
          </p:nvPr>
        </p:nvSpPr>
        <p:spPr/>
        <p:txBody>
          <a:bodyPr/>
          <a:lstStyle/>
          <a:p>
            <a:fld id="{77C8037F-8004-4287-8341-4D0F68B50007}" type="datetimeFigureOut">
              <a:rPr lang="en-US" smtClean="0"/>
              <a:t>10/31/2023</a:t>
            </a:fld>
            <a:endParaRPr lang="en-US"/>
          </a:p>
        </p:txBody>
      </p:sp>
      <p:sp>
        <p:nvSpPr>
          <p:cNvPr id="5" name="Footer Placeholder 4">
            <a:extLst>
              <a:ext uri="{FF2B5EF4-FFF2-40B4-BE49-F238E27FC236}">
                <a16:creationId xmlns:a16="http://schemas.microsoft.com/office/drawing/2014/main" id="{7F69BA2C-A49F-B106-901E-49452CC723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33E3E8-5B43-2AC8-0642-A83B481683D6}"/>
              </a:ext>
            </a:extLst>
          </p:cNvPr>
          <p:cNvSpPr>
            <a:spLocks noGrp="1"/>
          </p:cNvSpPr>
          <p:nvPr>
            <p:ph type="sldNum" sz="quarter" idx="12"/>
          </p:nvPr>
        </p:nvSpPr>
        <p:spPr/>
        <p:txBody>
          <a:bodyPr/>
          <a:lstStyle/>
          <a:p>
            <a:fld id="{22EBB094-3BD7-4EC6-AA9D-BC01725FB35D}" type="slidenum">
              <a:rPr lang="en-US" smtClean="0"/>
              <a:t>‹#›</a:t>
            </a:fld>
            <a:endParaRPr lang="en-US"/>
          </a:p>
        </p:txBody>
      </p:sp>
    </p:spTree>
    <p:extLst>
      <p:ext uri="{BB962C8B-B14F-4D97-AF65-F5344CB8AC3E}">
        <p14:creationId xmlns:p14="http://schemas.microsoft.com/office/powerpoint/2010/main" val="1741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E3C016-B9C3-CEBE-903A-ED839904EA8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3F4BDD-00EE-F963-AA73-6039066002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C42624-2AF1-2048-5BE3-060AEEFCCE13}"/>
              </a:ext>
            </a:extLst>
          </p:cNvPr>
          <p:cNvSpPr>
            <a:spLocks noGrp="1"/>
          </p:cNvSpPr>
          <p:nvPr>
            <p:ph type="dt" sz="half" idx="10"/>
          </p:nvPr>
        </p:nvSpPr>
        <p:spPr/>
        <p:txBody>
          <a:bodyPr/>
          <a:lstStyle/>
          <a:p>
            <a:fld id="{77C8037F-8004-4287-8341-4D0F68B50007}" type="datetimeFigureOut">
              <a:rPr lang="en-US" smtClean="0"/>
              <a:t>10/31/2023</a:t>
            </a:fld>
            <a:endParaRPr lang="en-US"/>
          </a:p>
        </p:txBody>
      </p:sp>
      <p:sp>
        <p:nvSpPr>
          <p:cNvPr id="5" name="Footer Placeholder 4">
            <a:extLst>
              <a:ext uri="{FF2B5EF4-FFF2-40B4-BE49-F238E27FC236}">
                <a16:creationId xmlns:a16="http://schemas.microsoft.com/office/drawing/2014/main" id="{A38729BB-D19C-BE2B-DEC6-DEEAD9B623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4E271F-F8A1-8255-1A45-80159669D675}"/>
              </a:ext>
            </a:extLst>
          </p:cNvPr>
          <p:cNvSpPr>
            <a:spLocks noGrp="1"/>
          </p:cNvSpPr>
          <p:nvPr>
            <p:ph type="sldNum" sz="quarter" idx="12"/>
          </p:nvPr>
        </p:nvSpPr>
        <p:spPr/>
        <p:txBody>
          <a:bodyPr/>
          <a:lstStyle/>
          <a:p>
            <a:fld id="{22EBB094-3BD7-4EC6-AA9D-BC01725FB35D}" type="slidenum">
              <a:rPr lang="en-US" smtClean="0"/>
              <a:t>‹#›</a:t>
            </a:fld>
            <a:endParaRPr lang="en-US"/>
          </a:p>
        </p:txBody>
      </p:sp>
    </p:spTree>
    <p:extLst>
      <p:ext uri="{BB962C8B-B14F-4D97-AF65-F5344CB8AC3E}">
        <p14:creationId xmlns:p14="http://schemas.microsoft.com/office/powerpoint/2010/main" val="3744026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892C02-1AC6-490E-8EC2-CD7789A7EDE3}"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743BF0-FCE0-4B40-AE41-8BC9394A260E}" type="slidenum">
              <a:rPr lang="en-US" smtClean="0"/>
              <a:t>‹#›</a:t>
            </a:fld>
            <a:endParaRPr lang="en-US"/>
          </a:p>
        </p:txBody>
      </p:sp>
    </p:spTree>
    <p:extLst>
      <p:ext uri="{BB962C8B-B14F-4D97-AF65-F5344CB8AC3E}">
        <p14:creationId xmlns:p14="http://schemas.microsoft.com/office/powerpoint/2010/main" val="2041710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892C02-1AC6-490E-8EC2-CD7789A7EDE3}"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743BF0-FCE0-4B40-AE41-8BC9394A260E}" type="slidenum">
              <a:rPr lang="en-US" smtClean="0"/>
              <a:t>‹#›</a:t>
            </a:fld>
            <a:endParaRPr lang="en-US"/>
          </a:p>
        </p:txBody>
      </p:sp>
    </p:spTree>
    <p:extLst>
      <p:ext uri="{BB962C8B-B14F-4D97-AF65-F5344CB8AC3E}">
        <p14:creationId xmlns:p14="http://schemas.microsoft.com/office/powerpoint/2010/main" val="3124511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892C02-1AC6-490E-8EC2-CD7789A7EDE3}"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743BF0-FCE0-4B40-AE41-8BC9394A260E}" type="slidenum">
              <a:rPr lang="en-US" smtClean="0"/>
              <a:t>‹#›</a:t>
            </a:fld>
            <a:endParaRPr lang="en-US"/>
          </a:p>
        </p:txBody>
      </p:sp>
    </p:spTree>
    <p:extLst>
      <p:ext uri="{BB962C8B-B14F-4D97-AF65-F5344CB8AC3E}">
        <p14:creationId xmlns:p14="http://schemas.microsoft.com/office/powerpoint/2010/main" val="4196003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892C02-1AC6-490E-8EC2-CD7789A7EDE3}"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743BF0-FCE0-4B40-AE41-8BC9394A260E}" type="slidenum">
              <a:rPr lang="en-US" smtClean="0"/>
              <a:t>‹#›</a:t>
            </a:fld>
            <a:endParaRPr lang="en-US"/>
          </a:p>
        </p:txBody>
      </p:sp>
    </p:spTree>
    <p:extLst>
      <p:ext uri="{BB962C8B-B14F-4D97-AF65-F5344CB8AC3E}">
        <p14:creationId xmlns:p14="http://schemas.microsoft.com/office/powerpoint/2010/main" val="3303598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892C02-1AC6-490E-8EC2-CD7789A7EDE3}"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743BF0-FCE0-4B40-AE41-8BC9394A260E}" type="slidenum">
              <a:rPr lang="en-US" smtClean="0"/>
              <a:t>‹#›</a:t>
            </a:fld>
            <a:endParaRPr lang="en-US"/>
          </a:p>
        </p:txBody>
      </p:sp>
    </p:spTree>
    <p:extLst>
      <p:ext uri="{BB962C8B-B14F-4D97-AF65-F5344CB8AC3E}">
        <p14:creationId xmlns:p14="http://schemas.microsoft.com/office/powerpoint/2010/main" val="4294562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892C02-1AC6-490E-8EC2-CD7789A7EDE3}"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743BF0-FCE0-4B40-AE41-8BC9394A260E}" type="slidenum">
              <a:rPr lang="en-US" smtClean="0"/>
              <a:t>‹#›</a:t>
            </a:fld>
            <a:endParaRPr lang="en-US"/>
          </a:p>
        </p:txBody>
      </p:sp>
    </p:spTree>
    <p:extLst>
      <p:ext uri="{BB962C8B-B14F-4D97-AF65-F5344CB8AC3E}">
        <p14:creationId xmlns:p14="http://schemas.microsoft.com/office/powerpoint/2010/main" val="2205932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892C02-1AC6-490E-8EC2-CD7789A7EDE3}"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743BF0-FCE0-4B40-AE41-8BC9394A260E}" type="slidenum">
              <a:rPr lang="en-US" smtClean="0"/>
              <a:t>‹#›</a:t>
            </a:fld>
            <a:endParaRPr lang="en-US"/>
          </a:p>
        </p:txBody>
      </p:sp>
    </p:spTree>
    <p:extLst>
      <p:ext uri="{BB962C8B-B14F-4D97-AF65-F5344CB8AC3E}">
        <p14:creationId xmlns:p14="http://schemas.microsoft.com/office/powerpoint/2010/main" val="2331871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C892C02-1AC6-490E-8EC2-CD7789A7EDE3}"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743BF0-FCE0-4B40-AE41-8BC9394A260E}" type="slidenum">
              <a:rPr lang="en-US" smtClean="0"/>
              <a:t>‹#›</a:t>
            </a:fld>
            <a:endParaRPr lang="en-US"/>
          </a:p>
        </p:txBody>
      </p:sp>
    </p:spTree>
    <p:extLst>
      <p:ext uri="{BB962C8B-B14F-4D97-AF65-F5344CB8AC3E}">
        <p14:creationId xmlns:p14="http://schemas.microsoft.com/office/powerpoint/2010/main" val="2831622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C375C-D210-A44E-35B8-F2B1173548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858730-9E15-E969-D542-7E511F5264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E1166B-33A0-6AC5-53CD-DAB5DE84A4D7}"/>
              </a:ext>
            </a:extLst>
          </p:cNvPr>
          <p:cNvSpPr>
            <a:spLocks noGrp="1"/>
          </p:cNvSpPr>
          <p:nvPr>
            <p:ph type="dt" sz="half" idx="10"/>
          </p:nvPr>
        </p:nvSpPr>
        <p:spPr/>
        <p:txBody>
          <a:bodyPr/>
          <a:lstStyle/>
          <a:p>
            <a:fld id="{77C8037F-8004-4287-8341-4D0F68B50007}" type="datetimeFigureOut">
              <a:rPr lang="en-US" smtClean="0"/>
              <a:t>10/31/2023</a:t>
            </a:fld>
            <a:endParaRPr lang="en-US"/>
          </a:p>
        </p:txBody>
      </p:sp>
      <p:sp>
        <p:nvSpPr>
          <p:cNvPr id="5" name="Footer Placeholder 4">
            <a:extLst>
              <a:ext uri="{FF2B5EF4-FFF2-40B4-BE49-F238E27FC236}">
                <a16:creationId xmlns:a16="http://schemas.microsoft.com/office/drawing/2014/main" id="{079B8CB9-4A2F-7987-4C22-839A4922F4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A1C75F-925C-BF13-97BC-8323E698E785}"/>
              </a:ext>
            </a:extLst>
          </p:cNvPr>
          <p:cNvSpPr>
            <a:spLocks noGrp="1"/>
          </p:cNvSpPr>
          <p:nvPr>
            <p:ph type="sldNum" sz="quarter" idx="12"/>
          </p:nvPr>
        </p:nvSpPr>
        <p:spPr/>
        <p:txBody>
          <a:bodyPr/>
          <a:lstStyle/>
          <a:p>
            <a:fld id="{22EBB094-3BD7-4EC6-AA9D-BC01725FB35D}" type="slidenum">
              <a:rPr lang="en-US" smtClean="0"/>
              <a:t>‹#›</a:t>
            </a:fld>
            <a:endParaRPr lang="en-US"/>
          </a:p>
        </p:txBody>
      </p:sp>
    </p:spTree>
    <p:extLst>
      <p:ext uri="{BB962C8B-B14F-4D97-AF65-F5344CB8AC3E}">
        <p14:creationId xmlns:p14="http://schemas.microsoft.com/office/powerpoint/2010/main" val="28288109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C892C02-1AC6-490E-8EC2-CD7789A7EDE3}"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743BF0-FCE0-4B40-AE41-8BC9394A260E}" type="slidenum">
              <a:rPr lang="en-US" smtClean="0"/>
              <a:t>‹#›</a:t>
            </a:fld>
            <a:endParaRPr lang="en-US"/>
          </a:p>
        </p:txBody>
      </p:sp>
    </p:spTree>
    <p:extLst>
      <p:ext uri="{BB962C8B-B14F-4D97-AF65-F5344CB8AC3E}">
        <p14:creationId xmlns:p14="http://schemas.microsoft.com/office/powerpoint/2010/main" val="4183974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892C02-1AC6-490E-8EC2-CD7789A7EDE3}"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743BF0-FCE0-4B40-AE41-8BC9394A260E}" type="slidenum">
              <a:rPr lang="en-US" smtClean="0"/>
              <a:t>‹#›</a:t>
            </a:fld>
            <a:endParaRPr lang="en-US"/>
          </a:p>
        </p:txBody>
      </p:sp>
    </p:spTree>
    <p:extLst>
      <p:ext uri="{BB962C8B-B14F-4D97-AF65-F5344CB8AC3E}">
        <p14:creationId xmlns:p14="http://schemas.microsoft.com/office/powerpoint/2010/main" val="40777176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892C02-1AC6-490E-8EC2-CD7789A7EDE3}"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743BF0-FCE0-4B40-AE41-8BC9394A260E}" type="slidenum">
              <a:rPr lang="en-US" smtClean="0"/>
              <a:t>‹#›</a:t>
            </a:fld>
            <a:endParaRPr lang="en-US"/>
          </a:p>
        </p:txBody>
      </p:sp>
    </p:spTree>
    <p:extLst>
      <p:ext uri="{BB962C8B-B14F-4D97-AF65-F5344CB8AC3E}">
        <p14:creationId xmlns:p14="http://schemas.microsoft.com/office/powerpoint/2010/main" val="28908596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57C6420-F245-AE49-AF6F-D9F01E8B95CD}"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9E0143-8B97-604E-ADF4-BCE3E4DCC505}" type="slidenum">
              <a:rPr lang="en-US" smtClean="0"/>
              <a:t>‹#›</a:t>
            </a:fld>
            <a:endParaRPr lang="en-US"/>
          </a:p>
        </p:txBody>
      </p:sp>
    </p:spTree>
    <p:extLst>
      <p:ext uri="{BB962C8B-B14F-4D97-AF65-F5344CB8AC3E}">
        <p14:creationId xmlns:p14="http://schemas.microsoft.com/office/powerpoint/2010/main" val="13263020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264B0AF-B00A-4B81-BB0A-2EBD4A88E7E7}"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22F798-8AA5-4061-80B2-84CEB1459CB5}" type="slidenum">
              <a:rPr lang="en-US" smtClean="0"/>
              <a:t>‹#›</a:t>
            </a:fld>
            <a:endParaRPr lang="en-US"/>
          </a:p>
        </p:txBody>
      </p:sp>
    </p:spTree>
    <p:extLst>
      <p:ext uri="{BB962C8B-B14F-4D97-AF65-F5344CB8AC3E}">
        <p14:creationId xmlns:p14="http://schemas.microsoft.com/office/powerpoint/2010/main" val="256462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7963-D68B-DD8E-E3E0-57F8A3A27B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21436A-4293-9313-B24B-38FD9D830F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EDBF82-E8C7-8CD4-7464-2E653CBF77E4}"/>
              </a:ext>
            </a:extLst>
          </p:cNvPr>
          <p:cNvSpPr>
            <a:spLocks noGrp="1"/>
          </p:cNvSpPr>
          <p:nvPr>
            <p:ph type="dt" sz="half" idx="10"/>
          </p:nvPr>
        </p:nvSpPr>
        <p:spPr/>
        <p:txBody>
          <a:bodyPr/>
          <a:lstStyle/>
          <a:p>
            <a:fld id="{77C8037F-8004-4287-8341-4D0F68B50007}" type="datetimeFigureOut">
              <a:rPr lang="en-US" smtClean="0"/>
              <a:t>10/31/2023</a:t>
            </a:fld>
            <a:endParaRPr lang="en-US"/>
          </a:p>
        </p:txBody>
      </p:sp>
      <p:sp>
        <p:nvSpPr>
          <p:cNvPr id="5" name="Footer Placeholder 4">
            <a:extLst>
              <a:ext uri="{FF2B5EF4-FFF2-40B4-BE49-F238E27FC236}">
                <a16:creationId xmlns:a16="http://schemas.microsoft.com/office/drawing/2014/main" id="{7DF5517E-7062-B31D-AA60-6AC35018B8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627D9E-A213-AC31-3106-8CDA2DE5D6F4}"/>
              </a:ext>
            </a:extLst>
          </p:cNvPr>
          <p:cNvSpPr>
            <a:spLocks noGrp="1"/>
          </p:cNvSpPr>
          <p:nvPr>
            <p:ph type="sldNum" sz="quarter" idx="12"/>
          </p:nvPr>
        </p:nvSpPr>
        <p:spPr/>
        <p:txBody>
          <a:bodyPr/>
          <a:lstStyle/>
          <a:p>
            <a:fld id="{22EBB094-3BD7-4EC6-AA9D-BC01725FB35D}" type="slidenum">
              <a:rPr lang="en-US" smtClean="0"/>
              <a:t>‹#›</a:t>
            </a:fld>
            <a:endParaRPr lang="en-US"/>
          </a:p>
        </p:txBody>
      </p:sp>
    </p:spTree>
    <p:extLst>
      <p:ext uri="{BB962C8B-B14F-4D97-AF65-F5344CB8AC3E}">
        <p14:creationId xmlns:p14="http://schemas.microsoft.com/office/powerpoint/2010/main" val="1354961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4E4EE-FFEB-A473-5D08-2468505975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0345AD-CEB5-E5A7-DF85-6ECF12CFA7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D1B1D5-FE6A-C3E7-5C47-3F0A6FF561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7F9E85-E65F-8618-63E8-F3A453A17FE2}"/>
              </a:ext>
            </a:extLst>
          </p:cNvPr>
          <p:cNvSpPr>
            <a:spLocks noGrp="1"/>
          </p:cNvSpPr>
          <p:nvPr>
            <p:ph type="dt" sz="half" idx="10"/>
          </p:nvPr>
        </p:nvSpPr>
        <p:spPr/>
        <p:txBody>
          <a:bodyPr/>
          <a:lstStyle/>
          <a:p>
            <a:fld id="{77C8037F-8004-4287-8341-4D0F68B50007}" type="datetimeFigureOut">
              <a:rPr lang="en-US" smtClean="0"/>
              <a:t>10/31/2023</a:t>
            </a:fld>
            <a:endParaRPr lang="en-US"/>
          </a:p>
        </p:txBody>
      </p:sp>
      <p:sp>
        <p:nvSpPr>
          <p:cNvPr id="6" name="Footer Placeholder 5">
            <a:extLst>
              <a:ext uri="{FF2B5EF4-FFF2-40B4-BE49-F238E27FC236}">
                <a16:creationId xmlns:a16="http://schemas.microsoft.com/office/drawing/2014/main" id="{52801E37-7175-3EF5-618C-97BCF536B2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C53BAE-D1E0-E04F-6780-293FF11507FA}"/>
              </a:ext>
            </a:extLst>
          </p:cNvPr>
          <p:cNvSpPr>
            <a:spLocks noGrp="1"/>
          </p:cNvSpPr>
          <p:nvPr>
            <p:ph type="sldNum" sz="quarter" idx="12"/>
          </p:nvPr>
        </p:nvSpPr>
        <p:spPr/>
        <p:txBody>
          <a:bodyPr/>
          <a:lstStyle/>
          <a:p>
            <a:fld id="{22EBB094-3BD7-4EC6-AA9D-BC01725FB35D}" type="slidenum">
              <a:rPr lang="en-US" smtClean="0"/>
              <a:t>‹#›</a:t>
            </a:fld>
            <a:endParaRPr lang="en-US"/>
          </a:p>
        </p:txBody>
      </p:sp>
    </p:spTree>
    <p:extLst>
      <p:ext uri="{BB962C8B-B14F-4D97-AF65-F5344CB8AC3E}">
        <p14:creationId xmlns:p14="http://schemas.microsoft.com/office/powerpoint/2010/main" val="329978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626B0-B3F4-B70C-32C1-F904A8F534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671F45B-9E98-A80D-D462-20DFCB7023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CC49D0-A9C1-5F8A-950C-C9A5850273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8A4F02-BA23-9955-4997-39EFF045EC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55A359-2700-4D0C-4CA3-8FDD27B4EB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62255F-12C7-5109-F1DD-208940A813DE}"/>
              </a:ext>
            </a:extLst>
          </p:cNvPr>
          <p:cNvSpPr>
            <a:spLocks noGrp="1"/>
          </p:cNvSpPr>
          <p:nvPr>
            <p:ph type="dt" sz="half" idx="10"/>
          </p:nvPr>
        </p:nvSpPr>
        <p:spPr/>
        <p:txBody>
          <a:bodyPr/>
          <a:lstStyle/>
          <a:p>
            <a:fld id="{77C8037F-8004-4287-8341-4D0F68B50007}" type="datetimeFigureOut">
              <a:rPr lang="en-US" smtClean="0"/>
              <a:t>10/31/2023</a:t>
            </a:fld>
            <a:endParaRPr lang="en-US"/>
          </a:p>
        </p:txBody>
      </p:sp>
      <p:sp>
        <p:nvSpPr>
          <p:cNvPr id="8" name="Footer Placeholder 7">
            <a:extLst>
              <a:ext uri="{FF2B5EF4-FFF2-40B4-BE49-F238E27FC236}">
                <a16:creationId xmlns:a16="http://schemas.microsoft.com/office/drawing/2014/main" id="{4BC7DDE6-10AB-870D-5959-2C5EF6413C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FF863F-3A6B-19E5-6267-23F855BDD541}"/>
              </a:ext>
            </a:extLst>
          </p:cNvPr>
          <p:cNvSpPr>
            <a:spLocks noGrp="1"/>
          </p:cNvSpPr>
          <p:nvPr>
            <p:ph type="sldNum" sz="quarter" idx="12"/>
          </p:nvPr>
        </p:nvSpPr>
        <p:spPr/>
        <p:txBody>
          <a:bodyPr/>
          <a:lstStyle/>
          <a:p>
            <a:fld id="{22EBB094-3BD7-4EC6-AA9D-BC01725FB35D}" type="slidenum">
              <a:rPr lang="en-US" smtClean="0"/>
              <a:t>‹#›</a:t>
            </a:fld>
            <a:endParaRPr lang="en-US"/>
          </a:p>
        </p:txBody>
      </p:sp>
    </p:spTree>
    <p:extLst>
      <p:ext uri="{BB962C8B-B14F-4D97-AF65-F5344CB8AC3E}">
        <p14:creationId xmlns:p14="http://schemas.microsoft.com/office/powerpoint/2010/main" val="224800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A534D-5940-6A4D-C187-06A7329322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E5210A-3520-B55B-06B5-A81D86D7CD09}"/>
              </a:ext>
            </a:extLst>
          </p:cNvPr>
          <p:cNvSpPr>
            <a:spLocks noGrp="1"/>
          </p:cNvSpPr>
          <p:nvPr>
            <p:ph type="dt" sz="half" idx="10"/>
          </p:nvPr>
        </p:nvSpPr>
        <p:spPr/>
        <p:txBody>
          <a:bodyPr/>
          <a:lstStyle/>
          <a:p>
            <a:fld id="{77C8037F-8004-4287-8341-4D0F68B50007}" type="datetimeFigureOut">
              <a:rPr lang="en-US" smtClean="0"/>
              <a:t>10/31/2023</a:t>
            </a:fld>
            <a:endParaRPr lang="en-US"/>
          </a:p>
        </p:txBody>
      </p:sp>
      <p:sp>
        <p:nvSpPr>
          <p:cNvPr id="4" name="Footer Placeholder 3">
            <a:extLst>
              <a:ext uri="{FF2B5EF4-FFF2-40B4-BE49-F238E27FC236}">
                <a16:creationId xmlns:a16="http://schemas.microsoft.com/office/drawing/2014/main" id="{C5DED952-BDEA-3C18-B27D-BFBA747B4D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8D833-0C8C-83D3-FC8D-B372F0ADB272}"/>
              </a:ext>
            </a:extLst>
          </p:cNvPr>
          <p:cNvSpPr>
            <a:spLocks noGrp="1"/>
          </p:cNvSpPr>
          <p:nvPr>
            <p:ph type="sldNum" sz="quarter" idx="12"/>
          </p:nvPr>
        </p:nvSpPr>
        <p:spPr/>
        <p:txBody>
          <a:bodyPr/>
          <a:lstStyle/>
          <a:p>
            <a:fld id="{22EBB094-3BD7-4EC6-AA9D-BC01725FB35D}" type="slidenum">
              <a:rPr lang="en-US" smtClean="0"/>
              <a:t>‹#›</a:t>
            </a:fld>
            <a:endParaRPr lang="en-US"/>
          </a:p>
        </p:txBody>
      </p:sp>
    </p:spTree>
    <p:extLst>
      <p:ext uri="{BB962C8B-B14F-4D97-AF65-F5344CB8AC3E}">
        <p14:creationId xmlns:p14="http://schemas.microsoft.com/office/powerpoint/2010/main" val="1511303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99F0DE-9D9C-5B47-046F-AA77607A4C0E}"/>
              </a:ext>
            </a:extLst>
          </p:cNvPr>
          <p:cNvSpPr>
            <a:spLocks noGrp="1"/>
          </p:cNvSpPr>
          <p:nvPr>
            <p:ph type="dt" sz="half" idx="10"/>
          </p:nvPr>
        </p:nvSpPr>
        <p:spPr/>
        <p:txBody>
          <a:bodyPr/>
          <a:lstStyle/>
          <a:p>
            <a:fld id="{77C8037F-8004-4287-8341-4D0F68B50007}" type="datetimeFigureOut">
              <a:rPr lang="en-US" smtClean="0"/>
              <a:t>10/31/2023</a:t>
            </a:fld>
            <a:endParaRPr lang="en-US"/>
          </a:p>
        </p:txBody>
      </p:sp>
      <p:sp>
        <p:nvSpPr>
          <p:cNvPr id="3" name="Footer Placeholder 2">
            <a:extLst>
              <a:ext uri="{FF2B5EF4-FFF2-40B4-BE49-F238E27FC236}">
                <a16:creationId xmlns:a16="http://schemas.microsoft.com/office/drawing/2014/main" id="{4035F515-20E4-0B64-2486-3DF6EA8FED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239292-0259-4FCF-1766-709DCE57055C}"/>
              </a:ext>
            </a:extLst>
          </p:cNvPr>
          <p:cNvSpPr>
            <a:spLocks noGrp="1"/>
          </p:cNvSpPr>
          <p:nvPr>
            <p:ph type="sldNum" sz="quarter" idx="12"/>
          </p:nvPr>
        </p:nvSpPr>
        <p:spPr/>
        <p:txBody>
          <a:bodyPr/>
          <a:lstStyle/>
          <a:p>
            <a:fld id="{22EBB094-3BD7-4EC6-AA9D-BC01725FB35D}" type="slidenum">
              <a:rPr lang="en-US" smtClean="0"/>
              <a:t>‹#›</a:t>
            </a:fld>
            <a:endParaRPr lang="en-US"/>
          </a:p>
        </p:txBody>
      </p:sp>
    </p:spTree>
    <p:extLst>
      <p:ext uri="{BB962C8B-B14F-4D97-AF65-F5344CB8AC3E}">
        <p14:creationId xmlns:p14="http://schemas.microsoft.com/office/powerpoint/2010/main" val="2773458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A7E9E-24EB-F35F-F2C2-A31E3422F8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2815C0-1D20-1770-C094-1D10ABFFB1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44423E-0597-22D8-1026-90946970FE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FFD27A-0CFF-75CD-CF03-30D296C7223D}"/>
              </a:ext>
            </a:extLst>
          </p:cNvPr>
          <p:cNvSpPr>
            <a:spLocks noGrp="1"/>
          </p:cNvSpPr>
          <p:nvPr>
            <p:ph type="dt" sz="half" idx="10"/>
          </p:nvPr>
        </p:nvSpPr>
        <p:spPr/>
        <p:txBody>
          <a:bodyPr/>
          <a:lstStyle/>
          <a:p>
            <a:fld id="{77C8037F-8004-4287-8341-4D0F68B50007}" type="datetimeFigureOut">
              <a:rPr lang="en-US" smtClean="0"/>
              <a:t>10/31/2023</a:t>
            </a:fld>
            <a:endParaRPr lang="en-US"/>
          </a:p>
        </p:txBody>
      </p:sp>
      <p:sp>
        <p:nvSpPr>
          <p:cNvPr id="6" name="Footer Placeholder 5">
            <a:extLst>
              <a:ext uri="{FF2B5EF4-FFF2-40B4-BE49-F238E27FC236}">
                <a16:creationId xmlns:a16="http://schemas.microsoft.com/office/drawing/2014/main" id="{E3E72B80-055A-D8F0-96AB-700B23F89D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DA4D40-200F-6A7E-714D-1640A20B8BAE}"/>
              </a:ext>
            </a:extLst>
          </p:cNvPr>
          <p:cNvSpPr>
            <a:spLocks noGrp="1"/>
          </p:cNvSpPr>
          <p:nvPr>
            <p:ph type="sldNum" sz="quarter" idx="12"/>
          </p:nvPr>
        </p:nvSpPr>
        <p:spPr/>
        <p:txBody>
          <a:bodyPr/>
          <a:lstStyle/>
          <a:p>
            <a:fld id="{22EBB094-3BD7-4EC6-AA9D-BC01725FB35D}" type="slidenum">
              <a:rPr lang="en-US" smtClean="0"/>
              <a:t>‹#›</a:t>
            </a:fld>
            <a:endParaRPr lang="en-US"/>
          </a:p>
        </p:txBody>
      </p:sp>
    </p:spTree>
    <p:extLst>
      <p:ext uri="{BB962C8B-B14F-4D97-AF65-F5344CB8AC3E}">
        <p14:creationId xmlns:p14="http://schemas.microsoft.com/office/powerpoint/2010/main" val="2026492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5E72-EB81-9E3C-4186-AB584EAB8E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345A27-6A06-DE44-D0CF-69AADBC777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69526B-57E0-5022-83AE-218C556F7C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B9AC12-F3A9-0746-C381-CC2DBB831926}"/>
              </a:ext>
            </a:extLst>
          </p:cNvPr>
          <p:cNvSpPr>
            <a:spLocks noGrp="1"/>
          </p:cNvSpPr>
          <p:nvPr>
            <p:ph type="dt" sz="half" idx="10"/>
          </p:nvPr>
        </p:nvSpPr>
        <p:spPr/>
        <p:txBody>
          <a:bodyPr/>
          <a:lstStyle/>
          <a:p>
            <a:fld id="{77C8037F-8004-4287-8341-4D0F68B50007}" type="datetimeFigureOut">
              <a:rPr lang="en-US" smtClean="0"/>
              <a:t>10/31/2023</a:t>
            </a:fld>
            <a:endParaRPr lang="en-US"/>
          </a:p>
        </p:txBody>
      </p:sp>
      <p:sp>
        <p:nvSpPr>
          <p:cNvPr id="6" name="Footer Placeholder 5">
            <a:extLst>
              <a:ext uri="{FF2B5EF4-FFF2-40B4-BE49-F238E27FC236}">
                <a16:creationId xmlns:a16="http://schemas.microsoft.com/office/drawing/2014/main" id="{48CFC0B9-333B-95E0-B779-04B3BB9092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7ADFF4-BED9-F259-38B2-DBC420FC55C0}"/>
              </a:ext>
            </a:extLst>
          </p:cNvPr>
          <p:cNvSpPr>
            <a:spLocks noGrp="1"/>
          </p:cNvSpPr>
          <p:nvPr>
            <p:ph type="sldNum" sz="quarter" idx="12"/>
          </p:nvPr>
        </p:nvSpPr>
        <p:spPr/>
        <p:txBody>
          <a:bodyPr/>
          <a:lstStyle/>
          <a:p>
            <a:fld id="{22EBB094-3BD7-4EC6-AA9D-BC01725FB35D}" type="slidenum">
              <a:rPr lang="en-US" smtClean="0"/>
              <a:t>‹#›</a:t>
            </a:fld>
            <a:endParaRPr lang="en-US"/>
          </a:p>
        </p:txBody>
      </p:sp>
    </p:spTree>
    <p:extLst>
      <p:ext uri="{BB962C8B-B14F-4D97-AF65-F5344CB8AC3E}">
        <p14:creationId xmlns:p14="http://schemas.microsoft.com/office/powerpoint/2010/main" val="222751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22585A-DD86-843B-2656-A11B160A35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A07A41-57E8-BA3C-DE6B-9D926FE3BB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9C795-EB3B-277C-A4B5-DEF0126FA8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8037F-8004-4287-8341-4D0F68B50007}" type="datetimeFigureOut">
              <a:rPr lang="en-US" smtClean="0"/>
              <a:t>10/31/2023</a:t>
            </a:fld>
            <a:endParaRPr lang="en-US"/>
          </a:p>
        </p:txBody>
      </p:sp>
      <p:sp>
        <p:nvSpPr>
          <p:cNvPr id="5" name="Footer Placeholder 4">
            <a:extLst>
              <a:ext uri="{FF2B5EF4-FFF2-40B4-BE49-F238E27FC236}">
                <a16:creationId xmlns:a16="http://schemas.microsoft.com/office/drawing/2014/main" id="{8BDC750E-F574-93DB-D228-6DDA1AC275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449908-1CBC-CB85-7E2B-563736A120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EBB094-3BD7-4EC6-AA9D-BC01725FB35D}" type="slidenum">
              <a:rPr lang="en-US" smtClean="0"/>
              <a:t>‹#›</a:t>
            </a:fld>
            <a:endParaRPr lang="en-US"/>
          </a:p>
        </p:txBody>
      </p:sp>
    </p:spTree>
    <p:extLst>
      <p:ext uri="{BB962C8B-B14F-4D97-AF65-F5344CB8AC3E}">
        <p14:creationId xmlns:p14="http://schemas.microsoft.com/office/powerpoint/2010/main" val="2432203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92C02-1AC6-490E-8EC2-CD7789A7EDE3}" type="datetimeFigureOut">
              <a:rPr lang="en-US" smtClean="0"/>
              <a:t>10/31/2023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43BF0-FCE0-4B40-AE41-8BC9394A260E}" type="slidenum">
              <a:rPr lang="en-US" smtClean="0"/>
              <a:t>‹#›</a:t>
            </a:fld>
            <a:endParaRPr lang="en-US"/>
          </a:p>
        </p:txBody>
      </p:sp>
    </p:spTree>
    <p:extLst>
      <p:ext uri="{BB962C8B-B14F-4D97-AF65-F5344CB8AC3E}">
        <p14:creationId xmlns:p14="http://schemas.microsoft.com/office/powerpoint/2010/main" val="4195531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97"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10/31/2023</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 id="2147483694" r:id="rId2"/>
    <p:sldLayoutId id="214748369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7.jpeg"/><Relationship Id="rId7" Type="http://schemas.openxmlformats.org/officeDocument/2006/relationships/diagramColors" Target="../diagrams/colors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www.unicef.org/protection/violence-against-children-in-schoo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unicef.org/media/66496/file/Behind-the-Number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ciencedirect.com/science/article/pii/S003335062300210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tandfonline.com/doi/full/10.1080/13548506.2017.1282616" TargetMode="Externa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4FA78-B819-00EC-5C77-B2B38797E8DB}"/>
              </a:ext>
            </a:extLst>
          </p:cNvPr>
          <p:cNvSpPr>
            <a:spLocks noGrp="1"/>
          </p:cNvSpPr>
          <p:nvPr>
            <p:ph type="ctrTitle"/>
          </p:nvPr>
        </p:nvSpPr>
        <p:spPr>
          <a:xfrm>
            <a:off x="1402080" y="868781"/>
            <a:ext cx="9144000" cy="2387600"/>
          </a:xfrm>
        </p:spPr>
        <p:txBody>
          <a:bodyPr>
            <a:normAutofit/>
          </a:bodyPr>
          <a:lstStyle/>
          <a:p>
            <a:r>
              <a:rPr lang="en-US" sz="4400" b="1" i="0" u="none" strike="noStrike" baseline="0">
                <a:solidFill>
                  <a:srgbClr val="00B0F0"/>
                </a:solidFill>
                <a:latin typeface="Arial"/>
                <a:cs typeface="Arial"/>
              </a:rPr>
              <a:t>Preventing violence in schools: </a:t>
            </a:r>
            <a:r>
              <a:rPr lang="en-US" sz="3200" b="1" i="0" u="none" strike="noStrike" baseline="0">
                <a:solidFill>
                  <a:srgbClr val="00B0F0"/>
                </a:solidFill>
                <a:latin typeface="Arial"/>
                <a:cs typeface="Arial"/>
              </a:rPr>
              <a:t>an overview of the state of evidence on effective strategies</a:t>
            </a:r>
            <a:r>
              <a:rPr lang="en-US" sz="4400" b="1">
                <a:solidFill>
                  <a:srgbClr val="00B0F0"/>
                </a:solidFill>
                <a:latin typeface="Arial"/>
                <a:cs typeface="Arial"/>
              </a:rPr>
              <a:t> </a:t>
            </a:r>
            <a:endParaRPr lang="en-US" sz="4400">
              <a:solidFill>
                <a:srgbClr val="00B0F0"/>
              </a:solidFill>
            </a:endParaRPr>
          </a:p>
        </p:txBody>
      </p:sp>
      <p:sp>
        <p:nvSpPr>
          <p:cNvPr id="3" name="Subtitle 2">
            <a:extLst>
              <a:ext uri="{FF2B5EF4-FFF2-40B4-BE49-F238E27FC236}">
                <a16:creationId xmlns:a16="http://schemas.microsoft.com/office/drawing/2014/main" id="{942D7988-D0D5-BDFA-FC4B-7723864DB887}"/>
              </a:ext>
            </a:extLst>
          </p:cNvPr>
          <p:cNvSpPr>
            <a:spLocks noGrp="1"/>
          </p:cNvSpPr>
          <p:nvPr>
            <p:ph type="subTitle" idx="1"/>
          </p:nvPr>
        </p:nvSpPr>
        <p:spPr>
          <a:xfrm>
            <a:off x="0" y="3429000"/>
            <a:ext cx="12192000" cy="2534855"/>
          </a:xfrm>
        </p:spPr>
        <p:txBody>
          <a:bodyPr>
            <a:normAutofit fontScale="92500" lnSpcReduction="20000"/>
          </a:bodyPr>
          <a:lstStyle/>
          <a:p>
            <a:r>
              <a:rPr lang="en-US"/>
              <a:t> </a:t>
            </a:r>
            <a:r>
              <a:rPr lang="en-US" sz="3200"/>
              <a:t>International Symposium: Violence in Schools: </a:t>
            </a:r>
          </a:p>
          <a:p>
            <a:r>
              <a:rPr lang="en-US" sz="3200"/>
              <a:t>Knowledge, Policies and Practices</a:t>
            </a:r>
          </a:p>
          <a:p>
            <a:r>
              <a:rPr lang="en-US" sz="2600"/>
              <a:t>Rabat, November 1-2, 2023</a:t>
            </a:r>
          </a:p>
          <a:p>
            <a:endParaRPr lang="en-US"/>
          </a:p>
          <a:p>
            <a:r>
              <a:rPr lang="en-US" sz="2800"/>
              <a:t>Dr Ramya Subrahmanian</a:t>
            </a:r>
          </a:p>
          <a:p>
            <a:r>
              <a:rPr lang="en-US" sz="2800"/>
              <a:t>UNICEF Innocenti - Global Office of Research and Foresight</a:t>
            </a:r>
          </a:p>
        </p:txBody>
      </p:sp>
      <p:pic>
        <p:nvPicPr>
          <p:cNvPr id="4" name="Picture 3">
            <a:extLst>
              <a:ext uri="{FF2B5EF4-FFF2-40B4-BE49-F238E27FC236}">
                <a16:creationId xmlns:a16="http://schemas.microsoft.com/office/drawing/2014/main" id="{86AE9C0A-E433-0515-D7C4-E218C7183A7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546080" y="-45720"/>
            <a:ext cx="1645920" cy="1645920"/>
          </a:xfrm>
          <a:prstGeom prst="rect">
            <a:avLst/>
          </a:prstGeom>
        </p:spPr>
      </p:pic>
    </p:spTree>
    <p:extLst>
      <p:ext uri="{BB962C8B-B14F-4D97-AF65-F5344CB8AC3E}">
        <p14:creationId xmlns:p14="http://schemas.microsoft.com/office/powerpoint/2010/main" val="2220796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2B9A9D-22C4-4423-F640-11982CC674A6}"/>
              </a:ext>
            </a:extLst>
          </p:cNvPr>
          <p:cNvSpPr>
            <a:spLocks noGrp="1"/>
          </p:cNvSpPr>
          <p:nvPr>
            <p:ph type="title"/>
          </p:nvPr>
        </p:nvSpPr>
        <p:spPr>
          <a:xfrm>
            <a:off x="144876" y="285230"/>
            <a:ext cx="10330124" cy="679606"/>
          </a:xfrm>
        </p:spPr>
        <p:txBody>
          <a:bodyPr>
            <a:normAutofit fontScale="90000"/>
          </a:bodyPr>
          <a:lstStyle/>
          <a:p>
            <a:r>
              <a:rPr lang="en-US" sz="5400" b="1" dirty="0">
                <a:solidFill>
                  <a:srgbClr val="00B0F0"/>
                </a:solidFill>
              </a:rPr>
              <a:t>Developing knowledge and life skills</a:t>
            </a:r>
          </a:p>
        </p:txBody>
      </p:sp>
      <p:sp>
        <p:nvSpPr>
          <p:cNvPr id="22"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Content Placeholder 5">
            <a:extLst>
              <a:ext uri="{FF2B5EF4-FFF2-40B4-BE49-F238E27FC236}">
                <a16:creationId xmlns:a16="http://schemas.microsoft.com/office/drawing/2014/main" id="{B9721A18-B4AE-C883-3A5B-E36E8A6EB4A7}"/>
              </a:ext>
            </a:extLst>
          </p:cNvPr>
          <p:cNvGraphicFramePr>
            <a:graphicFrameLocks noGrp="1"/>
          </p:cNvGraphicFramePr>
          <p:nvPr>
            <p:ph idx="1"/>
            <p:extLst>
              <p:ext uri="{D42A27DB-BD31-4B8C-83A1-F6EECF244321}">
                <p14:modId xmlns:p14="http://schemas.microsoft.com/office/powerpoint/2010/main" val="2326107674"/>
              </p:ext>
            </p:extLst>
          </p:nvPr>
        </p:nvGraphicFramePr>
        <p:xfrm>
          <a:off x="144876" y="1250066"/>
          <a:ext cx="11869645" cy="55126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41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7C4AA-1113-E7E2-00B8-0082A323A51F}"/>
              </a:ext>
            </a:extLst>
          </p:cNvPr>
          <p:cNvSpPr>
            <a:spLocks noGrp="1"/>
          </p:cNvSpPr>
          <p:nvPr>
            <p:ph type="title"/>
          </p:nvPr>
        </p:nvSpPr>
        <p:spPr>
          <a:xfrm>
            <a:off x="272506" y="3261772"/>
            <a:ext cx="3898136" cy="931240"/>
          </a:xfrm>
        </p:spPr>
        <p:txBody>
          <a:bodyPr>
            <a:normAutofit fontScale="90000"/>
          </a:bodyPr>
          <a:lstStyle/>
          <a:p>
            <a:r>
              <a:rPr lang="en-US" sz="4000" b="1" dirty="0">
                <a:solidFill>
                  <a:srgbClr val="00B0F0"/>
                </a:solidFill>
              </a:rPr>
              <a:t>Example: </a:t>
            </a:r>
            <a:br>
              <a:rPr lang="en-US" sz="4000" b="1">
                <a:solidFill>
                  <a:srgbClr val="00B0F0"/>
                </a:solidFill>
              </a:rPr>
            </a:br>
            <a:r>
              <a:rPr lang="en-US" sz="4000" b="1" dirty="0">
                <a:solidFill>
                  <a:srgbClr val="00B0F0"/>
                </a:solidFill>
              </a:rPr>
              <a:t>After-school </a:t>
            </a:r>
            <a:r>
              <a:rPr lang="en-US" sz="4000" b="1" dirty="0" err="1">
                <a:solidFill>
                  <a:srgbClr val="00B0F0"/>
                </a:solidFill>
              </a:rPr>
              <a:t>programmes</a:t>
            </a:r>
            <a:r>
              <a:rPr lang="en-US" sz="4000" b="1" dirty="0">
                <a:solidFill>
                  <a:srgbClr val="00B0F0"/>
                </a:solidFill>
              </a:rPr>
              <a:t> for at-risk adolescents in Latin America</a:t>
            </a:r>
          </a:p>
        </p:txBody>
      </p:sp>
      <p:sp>
        <p:nvSpPr>
          <p:cNvPr id="3" name="Content Placeholder 2">
            <a:extLst>
              <a:ext uri="{FF2B5EF4-FFF2-40B4-BE49-F238E27FC236}">
                <a16:creationId xmlns:a16="http://schemas.microsoft.com/office/drawing/2014/main" id="{AB41F4E7-D25E-FC2A-B46A-CABE9443609F}"/>
              </a:ext>
            </a:extLst>
          </p:cNvPr>
          <p:cNvSpPr>
            <a:spLocks noGrp="1"/>
          </p:cNvSpPr>
          <p:nvPr>
            <p:ph idx="1"/>
          </p:nvPr>
        </p:nvSpPr>
        <p:spPr>
          <a:xfrm>
            <a:off x="4006013" y="402650"/>
            <a:ext cx="8190929" cy="6788114"/>
          </a:xfrm>
        </p:spPr>
        <p:txBody>
          <a:bodyPr vert="horz" lIns="91440" tIns="45720" rIns="91440" bIns="45720" rtlCol="0" anchor="t">
            <a:noAutofit/>
          </a:bodyPr>
          <a:lstStyle/>
          <a:p>
            <a:r>
              <a:rPr lang="en-US" sz="3200" b="1" dirty="0" err="1">
                <a:solidFill>
                  <a:srgbClr val="00B0F0"/>
                </a:solidFill>
              </a:rPr>
              <a:t>Venezela</a:t>
            </a:r>
            <a:r>
              <a:rPr lang="en-US" sz="3200" b="1" dirty="0">
                <a:solidFill>
                  <a:srgbClr val="00B0F0"/>
                </a:solidFill>
              </a:rPr>
              <a:t>, Urugay, Peru:</a:t>
            </a:r>
            <a:r>
              <a:rPr lang="en-US" sz="3200" dirty="0"/>
              <a:t> Participation in after- school programs based on sport and music had a significant effect on improving children’s </a:t>
            </a:r>
            <a:r>
              <a:rPr lang="en-US" sz="3200" dirty="0" err="1"/>
              <a:t>behaviour</a:t>
            </a:r>
            <a:endParaRPr lang="en-US" sz="3200" dirty="0">
              <a:ea typeface="Calibri"/>
              <a:cs typeface="Calibri" panose="020F0502020204030204"/>
            </a:endParaRPr>
          </a:p>
          <a:p>
            <a:r>
              <a:rPr lang="en-US" sz="3200" b="1" dirty="0">
                <a:solidFill>
                  <a:srgbClr val="00B0F0"/>
                </a:solidFill>
                <a:effectLst/>
                <a:ea typeface="Arial" panose="020B0604020202020204" pitchFamily="34" charset="0"/>
              </a:rPr>
              <a:t>Colombia</a:t>
            </a:r>
            <a:r>
              <a:rPr lang="en-US" sz="3200" b="1" dirty="0">
                <a:solidFill>
                  <a:srgbClr val="00B0F0"/>
                </a:solidFill>
                <a:ea typeface="Arial" panose="020B0604020202020204" pitchFamily="34" charset="0"/>
              </a:rPr>
              <a:t>:</a:t>
            </a:r>
            <a:r>
              <a:rPr lang="en-US" sz="3200" dirty="0">
                <a:effectLst/>
                <a:ea typeface="Arial" panose="020B0604020202020204" pitchFamily="34" charset="0"/>
              </a:rPr>
              <a:t> </a:t>
            </a:r>
            <a:r>
              <a:rPr lang="en-US" sz="3200" dirty="0">
                <a:ea typeface="Arial" panose="020B0604020202020204" pitchFamily="34" charset="0"/>
              </a:rPr>
              <a:t>A </a:t>
            </a:r>
            <a:r>
              <a:rPr lang="en-GB" sz="3200" dirty="0">
                <a:effectLst/>
                <a:ea typeface="Arial" panose="020B0604020202020204" pitchFamily="34" charset="0"/>
              </a:rPr>
              <a:t>multi-component programme, </a:t>
            </a:r>
            <a:r>
              <a:rPr lang="en-GB" sz="3200" i="1" dirty="0">
                <a:effectLst/>
                <a:ea typeface="Arial" panose="020B0604020202020204" pitchFamily="34" charset="0"/>
              </a:rPr>
              <a:t>Aulas </a:t>
            </a:r>
            <a:r>
              <a:rPr lang="en-GB" sz="3200" i="1" dirty="0" err="1">
                <a:effectLst/>
                <a:ea typeface="Arial" panose="020B0604020202020204" pitchFamily="34" charset="0"/>
              </a:rPr>
              <a:t>en</a:t>
            </a:r>
            <a:r>
              <a:rPr lang="en-GB" sz="3200" i="1" dirty="0">
                <a:effectLst/>
                <a:ea typeface="Arial" panose="020B0604020202020204" pitchFamily="34" charset="0"/>
              </a:rPr>
              <a:t> Paz</a:t>
            </a:r>
            <a:r>
              <a:rPr lang="en-GB" sz="3200" dirty="0">
                <a:effectLst/>
                <a:ea typeface="Arial" panose="020B0604020202020204" pitchFamily="34" charset="0"/>
              </a:rPr>
              <a:t> (Classrooms in Peace), was implemented to prevent aggression and promote peaceful relationships, with components engaging</a:t>
            </a:r>
            <a:r>
              <a:rPr lang="en-GB" sz="3200" dirty="0">
                <a:ea typeface="Arial" panose="020B0604020202020204" pitchFamily="34" charset="0"/>
              </a:rPr>
              <a:t> both</a:t>
            </a:r>
            <a:r>
              <a:rPr lang="en-GB" sz="3200" dirty="0">
                <a:effectLst/>
                <a:ea typeface="Arial" panose="020B0604020202020204" pitchFamily="34" charset="0"/>
              </a:rPr>
              <a:t> teachers</a:t>
            </a:r>
            <a:r>
              <a:rPr lang="en-GB" sz="3200" dirty="0">
                <a:ea typeface="Arial" panose="020B0604020202020204" pitchFamily="34" charset="0"/>
              </a:rPr>
              <a:t> and parents.</a:t>
            </a:r>
            <a:endParaRPr lang="en-GB" sz="3200" dirty="0">
              <a:effectLst/>
              <a:ea typeface="Arial" panose="020B0604020202020204" pitchFamily="34" charset="0"/>
              <a:cs typeface="Calibri"/>
            </a:endParaRPr>
          </a:p>
          <a:p>
            <a:pPr lvl="1"/>
            <a:r>
              <a:rPr lang="en-GB" sz="2800" dirty="0">
                <a:effectLst/>
                <a:ea typeface="Arial" panose="020B0604020202020204" pitchFamily="34" charset="0"/>
              </a:rPr>
              <a:t>The universally targeted components focused on building citizen competencies and were integrated into the school curriculum. It was also found to be cost-effective.</a:t>
            </a:r>
            <a:r>
              <a:rPr lang="en-GB" sz="2800" dirty="0">
                <a:ea typeface="Arial" panose="020B0604020202020204" pitchFamily="34" charset="0"/>
              </a:rPr>
              <a:t> </a:t>
            </a:r>
            <a:endParaRPr lang="en-US" sz="2800">
              <a:ea typeface="Calibri"/>
              <a:cs typeface="Calibri"/>
            </a:endParaRPr>
          </a:p>
          <a:p>
            <a:endParaRPr lang="en-US" sz="3200" dirty="0">
              <a:ea typeface="Calibri"/>
              <a:cs typeface="Calibri"/>
            </a:endParaRPr>
          </a:p>
          <a:p>
            <a:pPr marL="0" indent="0">
              <a:buNone/>
            </a:pPr>
            <a:endParaRPr lang="en-US" sz="3200" dirty="0">
              <a:ea typeface="Calibri"/>
              <a:cs typeface="Calibri"/>
            </a:endParaRPr>
          </a:p>
        </p:txBody>
      </p:sp>
    </p:spTree>
    <p:extLst>
      <p:ext uri="{BB962C8B-B14F-4D97-AF65-F5344CB8AC3E}">
        <p14:creationId xmlns:p14="http://schemas.microsoft.com/office/powerpoint/2010/main" val="3826734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BD888D-04FD-A89B-CB3F-BB7DDAE46E33}"/>
              </a:ext>
            </a:extLst>
          </p:cNvPr>
          <p:cNvSpPr>
            <a:spLocks noGrp="1"/>
          </p:cNvSpPr>
          <p:nvPr>
            <p:ph type="title"/>
          </p:nvPr>
        </p:nvSpPr>
        <p:spPr>
          <a:xfrm>
            <a:off x="635000" y="640823"/>
            <a:ext cx="3418659" cy="5583148"/>
          </a:xfrm>
        </p:spPr>
        <p:txBody>
          <a:bodyPr anchor="ctr">
            <a:normAutofit/>
          </a:bodyPr>
          <a:lstStyle/>
          <a:p>
            <a:r>
              <a:rPr lang="en-US" sz="4600" b="1" dirty="0">
                <a:latin typeface="Calibri"/>
                <a:ea typeface="Calibri"/>
                <a:cs typeface="Calibri"/>
              </a:rPr>
              <a:t>Mechanisms of impact</a:t>
            </a:r>
            <a:endParaRPr lang="en-US" sz="4600" dirty="0">
              <a:latin typeface="Calibri Light"/>
              <a:ea typeface="Calibri Light"/>
              <a:cs typeface="Calibri Light"/>
            </a:endParaRPr>
          </a:p>
        </p:txBody>
      </p:sp>
      <p:sp>
        <p:nvSpPr>
          <p:cNvPr id="36"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7" name="Content Placeholder 2">
            <a:extLst>
              <a:ext uri="{FF2B5EF4-FFF2-40B4-BE49-F238E27FC236}">
                <a16:creationId xmlns:a16="http://schemas.microsoft.com/office/drawing/2014/main" id="{70E02EC6-A594-3C38-5AE7-EFDFD4D6EB37}"/>
              </a:ext>
            </a:extLst>
          </p:cNvPr>
          <p:cNvGraphicFramePr>
            <a:graphicFrameLocks noGrp="1"/>
          </p:cNvGraphicFramePr>
          <p:nvPr>
            <p:ph idx="1"/>
            <p:extLst>
              <p:ext uri="{D42A27DB-BD31-4B8C-83A1-F6EECF244321}">
                <p14:modId xmlns:p14="http://schemas.microsoft.com/office/powerpoint/2010/main" val="1300330757"/>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4205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4B2E7-E6E2-3DC6-EE1C-C29811107DC8}"/>
              </a:ext>
            </a:extLst>
          </p:cNvPr>
          <p:cNvSpPr>
            <a:spLocks noGrp="1"/>
          </p:cNvSpPr>
          <p:nvPr>
            <p:ph type="title"/>
          </p:nvPr>
        </p:nvSpPr>
        <p:spPr>
          <a:xfrm>
            <a:off x="520861" y="120710"/>
            <a:ext cx="11169569" cy="1124280"/>
          </a:xfrm>
        </p:spPr>
        <p:txBody>
          <a:bodyPr>
            <a:normAutofit fontScale="90000"/>
          </a:bodyPr>
          <a:lstStyle/>
          <a:p>
            <a:r>
              <a:rPr lang="en-US" b="1">
                <a:solidFill>
                  <a:srgbClr val="00B0F0"/>
                </a:solidFill>
              </a:rPr>
              <a:t>Addressing harmful gender norms and promoting equitable relationships</a:t>
            </a:r>
          </a:p>
        </p:txBody>
      </p:sp>
      <p:sp>
        <p:nvSpPr>
          <p:cNvPr id="3" name="Content Placeholder 2">
            <a:extLst>
              <a:ext uri="{FF2B5EF4-FFF2-40B4-BE49-F238E27FC236}">
                <a16:creationId xmlns:a16="http://schemas.microsoft.com/office/drawing/2014/main" id="{4EFB92EA-8894-272E-1BC2-04A65D2C85D1}"/>
              </a:ext>
            </a:extLst>
          </p:cNvPr>
          <p:cNvSpPr>
            <a:spLocks noGrp="1"/>
          </p:cNvSpPr>
          <p:nvPr>
            <p:ph idx="1"/>
          </p:nvPr>
        </p:nvSpPr>
        <p:spPr>
          <a:xfrm>
            <a:off x="520861" y="1394303"/>
            <a:ext cx="10635205" cy="5327529"/>
          </a:xfrm>
        </p:spPr>
        <p:txBody>
          <a:bodyPr vert="horz" lIns="91440" tIns="45720" rIns="91440" bIns="45720" rtlCol="0" anchor="t">
            <a:normAutofit/>
          </a:bodyPr>
          <a:lstStyle/>
          <a:p>
            <a:r>
              <a:rPr lang="en-US" sz="3200" dirty="0"/>
              <a:t>Promoting gender equality in diverse school settings, with diverse methods</a:t>
            </a:r>
            <a:endParaRPr lang="en-US" sz="3200" dirty="0">
              <a:ea typeface="Calibri"/>
              <a:cs typeface="Calibri"/>
            </a:endParaRPr>
          </a:p>
          <a:p>
            <a:r>
              <a:rPr lang="en-US" sz="3200" dirty="0"/>
              <a:t>Engaging teachers, youth, boys and girls across ages in age-appropriate ways</a:t>
            </a:r>
            <a:endParaRPr lang="en-US" sz="3200" dirty="0">
              <a:ea typeface="Calibri"/>
              <a:cs typeface="Calibri"/>
            </a:endParaRPr>
          </a:p>
          <a:p>
            <a:r>
              <a:rPr lang="en-US" sz="3200" dirty="0"/>
              <a:t>Examples in India, Mexico, Pakistan, Kenya have shown very positive results in reduction of peer violence, promotion of bystander intervention and positive attitudes related to gender. </a:t>
            </a:r>
            <a:endParaRPr lang="en-US" sz="3200" dirty="0">
              <a:ea typeface="Calibri"/>
              <a:cs typeface="Calibri"/>
            </a:endParaRPr>
          </a:p>
          <a:p>
            <a:r>
              <a:rPr lang="en-US" sz="3200" dirty="0"/>
              <a:t>Other strategies include reducing dating violence and intimate partner violence, and improving adolescent sexual and reproductive health</a:t>
            </a:r>
            <a:endParaRPr lang="en-US" sz="3200" dirty="0">
              <a:ea typeface="Calibri"/>
              <a:cs typeface="Calibri"/>
            </a:endParaRPr>
          </a:p>
        </p:txBody>
      </p:sp>
    </p:spTree>
    <p:extLst>
      <p:ext uri="{BB962C8B-B14F-4D97-AF65-F5344CB8AC3E}">
        <p14:creationId xmlns:p14="http://schemas.microsoft.com/office/powerpoint/2010/main" val="2486339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71164-E37C-A7AE-308A-F432F9912B02}"/>
              </a:ext>
            </a:extLst>
          </p:cNvPr>
          <p:cNvSpPr>
            <a:spLocks noGrp="1"/>
          </p:cNvSpPr>
          <p:nvPr>
            <p:ph type="title"/>
          </p:nvPr>
        </p:nvSpPr>
        <p:spPr>
          <a:xfrm>
            <a:off x="317339" y="179930"/>
            <a:ext cx="10515600" cy="688171"/>
          </a:xfrm>
        </p:spPr>
        <p:txBody>
          <a:bodyPr>
            <a:normAutofit fontScale="90000"/>
          </a:bodyPr>
          <a:lstStyle/>
          <a:p>
            <a:r>
              <a:rPr lang="en-US" b="1">
                <a:solidFill>
                  <a:srgbClr val="00B0F0"/>
                </a:solidFill>
              </a:rPr>
              <a:t>Online violence</a:t>
            </a:r>
          </a:p>
        </p:txBody>
      </p:sp>
      <p:sp>
        <p:nvSpPr>
          <p:cNvPr id="3" name="Content Placeholder 2">
            <a:extLst>
              <a:ext uri="{FF2B5EF4-FFF2-40B4-BE49-F238E27FC236}">
                <a16:creationId xmlns:a16="http://schemas.microsoft.com/office/drawing/2014/main" id="{5A949F29-4888-AA5B-F770-8A92AC0CF131}"/>
              </a:ext>
            </a:extLst>
          </p:cNvPr>
          <p:cNvSpPr>
            <a:spLocks noGrp="1"/>
          </p:cNvSpPr>
          <p:nvPr>
            <p:ph idx="1"/>
          </p:nvPr>
        </p:nvSpPr>
        <p:spPr>
          <a:xfrm>
            <a:off x="317339" y="1041723"/>
            <a:ext cx="11581436" cy="5816277"/>
          </a:xfrm>
        </p:spPr>
        <p:txBody>
          <a:bodyPr>
            <a:normAutofit lnSpcReduction="10000"/>
          </a:bodyPr>
          <a:lstStyle/>
          <a:p>
            <a:r>
              <a:rPr lang="en-US"/>
              <a:t>An emerging area of research.  However, important to note that the ‘digital world’ intersects with ‘offline’ contexts of schools and teaching practices. </a:t>
            </a:r>
          </a:p>
          <a:p>
            <a:r>
              <a:rPr lang="en-US"/>
              <a:t>Gender dimensions are critical – boys more likely to be perpetrators, or perpetrator-victims. </a:t>
            </a:r>
          </a:p>
          <a:p>
            <a:pPr lvl="1"/>
            <a:r>
              <a:rPr lang="en-US"/>
              <a:t>Channels of victimization also vary – some studies suggest that girls experience cyber-bullying through social media whilst boys experience it through video games and text messages. </a:t>
            </a:r>
          </a:p>
          <a:p>
            <a:r>
              <a:rPr lang="en-US"/>
              <a:t>Cyber-bullying perpetration and victimization have common predictors.</a:t>
            </a:r>
          </a:p>
          <a:p>
            <a:pPr lvl="1"/>
            <a:r>
              <a:rPr lang="en-US"/>
              <a:t>These include having weaker offline social ties and support from friends 	and family, loneliness, lower social likeability at school, lower 	psychological well-being, and having an impulsive personality. </a:t>
            </a:r>
          </a:p>
          <a:p>
            <a:r>
              <a:rPr lang="en-US"/>
              <a:t>Conversely, protective factors in relation to cyber-bullying include: </a:t>
            </a:r>
          </a:p>
          <a:p>
            <a:pPr lvl="1"/>
            <a:r>
              <a:rPr lang="en-US"/>
              <a:t>A positive relationship with parents, parental monitoring of children’s activities (generally rather than online only), teacher care, enforced school rules, higher self-efficacy, self-confidence and resilience.</a:t>
            </a:r>
          </a:p>
        </p:txBody>
      </p:sp>
    </p:spTree>
    <p:extLst>
      <p:ext uri="{BB962C8B-B14F-4D97-AF65-F5344CB8AC3E}">
        <p14:creationId xmlns:p14="http://schemas.microsoft.com/office/powerpoint/2010/main" val="877416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10053D-A51C-B784-273D-5BAF41BC3FC3}"/>
              </a:ext>
            </a:extLst>
          </p:cNvPr>
          <p:cNvSpPr>
            <a:spLocks noGrp="1"/>
          </p:cNvSpPr>
          <p:nvPr>
            <p:ph type="title"/>
          </p:nvPr>
        </p:nvSpPr>
        <p:spPr>
          <a:xfrm>
            <a:off x="93625" y="778678"/>
            <a:ext cx="3600860" cy="5431536"/>
          </a:xfrm>
        </p:spPr>
        <p:txBody>
          <a:bodyPr>
            <a:normAutofit/>
          </a:bodyPr>
          <a:lstStyle/>
          <a:p>
            <a:r>
              <a:rPr lang="en-US" sz="5000" b="1"/>
              <a:t>Lessons learned from programme interventions</a:t>
            </a:r>
          </a:p>
        </p:txBody>
      </p:sp>
      <p:sp>
        <p:nvSpPr>
          <p:cNvPr id="17"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81197CA-582B-02D0-5D1D-D71B653ED8E7}"/>
              </a:ext>
            </a:extLst>
          </p:cNvPr>
          <p:cNvSpPr>
            <a:spLocks noGrp="1"/>
          </p:cNvSpPr>
          <p:nvPr>
            <p:ph idx="1"/>
          </p:nvPr>
        </p:nvSpPr>
        <p:spPr>
          <a:xfrm>
            <a:off x="5054532" y="5752"/>
            <a:ext cx="7043844" cy="6854894"/>
          </a:xfrm>
        </p:spPr>
        <p:txBody>
          <a:bodyPr vert="horz" lIns="91440" tIns="45720" rIns="91440" bIns="45720" rtlCol="0" anchor="ctr">
            <a:normAutofit/>
          </a:bodyPr>
          <a:lstStyle/>
          <a:p>
            <a:pPr marL="0" indent="0">
              <a:buNone/>
            </a:pPr>
            <a:r>
              <a:rPr lang="en-US" sz="3200" dirty="0"/>
              <a:t>Moving from </a:t>
            </a:r>
            <a:r>
              <a:rPr lang="en-US" sz="3200" err="1"/>
              <a:t>programmes</a:t>
            </a:r>
            <a:r>
              <a:rPr lang="en-US" sz="3200" dirty="0"/>
              <a:t> to scaled up systems needs investment in:</a:t>
            </a:r>
            <a:endParaRPr lang="en-US" sz="3200" dirty="0">
              <a:ea typeface="Calibri"/>
              <a:cs typeface="Calibri"/>
            </a:endParaRPr>
          </a:p>
          <a:p>
            <a:pPr marL="971550" lvl="1" indent="-514350">
              <a:buAutoNum type="arabicPeriod"/>
            </a:pPr>
            <a:r>
              <a:rPr lang="en-US" sz="3200" dirty="0"/>
              <a:t>Multi-component approaches</a:t>
            </a:r>
            <a:endParaRPr lang="en-US" sz="3200" dirty="0">
              <a:ea typeface="Calibri"/>
              <a:cs typeface="Calibri"/>
            </a:endParaRPr>
          </a:p>
          <a:p>
            <a:pPr marL="971550" lvl="1" indent="-514350">
              <a:buAutoNum type="arabicPeriod"/>
            </a:pPr>
            <a:r>
              <a:rPr lang="en-US" sz="3200" dirty="0"/>
              <a:t>Strengthening the school environment</a:t>
            </a:r>
            <a:endParaRPr lang="en-US" sz="3200" dirty="0">
              <a:ea typeface="Calibri"/>
              <a:cs typeface="Calibri"/>
            </a:endParaRPr>
          </a:p>
          <a:p>
            <a:pPr marL="971550" lvl="1" indent="-514350">
              <a:buAutoNum type="arabicPeriod"/>
            </a:pPr>
            <a:r>
              <a:rPr lang="en-US" sz="3200" dirty="0"/>
              <a:t>Using group-based </a:t>
            </a:r>
            <a:r>
              <a:rPr lang="en-US" sz="3200" err="1"/>
              <a:t>programmes</a:t>
            </a:r>
            <a:endParaRPr lang="en-US" sz="3200" err="1">
              <a:ea typeface="Calibri"/>
              <a:cs typeface="Calibri"/>
            </a:endParaRPr>
          </a:p>
          <a:p>
            <a:pPr marL="971550" lvl="1" indent="-514350">
              <a:buAutoNum type="arabicPeriod"/>
            </a:pPr>
            <a:r>
              <a:rPr lang="en-US" sz="3200" dirty="0"/>
              <a:t>Ensuring sensitivity to age-appropriate and gender-responsive strategies</a:t>
            </a:r>
            <a:endParaRPr lang="en-US" sz="3200" dirty="0">
              <a:ea typeface="Calibri"/>
              <a:cs typeface="Calibri"/>
            </a:endParaRPr>
          </a:p>
          <a:p>
            <a:pPr marL="971550" lvl="1" indent="-514350">
              <a:buAutoNum type="arabicPeriod"/>
            </a:pPr>
            <a:r>
              <a:rPr lang="en-US" sz="3200" dirty="0"/>
              <a:t>School Staff, who are central to success</a:t>
            </a:r>
            <a:endParaRPr lang="en-US" sz="3200" dirty="0">
              <a:ea typeface="Calibri"/>
              <a:cs typeface="Calibri"/>
            </a:endParaRPr>
          </a:p>
          <a:p>
            <a:pPr marL="971550" lvl="1" indent="-514350">
              <a:buAutoNum type="arabicPeriod"/>
            </a:pPr>
            <a:r>
              <a:rPr lang="en-US" sz="3200" dirty="0"/>
              <a:t>Adaptation to context </a:t>
            </a:r>
            <a:endParaRPr lang="en-US" sz="3200" dirty="0">
              <a:ea typeface="Calibri"/>
              <a:cs typeface="Calibri"/>
            </a:endParaRPr>
          </a:p>
          <a:p>
            <a:pPr marL="971550" lvl="1" indent="-514350">
              <a:buAutoNum type="arabicPeriod"/>
            </a:pPr>
            <a:r>
              <a:rPr lang="en-US" sz="3200" dirty="0"/>
              <a:t>Systems ownership</a:t>
            </a:r>
            <a:endParaRPr lang="en-US" sz="3200">
              <a:ea typeface="Calibri" panose="020F0502020204030204"/>
              <a:cs typeface="Calibri" panose="020F0502020204030204"/>
            </a:endParaRPr>
          </a:p>
        </p:txBody>
      </p:sp>
    </p:spTree>
    <p:extLst>
      <p:ext uri="{BB962C8B-B14F-4D97-AF65-F5344CB8AC3E}">
        <p14:creationId xmlns:p14="http://schemas.microsoft.com/office/powerpoint/2010/main" val="2770633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F8FC1255-3D36-2BC9-1807-69BBBBEF11D8}"/>
              </a:ext>
            </a:extLst>
          </p:cNvPr>
          <p:cNvPicPr>
            <a:picLocks noChangeAspect="1"/>
          </p:cNvPicPr>
          <p:nvPr/>
        </p:nvPicPr>
        <p:blipFill rotWithShape="1">
          <a:blip r:embed="rId3">
            <a:duotone>
              <a:schemeClr val="bg2">
                <a:shade val="45000"/>
                <a:satMod val="135000"/>
              </a:schemeClr>
              <a:prstClr val="white"/>
            </a:duotone>
          </a:blip>
          <a:srcRect t="13345" r="9085" b="9982"/>
          <a:stretch/>
        </p:blipFill>
        <p:spPr>
          <a:xfrm>
            <a:off x="20" y="10"/>
            <a:ext cx="12191980" cy="6857990"/>
          </a:xfrm>
          <a:prstGeom prst="rect">
            <a:avLst/>
          </a:prstGeom>
        </p:spPr>
      </p:pic>
      <p:sp>
        <p:nvSpPr>
          <p:cNvPr id="24" name="Rectangle 23">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42C5D8-E14A-9DAD-D402-DA5869533E60}"/>
              </a:ext>
            </a:extLst>
          </p:cNvPr>
          <p:cNvSpPr>
            <a:spLocks noGrp="1"/>
          </p:cNvSpPr>
          <p:nvPr>
            <p:ph type="title"/>
          </p:nvPr>
        </p:nvSpPr>
        <p:spPr>
          <a:xfrm>
            <a:off x="838200" y="365125"/>
            <a:ext cx="10515600" cy="1325563"/>
          </a:xfrm>
        </p:spPr>
        <p:txBody>
          <a:bodyPr>
            <a:normAutofit/>
          </a:bodyPr>
          <a:lstStyle/>
          <a:p>
            <a:r>
              <a:rPr lang="en-US" b="1" dirty="0"/>
              <a:t>Schools as key institutions for addressing violence</a:t>
            </a:r>
            <a:endParaRPr lang="en-US" b="1" dirty="0" err="1">
              <a:ea typeface="Calibri Light"/>
              <a:cs typeface="Calibri Light"/>
            </a:endParaRPr>
          </a:p>
        </p:txBody>
      </p:sp>
      <p:graphicFrame>
        <p:nvGraphicFramePr>
          <p:cNvPr id="5" name="Content Placeholder 2">
            <a:extLst>
              <a:ext uri="{FF2B5EF4-FFF2-40B4-BE49-F238E27FC236}">
                <a16:creationId xmlns:a16="http://schemas.microsoft.com/office/drawing/2014/main" id="{CC34CF7A-8946-E0B8-A032-34D8EDA42BA5}"/>
              </a:ext>
            </a:extLst>
          </p:cNvPr>
          <p:cNvGraphicFramePr>
            <a:graphicFrameLocks noGrp="1"/>
          </p:cNvGraphicFramePr>
          <p:nvPr>
            <p:ph idx="1"/>
            <p:extLst>
              <p:ext uri="{D42A27DB-BD31-4B8C-83A1-F6EECF244321}">
                <p14:modId xmlns:p14="http://schemas.microsoft.com/office/powerpoint/2010/main" val="36923483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17064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61AE04-DD14-3E83-680A-1EC1CD8CD03E}"/>
              </a:ext>
            </a:extLst>
          </p:cNvPr>
          <p:cNvSpPr>
            <a:spLocks noGrp="1"/>
          </p:cNvSpPr>
          <p:nvPr>
            <p:ph type="title"/>
          </p:nvPr>
        </p:nvSpPr>
        <p:spPr>
          <a:xfrm>
            <a:off x="635000" y="640823"/>
            <a:ext cx="3418659" cy="5583148"/>
          </a:xfrm>
        </p:spPr>
        <p:txBody>
          <a:bodyPr anchor="ctr">
            <a:normAutofit/>
          </a:bodyPr>
          <a:lstStyle/>
          <a:p>
            <a:r>
              <a:rPr lang="en-US" sz="5400" b="1"/>
              <a:t>A “Whole School” approach</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A14AF98-1602-1856-FD39-BA80EDE9967D}"/>
              </a:ext>
            </a:extLst>
          </p:cNvPr>
          <p:cNvGraphicFramePr>
            <a:graphicFrameLocks noGrp="1"/>
          </p:cNvGraphicFramePr>
          <p:nvPr>
            <p:ph idx="1"/>
            <p:extLst>
              <p:ext uri="{D42A27DB-BD31-4B8C-83A1-F6EECF244321}">
                <p14:modId xmlns:p14="http://schemas.microsoft.com/office/powerpoint/2010/main" val="2228728951"/>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014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825C4-4358-8A11-6075-ABBDA199CD72}"/>
              </a:ext>
            </a:extLst>
          </p:cNvPr>
          <p:cNvSpPr>
            <a:spLocks noGrp="1"/>
          </p:cNvSpPr>
          <p:nvPr>
            <p:ph type="title"/>
          </p:nvPr>
        </p:nvSpPr>
        <p:spPr>
          <a:xfrm>
            <a:off x="263106" y="5691"/>
            <a:ext cx="10515600" cy="1325563"/>
          </a:xfrm>
        </p:spPr>
        <p:txBody>
          <a:bodyPr/>
          <a:lstStyle/>
          <a:p>
            <a:r>
              <a:rPr lang="en-US" b="1" dirty="0">
                <a:solidFill>
                  <a:srgbClr val="00B0F0"/>
                </a:solidFill>
              </a:rPr>
              <a:t>National laws and policies</a:t>
            </a:r>
          </a:p>
        </p:txBody>
      </p:sp>
      <p:sp>
        <p:nvSpPr>
          <p:cNvPr id="3" name="Content Placeholder 2">
            <a:extLst>
              <a:ext uri="{FF2B5EF4-FFF2-40B4-BE49-F238E27FC236}">
                <a16:creationId xmlns:a16="http://schemas.microsoft.com/office/drawing/2014/main" id="{128E2E2E-F633-57BE-1CBB-46FD3446FFE9}"/>
              </a:ext>
            </a:extLst>
          </p:cNvPr>
          <p:cNvSpPr>
            <a:spLocks noGrp="1"/>
          </p:cNvSpPr>
          <p:nvPr>
            <p:ph idx="1"/>
          </p:nvPr>
        </p:nvSpPr>
        <p:spPr>
          <a:xfrm>
            <a:off x="363747" y="1336795"/>
            <a:ext cx="11464505" cy="5372130"/>
          </a:xfrm>
        </p:spPr>
        <p:txBody>
          <a:bodyPr vert="horz" lIns="91440" tIns="45720" rIns="91440" bIns="45720" rtlCol="0" anchor="t">
            <a:noAutofit/>
          </a:bodyPr>
          <a:lstStyle/>
          <a:p>
            <a:r>
              <a:rPr lang="en-US" sz="3200" i="0" dirty="0">
                <a:solidFill>
                  <a:srgbClr val="333333"/>
                </a:solidFill>
                <a:effectLst/>
                <a:latin typeface="Calibri"/>
                <a:ea typeface="Calibri"/>
                <a:cs typeface="Calibri"/>
              </a:rPr>
              <a:t>Around </a:t>
            </a:r>
            <a:r>
              <a:rPr lang="en-US" sz="3200" dirty="0">
                <a:hlinkClick r:id="rId2"/>
              </a:rPr>
              <a:t>720 million school-age children </a:t>
            </a:r>
            <a:r>
              <a:rPr lang="en-US" sz="3200" dirty="0"/>
              <a:t> </a:t>
            </a:r>
            <a:r>
              <a:rPr lang="en-US" sz="3200" i="0" dirty="0">
                <a:solidFill>
                  <a:srgbClr val="333333"/>
                </a:solidFill>
                <a:effectLst/>
                <a:latin typeface="Calibri"/>
                <a:ea typeface="Calibri"/>
                <a:cs typeface="Calibri"/>
              </a:rPr>
              <a:t>live in countries where they are not fully protected by law from corporal punishment at school.</a:t>
            </a:r>
          </a:p>
          <a:p>
            <a:r>
              <a:rPr lang="en-US" sz="3200" dirty="0">
                <a:solidFill>
                  <a:srgbClr val="333333"/>
                </a:solidFill>
                <a:latin typeface="Calibri"/>
                <a:ea typeface="Calibri"/>
                <a:cs typeface="Calibri"/>
              </a:rPr>
              <a:t>However, there are several countries which have directly legislated against violence in schools, or specific forms of violence such as bullying, or indirectly included violence in broader laws against violence.  These countries include Korea, Australia, Finland, Japan, Norway, South Africa, Norway, Mexico, Peru, Philippines</a:t>
            </a:r>
          </a:p>
          <a:p>
            <a:r>
              <a:rPr lang="en-US" sz="3200" dirty="0">
                <a:solidFill>
                  <a:srgbClr val="333333"/>
                </a:solidFill>
                <a:latin typeface="Calibri"/>
                <a:ea typeface="Calibri"/>
                <a:cs typeface="Calibri"/>
              </a:rPr>
              <a:t>While laws are insufficient by themselves, they are necessary to signal clear commitment and can contribute to shifting societal norms. </a:t>
            </a:r>
            <a:endParaRPr lang="en-US" sz="3200" i="0" dirty="0">
              <a:solidFill>
                <a:srgbClr val="333333"/>
              </a:solidFill>
              <a:effectLst/>
              <a:latin typeface="Calibri"/>
              <a:ea typeface="Calibri"/>
              <a:cs typeface="Calibri"/>
            </a:endParaRPr>
          </a:p>
          <a:p>
            <a:endParaRPr lang="en-US"/>
          </a:p>
          <a:p>
            <a:endParaRPr lang="en-US"/>
          </a:p>
        </p:txBody>
      </p:sp>
    </p:spTree>
    <p:extLst>
      <p:ext uri="{BB962C8B-B14F-4D97-AF65-F5344CB8AC3E}">
        <p14:creationId xmlns:p14="http://schemas.microsoft.com/office/powerpoint/2010/main" val="2582947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6E5FA6-CCB0-D3B5-07C6-EF1F9E9F94A0}"/>
              </a:ext>
            </a:extLst>
          </p:cNvPr>
          <p:cNvSpPr>
            <a:spLocks noGrp="1"/>
          </p:cNvSpPr>
          <p:nvPr>
            <p:ph type="title"/>
          </p:nvPr>
        </p:nvSpPr>
        <p:spPr>
          <a:xfrm>
            <a:off x="576605" y="144081"/>
            <a:ext cx="5334197" cy="1708242"/>
          </a:xfrm>
        </p:spPr>
        <p:txBody>
          <a:bodyPr anchor="ctr">
            <a:normAutofit/>
          </a:bodyPr>
          <a:lstStyle/>
          <a:p>
            <a:r>
              <a:rPr lang="en-US" sz="4000" b="1">
                <a:solidFill>
                  <a:srgbClr val="00B0F0"/>
                </a:solidFill>
              </a:rPr>
              <a:t>Lessons for research</a:t>
            </a:r>
          </a:p>
        </p:txBody>
      </p:sp>
      <p:sp>
        <p:nvSpPr>
          <p:cNvPr id="3" name="Content Placeholder 2">
            <a:extLst>
              <a:ext uri="{FF2B5EF4-FFF2-40B4-BE49-F238E27FC236}">
                <a16:creationId xmlns:a16="http://schemas.microsoft.com/office/drawing/2014/main" id="{8B65A369-CDE9-F307-236B-A97C6362A4F3}"/>
              </a:ext>
            </a:extLst>
          </p:cNvPr>
          <p:cNvSpPr>
            <a:spLocks noGrp="1"/>
          </p:cNvSpPr>
          <p:nvPr>
            <p:ph idx="1"/>
          </p:nvPr>
        </p:nvSpPr>
        <p:spPr>
          <a:xfrm>
            <a:off x="761800" y="1632030"/>
            <a:ext cx="5334197" cy="4608049"/>
          </a:xfrm>
        </p:spPr>
        <p:txBody>
          <a:bodyPr anchor="ctr">
            <a:normAutofit lnSpcReduction="10000"/>
          </a:bodyPr>
          <a:lstStyle/>
          <a:p>
            <a:pPr marL="514350" indent="-514350">
              <a:buAutoNum type="arabicPeriod"/>
            </a:pPr>
            <a:r>
              <a:rPr lang="en-US"/>
              <a:t>Greater investment in high-quality research needed – evaluation, operational and implementation studies.</a:t>
            </a:r>
          </a:p>
          <a:p>
            <a:pPr marL="514350" indent="-514350">
              <a:buAutoNum type="arabicPeriod"/>
            </a:pPr>
            <a:r>
              <a:rPr lang="en-US"/>
              <a:t>Bridge north-south gap in investment.</a:t>
            </a:r>
          </a:p>
          <a:p>
            <a:pPr marL="514350" indent="-514350">
              <a:buAutoNum type="arabicPeriod"/>
            </a:pPr>
            <a:r>
              <a:rPr lang="en-US"/>
              <a:t>Focus on sustainability of results – longer-term follow up</a:t>
            </a:r>
          </a:p>
          <a:p>
            <a:pPr marL="514350" indent="-514350">
              <a:buAutoNum type="arabicPeriod"/>
            </a:pPr>
            <a:r>
              <a:rPr lang="en-US"/>
              <a:t>Invest more in mapping and understanding mechanisms of change</a:t>
            </a:r>
            <a:endParaRPr lang="en-US">
              <a:cs typeface="Calibri" panose="020F0502020204030204"/>
            </a:endParaRPr>
          </a:p>
          <a:p>
            <a:endParaRPr lang="en-US" sz="2000"/>
          </a:p>
        </p:txBody>
      </p:sp>
      <p:pic>
        <p:nvPicPr>
          <p:cNvPr id="15" name="Picture 4" descr="Magnifying glass showing decling performance">
            <a:extLst>
              <a:ext uri="{FF2B5EF4-FFF2-40B4-BE49-F238E27FC236}">
                <a16:creationId xmlns:a16="http://schemas.microsoft.com/office/drawing/2014/main" id="{D01B8DB1-34AA-5A0E-8CA9-57F6DC9518DF}"/>
              </a:ext>
            </a:extLst>
          </p:cNvPr>
          <p:cNvPicPr>
            <a:picLocks noChangeAspect="1"/>
          </p:cNvPicPr>
          <p:nvPr/>
        </p:nvPicPr>
        <p:blipFill rotWithShape="1">
          <a:blip r:embed="rId2"/>
          <a:srcRect l="8800" r="39364"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1917348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1E754-CE4E-F5D9-5B73-5F0D301C1259}"/>
              </a:ext>
            </a:extLst>
          </p:cNvPr>
          <p:cNvSpPr>
            <a:spLocks noGrp="1"/>
          </p:cNvSpPr>
          <p:nvPr>
            <p:ph type="title"/>
          </p:nvPr>
        </p:nvSpPr>
        <p:spPr>
          <a:xfrm>
            <a:off x="2207195" y="413826"/>
            <a:ext cx="7808089" cy="726828"/>
          </a:xfrm>
        </p:spPr>
        <p:txBody>
          <a:bodyPr/>
          <a:lstStyle/>
          <a:p>
            <a:r>
              <a:rPr lang="en-US" b="1">
                <a:solidFill>
                  <a:srgbClr val="00B0F0"/>
                </a:solidFill>
              </a:rPr>
              <a:t>What are we measuring globally?</a:t>
            </a:r>
            <a:endParaRPr lang="en-US" b="1">
              <a:solidFill>
                <a:srgbClr val="00B0F0"/>
              </a:solidFill>
              <a:ea typeface="Calibri Light"/>
              <a:cs typeface="Calibri Light"/>
            </a:endParaRPr>
          </a:p>
        </p:txBody>
      </p:sp>
      <p:sp>
        <p:nvSpPr>
          <p:cNvPr id="3" name="Content Placeholder 2">
            <a:extLst>
              <a:ext uri="{FF2B5EF4-FFF2-40B4-BE49-F238E27FC236}">
                <a16:creationId xmlns:a16="http://schemas.microsoft.com/office/drawing/2014/main" id="{F0EC5B97-72E2-039B-F89A-5B6C0769E3F1}"/>
              </a:ext>
            </a:extLst>
          </p:cNvPr>
          <p:cNvSpPr>
            <a:spLocks noGrp="1"/>
          </p:cNvSpPr>
          <p:nvPr>
            <p:ph idx="1"/>
          </p:nvPr>
        </p:nvSpPr>
        <p:spPr>
          <a:xfrm>
            <a:off x="611914" y="1600200"/>
            <a:ext cx="10998650" cy="4818680"/>
          </a:xfrm>
        </p:spPr>
        <p:txBody>
          <a:bodyPr vert="horz" lIns="91440" tIns="45720" rIns="91440" bIns="45720" rtlCol="0" anchor="t">
            <a:normAutofit fontScale="62500" lnSpcReduction="20000"/>
          </a:bodyPr>
          <a:lstStyle/>
          <a:p>
            <a:pPr marL="0" indent="0" algn="ctr">
              <a:buNone/>
            </a:pPr>
            <a:r>
              <a:rPr lang="en-US" sz="5100" b="1"/>
              <a:t>Peer Violence</a:t>
            </a:r>
            <a:endParaRPr lang="en-US" sz="5100" b="1">
              <a:cs typeface="Calibri"/>
            </a:endParaRPr>
          </a:p>
          <a:p>
            <a:pPr marL="457200" lvl="1" indent="0">
              <a:buNone/>
            </a:pPr>
            <a:endParaRPr lang="en-US"/>
          </a:p>
          <a:p>
            <a:pPr marL="457200" lvl="1" indent="0">
              <a:buNone/>
            </a:pPr>
            <a:endParaRPr lang="en-US"/>
          </a:p>
          <a:p>
            <a:pPr marL="457200" lvl="1" indent="0">
              <a:buNone/>
            </a:pPr>
            <a:r>
              <a:rPr lang="en-US" sz="3800"/>
              <a:t>1. Bullying - aggressive </a:t>
            </a:r>
            <a:r>
              <a:rPr lang="en-US" sz="3800" err="1"/>
              <a:t>behaviour</a:t>
            </a:r>
            <a:r>
              <a:rPr lang="en-US" sz="3800"/>
              <a:t> that involves unwanted, negative actions, is repeated over time, and an imbalance of power or strength between the perpetrator or perpetrators and the victim.  </a:t>
            </a:r>
          </a:p>
          <a:p>
            <a:pPr marL="457200" lvl="1" indent="0">
              <a:buNone/>
            </a:pPr>
            <a:r>
              <a:rPr lang="en-US" sz="3800"/>
              <a:t>Types: psychological, sexual, physical and cyber bullying</a:t>
            </a:r>
            <a:endParaRPr lang="en-US" sz="3800">
              <a:cs typeface="Calibri" panose="020F0502020204030204"/>
            </a:endParaRPr>
          </a:p>
          <a:p>
            <a:pPr marL="457200" lvl="1" indent="0">
              <a:buNone/>
            </a:pPr>
            <a:endParaRPr lang="en-US" sz="3800"/>
          </a:p>
          <a:p>
            <a:pPr marL="457200" lvl="1" indent="0">
              <a:buNone/>
            </a:pPr>
            <a:r>
              <a:rPr lang="en-US" sz="3800"/>
              <a:t>2. Physical fights (between peers)</a:t>
            </a:r>
          </a:p>
          <a:p>
            <a:pPr marL="457200" lvl="1" indent="0">
              <a:buNone/>
            </a:pPr>
            <a:endParaRPr lang="en-US" sz="3800"/>
          </a:p>
          <a:p>
            <a:pPr marL="457200" lvl="1" indent="0">
              <a:buNone/>
            </a:pPr>
            <a:r>
              <a:rPr lang="en-US" sz="3800"/>
              <a:t>3. Physical attacks (one or more aggressors against a student)</a:t>
            </a:r>
          </a:p>
          <a:p>
            <a:pPr marL="457200" lvl="1" indent="0">
              <a:buNone/>
            </a:pPr>
            <a:r>
              <a:rPr lang="en-US" sz="3800"/>
              <a:t>Harsh discipline and corporal punishment, and attacks on teachers rely more on country level data. </a:t>
            </a:r>
          </a:p>
          <a:p>
            <a:pPr marL="457200" lvl="1" indent="0">
              <a:buNone/>
            </a:pPr>
            <a:endParaRPr lang="en-US" sz="3800"/>
          </a:p>
          <a:p>
            <a:pPr marL="457200" lvl="1" indent="0">
              <a:buNone/>
            </a:pPr>
            <a:r>
              <a:rPr lang="en-US" sz="3200"/>
              <a:t>Main data sources: Global School-based Student Health Survey (GSHS) World Health Organization (WHO)</a:t>
            </a:r>
            <a:endParaRPr lang="en-US" sz="3200">
              <a:cs typeface="Calibri"/>
            </a:endParaRPr>
          </a:p>
          <a:p>
            <a:pPr lvl="1"/>
            <a:endParaRPr lang="en-US"/>
          </a:p>
          <a:p>
            <a:pPr marL="0" indent="0">
              <a:buNone/>
            </a:pPr>
            <a:endParaRPr lang="en-US"/>
          </a:p>
        </p:txBody>
      </p:sp>
      <p:pic>
        <p:nvPicPr>
          <p:cNvPr id="4" name="Picture 3">
            <a:extLst>
              <a:ext uri="{FF2B5EF4-FFF2-40B4-BE49-F238E27FC236}">
                <a16:creationId xmlns:a16="http://schemas.microsoft.com/office/drawing/2014/main" id="{1F8084F4-0775-81F8-026E-43B60C11040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546080" y="-45720"/>
            <a:ext cx="1645920" cy="1645920"/>
          </a:xfrm>
          <a:prstGeom prst="rect">
            <a:avLst/>
          </a:prstGeom>
        </p:spPr>
      </p:pic>
    </p:spTree>
    <p:extLst>
      <p:ext uri="{BB962C8B-B14F-4D97-AF65-F5344CB8AC3E}">
        <p14:creationId xmlns:p14="http://schemas.microsoft.com/office/powerpoint/2010/main" val="377811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16C57CF0-DCDE-4103-9143-2A38C6F833AE}"/>
              </a:ext>
            </a:extLst>
          </p:cNvPr>
          <p:cNvPicPr>
            <a:picLocks noChangeAspect="1"/>
          </p:cNvPicPr>
          <p:nvPr/>
        </p:nvPicPr>
        <p:blipFill rotWithShape="1">
          <a:blip r:embed="rId2">
            <a:extLst>
              <a:ext uri="{28A0092B-C50C-407E-A947-70E740481C1C}">
                <a14:useLocalDpi xmlns:a14="http://schemas.microsoft.com/office/drawing/2010/main" val="0"/>
              </a:ext>
            </a:extLst>
          </a:blip>
          <a:srcRect l="18495" t="11310" b="19921"/>
          <a:stretch/>
        </p:blipFill>
        <p:spPr>
          <a:xfrm>
            <a:off x="0" y="1"/>
            <a:ext cx="12192000" cy="6858000"/>
          </a:xfrm>
          <a:prstGeom prst="rect">
            <a:avLst/>
          </a:prstGeom>
        </p:spPr>
      </p:pic>
      <p:pic>
        <p:nvPicPr>
          <p:cNvPr id="4" name="Picture 3">
            <a:extLst>
              <a:ext uri="{FF2B5EF4-FFF2-40B4-BE49-F238E27FC236}">
                <a16:creationId xmlns:a16="http://schemas.microsoft.com/office/drawing/2014/main" id="{A77B910F-FB3A-4526-A57F-C8636EC4A755}"/>
              </a:ext>
            </a:extLst>
          </p:cNvPr>
          <p:cNvPicPr>
            <a:picLocks noChangeAspect="1"/>
          </p:cNvPicPr>
          <p:nvPr/>
        </p:nvPicPr>
        <p:blipFill rotWithShape="1">
          <a:blip r:embed="rId3">
            <a:extLst>
              <a:ext uri="{28A0092B-C50C-407E-A947-70E740481C1C}">
                <a14:useLocalDpi xmlns:a14="http://schemas.microsoft.com/office/drawing/2010/main" val="0"/>
              </a:ext>
            </a:extLst>
          </a:blip>
          <a:srcRect t="24567"/>
          <a:stretch/>
        </p:blipFill>
        <p:spPr>
          <a:xfrm>
            <a:off x="8899085" y="0"/>
            <a:ext cx="2350813" cy="1773298"/>
          </a:xfrm>
          <a:prstGeom prst="rect">
            <a:avLst/>
          </a:prstGeom>
        </p:spPr>
      </p:pic>
      <p:sp>
        <p:nvSpPr>
          <p:cNvPr id="6" name="Rectangle 5">
            <a:extLst>
              <a:ext uri="{FF2B5EF4-FFF2-40B4-BE49-F238E27FC236}">
                <a16:creationId xmlns:a16="http://schemas.microsoft.com/office/drawing/2014/main" id="{58950FD2-CDBC-4BEB-BC06-62499E0ADA53}"/>
              </a:ext>
            </a:extLst>
          </p:cNvPr>
          <p:cNvSpPr/>
          <p:nvPr/>
        </p:nvSpPr>
        <p:spPr>
          <a:xfrm>
            <a:off x="3905804" y="3429003"/>
            <a:ext cx="8286196" cy="2726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56FB5F2-6293-40B4-82F7-B3AB398A4250}"/>
              </a:ext>
            </a:extLst>
          </p:cNvPr>
          <p:cNvSpPr txBox="1"/>
          <p:nvPr/>
        </p:nvSpPr>
        <p:spPr>
          <a:xfrm>
            <a:off x="4161743" y="4377445"/>
            <a:ext cx="8513318" cy="830997"/>
          </a:xfrm>
          <a:prstGeom prst="rect">
            <a:avLst/>
          </a:prstGeom>
          <a:noFill/>
        </p:spPr>
        <p:txBody>
          <a:bodyPr wrap="square" lIns="91440" tIns="45720" rIns="91440" bIns="45720" rtlCol="0" anchor="t">
            <a:spAutoFit/>
          </a:bodyPr>
          <a:lstStyle/>
          <a:p>
            <a:pPr algn="ctr"/>
            <a:r>
              <a:rPr lang="en-US" sz="4800" b="1">
                <a:solidFill>
                  <a:srgbClr val="00B0F0"/>
                </a:solidFill>
                <a:latin typeface="Univers"/>
                <a:cs typeface="Arial"/>
              </a:rPr>
              <a:t>THANK </a:t>
            </a:r>
            <a:r>
              <a:rPr lang="en-US" sz="4800" b="1">
                <a:solidFill>
                  <a:schemeClr val="bg1"/>
                </a:solidFill>
                <a:latin typeface="Univers"/>
                <a:cs typeface="Arial"/>
              </a:rPr>
              <a:t>YOU</a:t>
            </a:r>
            <a:endParaRPr lang="en-US" sz="4800">
              <a:solidFill>
                <a:schemeClr val="bg1"/>
              </a:solidFill>
            </a:endParaRPr>
          </a:p>
        </p:txBody>
      </p:sp>
      <p:cxnSp>
        <p:nvCxnSpPr>
          <p:cNvPr id="16" name="Straight Connector 15">
            <a:extLst>
              <a:ext uri="{FF2B5EF4-FFF2-40B4-BE49-F238E27FC236}">
                <a16:creationId xmlns:a16="http://schemas.microsoft.com/office/drawing/2014/main" id="{5A238000-9D71-4FE8-8908-A3E1BF49E5D6}"/>
              </a:ext>
            </a:extLst>
          </p:cNvPr>
          <p:cNvCxnSpPr>
            <a:cxnSpLocks/>
          </p:cNvCxnSpPr>
          <p:nvPr/>
        </p:nvCxnSpPr>
        <p:spPr>
          <a:xfrm flipV="1">
            <a:off x="4985238" y="5176396"/>
            <a:ext cx="6748263" cy="5180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5504294-842D-8111-C01E-6C0B701FA00D}"/>
              </a:ext>
            </a:extLst>
          </p:cNvPr>
          <p:cNvSpPr txBox="1"/>
          <p:nvPr/>
        </p:nvSpPr>
        <p:spPr>
          <a:xfrm>
            <a:off x="3748749" y="5418651"/>
            <a:ext cx="8513318" cy="400110"/>
          </a:xfrm>
          <a:prstGeom prst="rect">
            <a:avLst/>
          </a:prstGeom>
          <a:noFill/>
        </p:spPr>
        <p:txBody>
          <a:bodyPr wrap="square" lIns="91440" tIns="45720" rIns="91440" bIns="45720" rtlCol="0" anchor="t">
            <a:spAutoFit/>
          </a:bodyPr>
          <a:lstStyle/>
          <a:p>
            <a:pPr algn="ctr"/>
            <a:r>
              <a:rPr lang="en-US" sz="2000">
                <a:solidFill>
                  <a:schemeClr val="bg1"/>
                </a:solidFill>
                <a:latin typeface="Univers"/>
                <a:cs typeface="Arial"/>
              </a:rPr>
              <a:t>rsubrahmanian@unicef.org</a:t>
            </a:r>
            <a:endParaRPr lang="en-US" sz="2000">
              <a:solidFill>
                <a:schemeClr val="bg1"/>
              </a:solidFill>
              <a:cs typeface="Calibri" panose="020F0502020204030204"/>
            </a:endParaRPr>
          </a:p>
        </p:txBody>
      </p:sp>
    </p:spTree>
    <p:extLst>
      <p:ext uri="{BB962C8B-B14F-4D97-AF65-F5344CB8AC3E}">
        <p14:creationId xmlns:p14="http://schemas.microsoft.com/office/powerpoint/2010/main" val="1539419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E3ADC-9E00-4B08-4CFD-3960B54CC5A1}"/>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F6AFA05F-3F85-8D58-649E-C9052A657924}"/>
              </a:ext>
            </a:extLst>
          </p:cNvPr>
          <p:cNvSpPr>
            <a:spLocks noGrp="1"/>
          </p:cNvSpPr>
          <p:nvPr>
            <p:ph idx="1"/>
          </p:nvPr>
        </p:nvSpPr>
        <p:spPr>
          <a:xfrm>
            <a:off x="838200" y="1493134"/>
            <a:ext cx="10515600" cy="4683829"/>
          </a:xfrm>
        </p:spPr>
        <p:txBody>
          <a:bodyPr>
            <a:noAutofit/>
          </a:bodyPr>
          <a:lstStyle/>
          <a:p>
            <a:r>
              <a:rPr lang="en-US" sz="1600"/>
              <a:t>Cid, A. 2017. “Interventions using Regular Activities to Engage High-risk School-age Youth: A Review of After-school Programmes in Latin America and the Caribbean.” Background paper. Ending Violence in Childhood Global Report 2017. Know Violence in Childhood. New Delhi, India</a:t>
            </a:r>
          </a:p>
          <a:p>
            <a:r>
              <a:rPr lang="en-US" sz="1600" err="1"/>
              <a:t>Stoilova</a:t>
            </a:r>
            <a:r>
              <a:rPr lang="en-US" sz="1600"/>
              <a:t>, M., Livingstone, S., and </a:t>
            </a:r>
            <a:r>
              <a:rPr lang="en-US" sz="1600" err="1"/>
              <a:t>Khazbak</a:t>
            </a:r>
            <a:r>
              <a:rPr lang="en-US" sz="1600"/>
              <a:t>, R. (2021) Investigating Risks and Opportunities for Children in a Digital World: A rapid review of the evidence on children’s internet use and outcomes. Innocenti Discussion Paper 2020-03. UNICEF Office of Research – Innocenti, Florence</a:t>
            </a:r>
          </a:p>
          <a:p>
            <a:r>
              <a:rPr lang="en-US" sz="1600"/>
              <a:t>Behind the Numbers: Ending School Violence and Bullying 2019 UNESCO. </a:t>
            </a:r>
            <a:r>
              <a:rPr lang="en-US" sz="1600">
                <a:hlinkClick r:id="rId2"/>
              </a:rPr>
              <a:t>Behind-the-Numbers.pdf (unicef.org)</a:t>
            </a:r>
            <a:endParaRPr lang="en-US" sz="1600"/>
          </a:p>
          <a:p>
            <a:pPr rtl="0"/>
            <a:r>
              <a:rPr lang="en-US" sz="1600">
                <a:effectLst/>
              </a:rPr>
              <a:t>School Violence and Bullying. Global Status Report 2017. UNESCO </a:t>
            </a:r>
          </a:p>
          <a:p>
            <a:pPr rtl="0"/>
            <a:r>
              <a:rPr lang="en-US" sz="1600" err="1"/>
              <a:t>Lezanne</a:t>
            </a:r>
            <a:r>
              <a:rPr lang="en-US" sz="1600"/>
              <a:t> </a:t>
            </a:r>
            <a:r>
              <a:rPr lang="en-US" sz="1600" err="1"/>
              <a:t>Leoschut</a:t>
            </a:r>
            <a:r>
              <a:rPr lang="en-US" sz="1600"/>
              <a:t> &amp; </a:t>
            </a:r>
            <a:r>
              <a:rPr lang="en-US" sz="1600" err="1"/>
              <a:t>Zuhayr</a:t>
            </a:r>
            <a:r>
              <a:rPr lang="en-US" sz="1600"/>
              <a:t> </a:t>
            </a:r>
            <a:r>
              <a:rPr lang="en-US" sz="1600" err="1"/>
              <a:t>Kafaar</a:t>
            </a:r>
            <a:r>
              <a:rPr lang="en-US" sz="1600"/>
              <a:t> (2017): The frequency and predictors of poly-</a:t>
            </a:r>
            <a:r>
              <a:rPr lang="en-US" sz="1600" err="1"/>
              <a:t>victimisation</a:t>
            </a:r>
            <a:r>
              <a:rPr lang="en-US" sz="1600"/>
              <a:t> of South African children and the role of schools in its prevention, Psychology, Health &amp; Medicine, DOI: 10.1080/13548506.2016.1273533 To link to this article: http://dx.doi.org/10.1080/13548506.2016.1273533</a:t>
            </a:r>
            <a:endParaRPr lang="en-US" sz="1600">
              <a:effectLst/>
            </a:endParaRPr>
          </a:p>
          <a:p>
            <a:pPr rtl="0"/>
            <a:r>
              <a:rPr lang="en-US" sz="1600"/>
              <a:t>Mathews S, Achyut P, October L &amp; </a:t>
            </a:r>
            <a:r>
              <a:rPr lang="en-US" sz="1600" err="1"/>
              <a:t>Makola</a:t>
            </a:r>
            <a:r>
              <a:rPr lang="en-US" sz="1600"/>
              <a:t> L. (2021). Evidence Review: Prevention of violence against children through schools in the Global South. Raising Voices, Uganda and University of Cape Town, South Africa.</a:t>
            </a:r>
          </a:p>
          <a:p>
            <a:pPr rtl="0"/>
            <a:r>
              <a:rPr lang="en-US" sz="1600" err="1"/>
              <a:t>Wex</a:t>
            </a:r>
            <a:r>
              <a:rPr lang="en-US" sz="1600"/>
              <a:t>, B., M. Bulger and P. Burton. 2017. “Online Violence in Schools: Beyond Cyberbullying.” Background paper. Ending Violence in Childhood Global Report 2017. Know Violence in Childhood. New Delhi, India.</a:t>
            </a:r>
          </a:p>
          <a:p>
            <a:pPr rtl="0"/>
            <a:r>
              <a:rPr lang="en-US" sz="1600"/>
              <a:t>Know Violence in Childhood. 2017. Ending Violence in Childhood. Global Report 2017. Know Violence in Childhood. New Delhi, India</a:t>
            </a:r>
            <a:endParaRPr lang="en-US" sz="1600">
              <a:effectLst/>
            </a:endParaRPr>
          </a:p>
          <a:p>
            <a:endParaRPr lang="en-US" sz="1600"/>
          </a:p>
        </p:txBody>
      </p:sp>
    </p:spTree>
    <p:extLst>
      <p:ext uri="{BB962C8B-B14F-4D97-AF65-F5344CB8AC3E}">
        <p14:creationId xmlns:p14="http://schemas.microsoft.com/office/powerpoint/2010/main" val="1644878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5" name="TextBox 14"/>
          <p:cNvSpPr txBox="1"/>
          <p:nvPr/>
        </p:nvSpPr>
        <p:spPr>
          <a:xfrm>
            <a:off x="321286" y="348705"/>
            <a:ext cx="9669780" cy="707886"/>
          </a:xfrm>
          <a:prstGeom prst="rect">
            <a:avLst/>
          </a:prstGeom>
          <a:noFill/>
        </p:spPr>
        <p:txBody>
          <a:bodyPr wrap="square" lIns="91440" tIns="45720" rIns="91440" bIns="45720" rtlCol="0" anchor="ctr">
            <a:spAutoFit/>
          </a:bodyPr>
          <a:lstStyle/>
          <a:p>
            <a:pPr>
              <a:defRPr/>
            </a:pPr>
            <a:r>
              <a:rPr lang="en-US" sz="4000" b="1">
                <a:solidFill>
                  <a:prstClr val="white"/>
                </a:solidFill>
                <a:latin typeface="Calibri" panose="020F0502020204030204"/>
              </a:rPr>
              <a:t>Violence</a:t>
            </a:r>
            <a:r>
              <a:rPr kumimoji="0" lang="en-US" sz="4000" b="1" i="0" u="none" strike="noStrike" kern="1200" cap="none" spc="0" normalizeH="0" baseline="0" noProof="0">
                <a:ln>
                  <a:noFill/>
                </a:ln>
                <a:solidFill>
                  <a:prstClr val="white"/>
                </a:solidFill>
                <a:effectLst/>
                <a:uLnTx/>
                <a:uFillTx/>
                <a:latin typeface="Calibri" panose="020F0502020204030204"/>
                <a:ea typeface="+mn-ea"/>
                <a:cs typeface="+mn-cs"/>
              </a:rPr>
              <a:t> in schools</a:t>
            </a:r>
            <a:r>
              <a:rPr lang="en-US" sz="4000" b="1">
                <a:solidFill>
                  <a:prstClr val="white"/>
                </a:solidFill>
                <a:latin typeface="Calibri" panose="020F0502020204030204"/>
              </a:rPr>
              <a:t>, key facts</a:t>
            </a:r>
            <a:endParaRPr kumimoji="0" lang="en-US" sz="40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TextBox 23"/>
          <p:cNvSpPr txBox="1"/>
          <p:nvPr/>
        </p:nvSpPr>
        <p:spPr>
          <a:xfrm>
            <a:off x="3175999" y="1002822"/>
            <a:ext cx="8107279" cy="3016210"/>
          </a:xfrm>
          <a:prstGeom prst="rect">
            <a:avLst/>
          </a:prstGeom>
          <a:noFill/>
        </p:spPr>
        <p:txBody>
          <a:bodyPr wrap="square" lIns="91440" tIns="45720" rIns="91440" bIns="45720" rtlCol="0" anchor="t">
            <a:spAutoFit/>
          </a:bodyPr>
          <a:lstStyle/>
          <a:p>
            <a:pPr lvl="1">
              <a:defRPr/>
            </a:pPr>
            <a:endParaRPr lang="en-US" sz="4000" b="1">
              <a:latin typeface="Calibri" panose="020F0502020204030204"/>
            </a:endParaRPr>
          </a:p>
          <a:p>
            <a:pPr marL="1028700" lvl="1" indent="-571500">
              <a:buFont typeface="Wingdings"/>
              <a:buChar char="§"/>
              <a:defRPr/>
            </a:pPr>
            <a:r>
              <a:rPr kumimoji="0" lang="en-US" sz="3600" b="1" i="0" u="none" strike="noStrike" kern="1200" cap="none" spc="0" normalizeH="0" baseline="0" noProof="0">
                <a:ln>
                  <a:noFill/>
                </a:ln>
                <a:solidFill>
                  <a:schemeClr val="bg1"/>
                </a:solidFill>
                <a:effectLst/>
                <a:uLnTx/>
                <a:uFillTx/>
                <a:latin typeface="Calibri" panose="020F0502020204030204"/>
                <a:ea typeface="+mn-ea"/>
                <a:cs typeface="+mn-cs"/>
              </a:rPr>
              <a:t>130</a:t>
            </a:r>
            <a:r>
              <a:rPr kumimoji="0" lang="en-US" sz="3200" b="1" i="0" u="none" strike="noStrike" kern="1200" cap="none" spc="0" normalizeH="0" baseline="0" noProof="0">
                <a:ln>
                  <a:noFill/>
                </a:ln>
                <a:solidFill>
                  <a:schemeClr val="bg1"/>
                </a:solidFill>
                <a:effectLst/>
                <a:uLnTx/>
                <a:uFillTx/>
                <a:latin typeface="Calibri" panose="020F0502020204030204"/>
                <a:ea typeface="+mn-ea"/>
                <a:cs typeface="+mn-cs"/>
              </a:rPr>
              <a:t> </a:t>
            </a:r>
            <a:r>
              <a:rPr lang="en-US" sz="3200" b="1">
                <a:solidFill>
                  <a:schemeClr val="bg1"/>
                </a:solidFill>
                <a:latin typeface="Calibri" panose="020F0502020204030204"/>
              </a:rPr>
              <a:t>million</a:t>
            </a:r>
            <a:r>
              <a:rPr kumimoji="0" lang="en-US" sz="3200" b="0" i="0" u="none" strike="noStrike" kern="1200" cap="none" spc="0" normalizeH="0" baseline="0" noProof="0">
                <a:ln>
                  <a:noFill/>
                </a:ln>
                <a:solidFill>
                  <a:schemeClr val="bg1"/>
                </a:solidFill>
                <a:effectLst/>
                <a:uLnTx/>
                <a:uFillTx/>
                <a:latin typeface="Calibri" panose="020F0502020204030204"/>
                <a:ea typeface="+mn-ea"/>
                <a:cs typeface="+mn-cs"/>
              </a:rPr>
              <a:t> </a:t>
            </a:r>
            <a:r>
              <a:rPr kumimoji="0" lang="en-US" sz="2000" b="0" i="0" u="none" strike="noStrike" kern="1200" cap="none" spc="0" normalizeH="0" baseline="0" noProof="0">
                <a:ln>
                  <a:noFill/>
                </a:ln>
                <a:effectLst/>
                <a:uLnTx/>
                <a:uFillTx/>
                <a:latin typeface="Calibri" panose="020F0502020204030204"/>
                <a:ea typeface="+mn-ea"/>
                <a:cs typeface="+mn-cs"/>
              </a:rPr>
              <a:t>children aged 13 to 15 bullied every year</a:t>
            </a:r>
            <a:r>
              <a:rPr lang="en-US" sz="2000">
                <a:latin typeface="Calibri" panose="020F0502020204030204"/>
              </a:rPr>
              <a:t> while in school (UNICEF 2018)</a:t>
            </a:r>
            <a:endParaRPr lang="en-US" sz="2000">
              <a:latin typeface="Calibri" panose="020F0502020204030204"/>
              <a:cs typeface="Calibri"/>
            </a:endParaRPr>
          </a:p>
          <a:p>
            <a:pPr marL="1028700" lvl="1" indent="-571500">
              <a:buFont typeface="Wingdings"/>
              <a:buChar char="§"/>
              <a:defRPr/>
            </a:pPr>
            <a:r>
              <a:rPr lang="en-US" sz="3600" b="1">
                <a:solidFill>
                  <a:schemeClr val="bg1"/>
                </a:solidFill>
                <a:latin typeface="Calibri" panose="020F0502020204030204"/>
              </a:rPr>
              <a:t>732</a:t>
            </a:r>
            <a:r>
              <a:rPr kumimoji="0" lang="en-US" sz="3200" b="1" i="0" u="none" strike="noStrike" kern="1200" cap="none" spc="0" normalizeH="0" baseline="0" noProof="0">
                <a:ln>
                  <a:noFill/>
                </a:ln>
                <a:solidFill>
                  <a:schemeClr val="bg1"/>
                </a:solidFill>
                <a:effectLst/>
                <a:uLnTx/>
                <a:uFillTx/>
                <a:latin typeface="Calibri" panose="020F0502020204030204"/>
                <a:ea typeface="+mn-ea"/>
                <a:cs typeface="+mn-cs"/>
              </a:rPr>
              <a:t> million</a:t>
            </a:r>
            <a:r>
              <a:rPr kumimoji="0" lang="en-US" sz="3200" b="0" i="0" u="none" strike="noStrike" kern="1200" cap="none" spc="0" normalizeH="0" baseline="0" noProof="0">
                <a:ln>
                  <a:noFill/>
                </a:ln>
                <a:effectLst/>
                <a:uLnTx/>
                <a:uFillTx/>
                <a:latin typeface="Calibri" panose="020F0502020204030204"/>
                <a:ea typeface="+mn-ea"/>
                <a:cs typeface="+mn-cs"/>
              </a:rPr>
              <a:t> </a:t>
            </a:r>
            <a:r>
              <a:rPr kumimoji="0" lang="en-US" sz="2000" b="0" i="0" u="none" strike="noStrike" kern="1200" cap="none" spc="0" normalizeH="0" baseline="0" noProof="0">
                <a:ln>
                  <a:noFill/>
                </a:ln>
                <a:effectLst/>
                <a:uLnTx/>
                <a:uFillTx/>
                <a:latin typeface="Calibri" panose="020F0502020204030204"/>
                <a:ea typeface="+mn-ea"/>
                <a:cs typeface="+mn-cs"/>
              </a:rPr>
              <a:t>children aged 6 to 17 live in countries where</a:t>
            </a:r>
            <a:r>
              <a:rPr lang="en-US" sz="2000">
                <a:latin typeface="Calibri" panose="020F0502020204030204"/>
              </a:rPr>
              <a:t> </a:t>
            </a:r>
            <a:endParaRPr lang="en-US" sz="2000" b="0" i="0" u="none" strike="noStrike" kern="1200" cap="none" spc="0" normalizeH="0" baseline="0" noProof="0">
              <a:ln>
                <a:noFill/>
              </a:ln>
              <a:effectLst/>
              <a:uLnTx/>
              <a:uFillTx/>
              <a:latin typeface="Calibri" panose="020F0502020204030204"/>
              <a:cs typeface="Calibri"/>
            </a:endParaRPr>
          </a:p>
          <a:p>
            <a:pPr lvl="1">
              <a:defRPr/>
            </a:pPr>
            <a:r>
              <a:rPr kumimoji="0" lang="en-US" sz="2000" b="0" i="0" u="none" strike="noStrike" kern="1200" cap="none" spc="0" normalizeH="0" baseline="0" noProof="0">
                <a:ln>
                  <a:noFill/>
                </a:ln>
                <a:effectLst/>
                <a:uLnTx/>
                <a:uFillTx/>
                <a:latin typeface="Calibri" panose="020F0502020204030204"/>
                <a:ea typeface="+mn-ea"/>
                <a:cs typeface="+mn-cs"/>
              </a:rPr>
              <a:t>corporal punishment at school is not fully prohibited</a:t>
            </a:r>
            <a:r>
              <a:rPr lang="en-US" sz="2000">
                <a:latin typeface="Calibri" panose="020F0502020204030204"/>
              </a:rPr>
              <a:t> </a:t>
            </a:r>
            <a:r>
              <a:rPr lang="en-US" sz="2000">
                <a:ea typeface="+mn-lt"/>
                <a:cs typeface="+mn-lt"/>
              </a:rPr>
              <a:t>(UNICEF 2018)</a:t>
            </a:r>
          </a:p>
          <a:p>
            <a:pPr marL="457200" marR="0" lvl="1" indent="0" algn="l" defTabSz="914400">
              <a:lnSpc>
                <a:spcPct val="100000"/>
              </a:lnSpc>
              <a:spcBef>
                <a:spcPts val="0"/>
              </a:spcBef>
              <a:spcAft>
                <a:spcPts val="0"/>
              </a:spcAft>
              <a:buClrTx/>
              <a:buSzTx/>
              <a:buFontTx/>
              <a:buNone/>
              <a:tabLst/>
              <a:defRPr/>
            </a:pPr>
            <a:endParaRPr lang="en-US" sz="2000" b="0" i="0" u="none" strike="noStrike" kern="1200" cap="none" spc="0" normalizeH="0" baseline="0" noProof="0">
              <a:ln>
                <a:noFill/>
              </a:ln>
              <a:effectLst/>
              <a:uLnTx/>
              <a:uFillTx/>
              <a:latin typeface="Calibri" panose="020F0502020204030204"/>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5749856A-2135-D32E-6B68-E73F28058722}"/>
              </a:ext>
            </a:extLst>
          </p:cNvPr>
          <p:cNvSpPr txBox="1"/>
          <p:nvPr/>
        </p:nvSpPr>
        <p:spPr>
          <a:xfrm>
            <a:off x="3178199" y="3536248"/>
            <a:ext cx="8153813" cy="3323987"/>
          </a:xfrm>
          <a:prstGeom prst="rect">
            <a:avLst/>
          </a:prstGeom>
          <a:noFill/>
        </p:spPr>
        <p:txBody>
          <a:bodyPr wrap="square" lIns="91440" tIns="45720" rIns="91440" bIns="45720" rtlCol="0" anchor="t">
            <a:spAutoFit/>
          </a:bodyPr>
          <a:lstStyle/>
          <a:p>
            <a:pPr lvl="1">
              <a:defRPr/>
            </a:pPr>
            <a:endParaRPr lang="en-US" sz="4000" b="1">
              <a:latin typeface="Calibri" panose="020F0502020204030204"/>
            </a:endParaRPr>
          </a:p>
          <a:p>
            <a:pPr marL="1028700" lvl="1" indent="-571500">
              <a:buFont typeface="Wingdings"/>
              <a:buChar char="§"/>
              <a:defRPr/>
            </a:pPr>
            <a:r>
              <a:rPr lang="en-US" sz="3600" b="1">
                <a:solidFill>
                  <a:schemeClr val="bg1"/>
                </a:solidFill>
                <a:latin typeface="Calibri" panose="020F0502020204030204"/>
              </a:rPr>
              <a:t>12 million</a:t>
            </a:r>
            <a:r>
              <a:rPr lang="en-US" sz="3600" b="1">
                <a:latin typeface="Calibri" panose="020F0502020204030204"/>
              </a:rPr>
              <a:t> </a:t>
            </a:r>
            <a:r>
              <a:rPr lang="en-US" sz="2000">
                <a:latin typeface="Calibri" panose="020F0502020204030204"/>
              </a:rPr>
              <a:t>(close to half) children</a:t>
            </a:r>
            <a:r>
              <a:rPr kumimoji="0" lang="en-US" sz="2000" b="0" i="0" u="none" strike="noStrike" kern="1200" cap="none" spc="0" normalizeH="0" baseline="0" noProof="0">
                <a:ln>
                  <a:noFill/>
                </a:ln>
                <a:effectLst/>
                <a:uLnTx/>
                <a:uFillTx/>
                <a:latin typeface="Calibri" panose="020F0502020204030204"/>
                <a:ea typeface="+mn-ea"/>
                <a:cs typeface="+mn-cs"/>
              </a:rPr>
              <a:t> aged 13 to 15 bullied every year</a:t>
            </a:r>
            <a:r>
              <a:rPr lang="en-US" sz="2000">
                <a:latin typeface="Calibri" panose="020F0502020204030204"/>
              </a:rPr>
              <a:t> while in school (UNICEF 2018)</a:t>
            </a:r>
            <a:endParaRPr lang="en-US" sz="2000">
              <a:latin typeface="Calibri" panose="020F0502020204030204"/>
              <a:cs typeface="Calibri"/>
            </a:endParaRPr>
          </a:p>
          <a:p>
            <a:pPr marL="1028700" lvl="1" indent="-571500">
              <a:buFont typeface="Wingdings"/>
              <a:buChar char="§"/>
              <a:defRPr/>
            </a:pPr>
            <a:r>
              <a:rPr lang="en-US" sz="3600" b="1">
                <a:solidFill>
                  <a:schemeClr val="bg1"/>
                </a:solidFill>
                <a:latin typeface="Calibri" panose="020F0502020204030204"/>
              </a:rPr>
              <a:t>18</a:t>
            </a:r>
            <a:r>
              <a:rPr kumimoji="0" lang="en-US" sz="3200" b="1" i="0" u="none" strike="noStrike" kern="1200" cap="none" spc="0" normalizeH="0" baseline="0" noProof="0">
                <a:ln>
                  <a:noFill/>
                </a:ln>
                <a:solidFill>
                  <a:schemeClr val="bg1"/>
                </a:solidFill>
                <a:effectLst/>
                <a:uLnTx/>
                <a:uFillTx/>
                <a:latin typeface="Calibri" panose="020F0502020204030204"/>
                <a:ea typeface="+mn-ea"/>
                <a:cs typeface="+mn-cs"/>
              </a:rPr>
              <a:t> million</a:t>
            </a:r>
            <a:r>
              <a:rPr kumimoji="0" lang="en-US" sz="3200" b="0" i="0" u="none" strike="noStrike" kern="1200" cap="none" spc="0" normalizeH="0" baseline="0" noProof="0">
                <a:ln>
                  <a:noFill/>
                </a:ln>
                <a:solidFill>
                  <a:schemeClr val="bg1"/>
                </a:solidFill>
                <a:effectLst/>
                <a:uLnTx/>
                <a:uFillTx/>
                <a:latin typeface="Calibri" panose="020F0502020204030204"/>
                <a:ea typeface="+mn-ea"/>
                <a:cs typeface="+mn-cs"/>
              </a:rPr>
              <a:t> </a:t>
            </a:r>
            <a:r>
              <a:rPr kumimoji="0" lang="en-US" sz="2000" b="0" i="0" u="none" strike="noStrike" kern="1200" cap="none" spc="0" normalizeH="0" baseline="0" noProof="0">
                <a:ln>
                  <a:noFill/>
                </a:ln>
                <a:effectLst/>
                <a:uLnTx/>
                <a:uFillTx/>
                <a:latin typeface="Calibri" panose="020F0502020204030204"/>
                <a:ea typeface="+mn-ea"/>
                <a:cs typeface="+mn-cs"/>
              </a:rPr>
              <a:t>children aged 6 to 17 live in countries where</a:t>
            </a:r>
            <a:r>
              <a:rPr lang="en-US" sz="2000">
                <a:latin typeface="Calibri" panose="020F0502020204030204"/>
              </a:rPr>
              <a:t> </a:t>
            </a:r>
            <a:r>
              <a:rPr kumimoji="0" lang="en-US" sz="2000" b="0" i="0" u="none" strike="noStrike" kern="1200" cap="none" spc="0" normalizeH="0" baseline="0" noProof="0">
                <a:ln>
                  <a:noFill/>
                </a:ln>
                <a:effectLst/>
                <a:uLnTx/>
                <a:uFillTx/>
                <a:latin typeface="Calibri" panose="020F0502020204030204"/>
                <a:ea typeface="+mn-ea"/>
                <a:cs typeface="+mn-cs"/>
              </a:rPr>
              <a:t>corporal punishment at school is not fully prohibited</a:t>
            </a:r>
            <a:r>
              <a:rPr lang="en-US" sz="2000">
                <a:latin typeface="Calibri" panose="020F0502020204030204"/>
              </a:rPr>
              <a:t> </a:t>
            </a:r>
            <a:r>
              <a:rPr lang="en-US" sz="2000">
                <a:ea typeface="+mn-lt"/>
                <a:cs typeface="+mn-lt"/>
              </a:rPr>
              <a:t>(UNICEF 2018)</a:t>
            </a:r>
            <a:endParaRPr lang="en-US"/>
          </a:p>
          <a:p>
            <a:pPr marL="1028700" lvl="1" indent="-571500">
              <a:buFont typeface="Wingdings"/>
              <a:buChar char="§"/>
              <a:defRPr/>
            </a:pPr>
            <a:endParaRPr lang="en-US" sz="2000" b="0" i="0" u="none" strike="noStrike" kern="1200" cap="none" spc="0" normalizeH="0" baseline="0" noProof="0">
              <a:ln>
                <a:noFill/>
              </a:ln>
              <a:effectLst/>
              <a:uLnTx/>
              <a:uFillTx/>
              <a:latin typeface="Calibri" panose="020F0502020204030204"/>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4" name="Graphic 3" descr="Map with pin with solid fill">
            <a:extLst>
              <a:ext uri="{FF2B5EF4-FFF2-40B4-BE49-F238E27FC236}">
                <a16:creationId xmlns:a16="http://schemas.microsoft.com/office/drawing/2014/main" id="{EB08ADC0-FEE7-195A-836E-569FF4A3254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12220" y="4024640"/>
            <a:ext cx="1786919" cy="1781102"/>
          </a:xfrm>
          <a:prstGeom prst="rect">
            <a:avLst/>
          </a:prstGeom>
        </p:spPr>
      </p:pic>
      <p:pic>
        <p:nvPicPr>
          <p:cNvPr id="5" name="Graphic 4" descr="Globe with solid fill">
            <a:extLst>
              <a:ext uri="{FF2B5EF4-FFF2-40B4-BE49-F238E27FC236}">
                <a16:creationId xmlns:a16="http://schemas.microsoft.com/office/drawing/2014/main" id="{892F1729-75E6-0A5F-A5FD-CD0AD4D3020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27885" y="1615747"/>
            <a:ext cx="1512425" cy="1541362"/>
          </a:xfrm>
          <a:prstGeom prst="rect">
            <a:avLst/>
          </a:prstGeom>
        </p:spPr>
      </p:pic>
      <p:sp>
        <p:nvSpPr>
          <p:cNvPr id="3" name="TextBox 2">
            <a:extLst>
              <a:ext uri="{FF2B5EF4-FFF2-40B4-BE49-F238E27FC236}">
                <a16:creationId xmlns:a16="http://schemas.microsoft.com/office/drawing/2014/main" id="{793945C1-CC23-19C3-53DC-E7FD7D09FBE3}"/>
              </a:ext>
            </a:extLst>
          </p:cNvPr>
          <p:cNvSpPr txBox="1"/>
          <p:nvPr/>
        </p:nvSpPr>
        <p:spPr>
          <a:xfrm>
            <a:off x="3729316" y="1156447"/>
            <a:ext cx="190051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a:ea typeface="Calibri"/>
                <a:cs typeface="Calibri"/>
              </a:rPr>
              <a:t>GLOBAL</a:t>
            </a:r>
            <a:endParaRPr lang="en-US"/>
          </a:p>
        </p:txBody>
      </p:sp>
      <p:sp>
        <p:nvSpPr>
          <p:cNvPr id="6" name="TextBox 5">
            <a:extLst>
              <a:ext uri="{FF2B5EF4-FFF2-40B4-BE49-F238E27FC236}">
                <a16:creationId xmlns:a16="http://schemas.microsoft.com/office/drawing/2014/main" id="{A43E77F0-851A-CEC3-9885-7944806BC311}"/>
              </a:ext>
            </a:extLst>
          </p:cNvPr>
          <p:cNvSpPr txBox="1"/>
          <p:nvPr/>
        </p:nvSpPr>
        <p:spPr>
          <a:xfrm>
            <a:off x="3750907" y="3729318"/>
            <a:ext cx="272691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ea typeface="Calibri"/>
                <a:cs typeface="Calibri"/>
              </a:rPr>
              <a:t>MENA REGION</a:t>
            </a:r>
            <a:endParaRPr lang="en-US" b="1">
              <a:ea typeface="Calibri"/>
              <a:cs typeface="Calibri"/>
            </a:endParaRPr>
          </a:p>
        </p:txBody>
      </p:sp>
    </p:spTree>
    <p:extLst>
      <p:ext uri="{BB962C8B-B14F-4D97-AF65-F5344CB8AC3E}">
        <p14:creationId xmlns:p14="http://schemas.microsoft.com/office/powerpoint/2010/main" val="104732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3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3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3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3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7020F3F-4051-0151-3C99-3EF6F0D73E3C}"/>
              </a:ext>
            </a:extLst>
          </p:cNvPr>
          <p:cNvPicPr>
            <a:picLocks noChangeAspect="1"/>
          </p:cNvPicPr>
          <p:nvPr/>
        </p:nvPicPr>
        <p:blipFill>
          <a:blip r:embed="rId3"/>
          <a:stretch>
            <a:fillRect/>
          </a:stretch>
        </p:blipFill>
        <p:spPr>
          <a:xfrm>
            <a:off x="682906" y="457200"/>
            <a:ext cx="10729732" cy="5943600"/>
          </a:xfrm>
          <a:prstGeom prst="rect">
            <a:avLst/>
          </a:prstGeom>
        </p:spPr>
      </p:pic>
    </p:spTree>
    <p:extLst>
      <p:ext uri="{BB962C8B-B14F-4D97-AF65-F5344CB8AC3E}">
        <p14:creationId xmlns:p14="http://schemas.microsoft.com/office/powerpoint/2010/main" val="3710863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5" name="TextBox 14"/>
          <p:cNvSpPr txBox="1"/>
          <p:nvPr/>
        </p:nvSpPr>
        <p:spPr>
          <a:xfrm>
            <a:off x="321286" y="348705"/>
            <a:ext cx="9669780" cy="707886"/>
          </a:xfrm>
          <a:prstGeom prst="rect">
            <a:avLst/>
          </a:prstGeom>
          <a:noFill/>
        </p:spPr>
        <p:txBody>
          <a:bodyPr wrap="square" lIns="91440" tIns="45720" rIns="91440" bIns="45720" rtlCol="0" anchor="ctr">
            <a:spAutoFit/>
          </a:bodyPr>
          <a:lstStyle/>
          <a:p>
            <a:pPr>
              <a:defRPr/>
            </a:pPr>
            <a:r>
              <a:rPr lang="en-US" sz="4000" b="1">
                <a:solidFill>
                  <a:prstClr val="white"/>
                </a:solidFill>
                <a:latin typeface="Calibri" panose="020F0502020204030204"/>
              </a:rPr>
              <a:t>Violence</a:t>
            </a:r>
            <a:r>
              <a:rPr kumimoji="0" lang="en-US" sz="4000" b="1" i="0" u="none" strike="noStrike" kern="1200" cap="none" spc="0" normalizeH="0" baseline="0" noProof="0">
                <a:ln>
                  <a:noFill/>
                </a:ln>
                <a:solidFill>
                  <a:prstClr val="white"/>
                </a:solidFill>
                <a:effectLst/>
                <a:uLnTx/>
                <a:uFillTx/>
                <a:latin typeface="Calibri" panose="020F0502020204030204"/>
                <a:ea typeface="+mn-ea"/>
                <a:cs typeface="+mn-cs"/>
              </a:rPr>
              <a:t> in schools</a:t>
            </a:r>
            <a:r>
              <a:rPr lang="en-US" sz="4000" b="1">
                <a:solidFill>
                  <a:prstClr val="white"/>
                </a:solidFill>
                <a:latin typeface="Calibri" panose="020F0502020204030204"/>
              </a:rPr>
              <a:t>, in Morocco (GSHS 2016)</a:t>
            </a:r>
            <a:endParaRPr kumimoji="0" lang="en-US" sz="40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TextBox 23"/>
          <p:cNvSpPr txBox="1"/>
          <p:nvPr/>
        </p:nvSpPr>
        <p:spPr>
          <a:xfrm>
            <a:off x="-85034" y="1559983"/>
            <a:ext cx="3707344" cy="4462760"/>
          </a:xfrm>
          <a:prstGeom prst="rect">
            <a:avLst/>
          </a:prstGeom>
          <a:noFill/>
        </p:spPr>
        <p:txBody>
          <a:bodyPr wrap="square" lIns="91440" tIns="45720" rIns="91440" bIns="45720" rtlCol="0" anchor="t">
            <a:spAutoFit/>
          </a:bodyPr>
          <a:lstStyle/>
          <a:p>
            <a:pPr lvl="1">
              <a:defRPr/>
            </a:pPr>
            <a:endParaRPr lang="en-US" sz="4000" b="1">
              <a:latin typeface="Calibri" panose="020F0502020204030204"/>
              <a:ea typeface="Calibri" panose="020F0502020204030204"/>
              <a:cs typeface="Calibri" panose="020F0502020204030204"/>
            </a:endParaRPr>
          </a:p>
          <a:p>
            <a:pPr lvl="1">
              <a:defRPr/>
            </a:pPr>
            <a:endParaRPr lang="en-US" sz="2000">
              <a:latin typeface="Calibri" panose="020F0502020204030204"/>
              <a:ea typeface="Calibri" panose="020F0502020204030204"/>
              <a:cs typeface="Calibri"/>
            </a:endParaRPr>
          </a:p>
          <a:p>
            <a:pPr lvl="1" algn="ctr">
              <a:defRPr/>
            </a:pPr>
            <a:r>
              <a:rPr lang="en-US" sz="8000" b="1">
                <a:solidFill>
                  <a:schemeClr val="bg1"/>
                </a:solidFill>
                <a:latin typeface="Calibri" panose="020F0502020204030204"/>
              </a:rPr>
              <a:t>38% </a:t>
            </a:r>
            <a:r>
              <a:rPr lang="en-US" sz="6000" b="1">
                <a:solidFill>
                  <a:schemeClr val="bg1"/>
                </a:solidFill>
                <a:latin typeface="Calibri" panose="020F0502020204030204"/>
              </a:rPr>
              <a:t> </a:t>
            </a:r>
            <a:endParaRPr lang="en-US" sz="2800">
              <a:solidFill>
                <a:schemeClr val="bg1"/>
              </a:solidFill>
              <a:ea typeface="+mn-lt"/>
              <a:cs typeface="+mn-lt"/>
            </a:endParaRPr>
          </a:p>
          <a:p>
            <a:pPr lvl="1" algn="ctr">
              <a:defRPr/>
            </a:pPr>
            <a:r>
              <a:rPr lang="en-US" sz="2400">
                <a:solidFill>
                  <a:srgbClr val="000000"/>
                </a:solidFill>
                <a:ea typeface="+mn-lt"/>
                <a:cs typeface="+mn-lt"/>
              </a:rPr>
              <a:t>of children aged 13-15 years (44% boys and 32% girls) reported being bullied on one or more days during the 30 days before the survey</a:t>
            </a:r>
            <a:endParaRPr lang="en-US" sz="2400" b="0" i="0" u="none" strike="noStrike" kern="1200" cap="none" spc="0" normalizeH="0" baseline="0" noProof="0">
              <a:ln>
                <a:noFill/>
              </a:ln>
              <a:solidFill>
                <a:schemeClr val="bg1"/>
              </a:solidFill>
              <a:effectLst/>
              <a:uLnTx/>
              <a:uFillTx/>
              <a:latin typeface="Calibri" panose="020F0502020204030204"/>
              <a:ea typeface="Calibri"/>
              <a:cs typeface="Calibri"/>
            </a:endParaRPr>
          </a:p>
        </p:txBody>
      </p:sp>
      <p:sp>
        <p:nvSpPr>
          <p:cNvPr id="8" name="TextBox 7">
            <a:extLst>
              <a:ext uri="{FF2B5EF4-FFF2-40B4-BE49-F238E27FC236}">
                <a16:creationId xmlns:a16="http://schemas.microsoft.com/office/drawing/2014/main" id="{A230A1AC-2F70-2682-AAC0-CC9CBDCFC9A8}"/>
              </a:ext>
            </a:extLst>
          </p:cNvPr>
          <p:cNvSpPr txBox="1"/>
          <p:nvPr/>
        </p:nvSpPr>
        <p:spPr>
          <a:xfrm>
            <a:off x="3618450" y="1559981"/>
            <a:ext cx="3731925" cy="4832092"/>
          </a:xfrm>
          <a:prstGeom prst="rect">
            <a:avLst/>
          </a:prstGeom>
          <a:noFill/>
        </p:spPr>
        <p:txBody>
          <a:bodyPr wrap="square" lIns="91440" tIns="45720" rIns="91440" bIns="45720" rtlCol="0" anchor="t">
            <a:spAutoFit/>
          </a:bodyPr>
          <a:lstStyle/>
          <a:p>
            <a:pPr lvl="1">
              <a:defRPr/>
            </a:pPr>
            <a:endParaRPr lang="en-US" sz="4000" b="1">
              <a:latin typeface="Calibri" panose="020F0502020204030204"/>
              <a:ea typeface="Calibri" panose="020F0502020204030204"/>
              <a:cs typeface="Calibri" panose="020F0502020204030204"/>
            </a:endParaRPr>
          </a:p>
          <a:p>
            <a:pPr lvl="1">
              <a:defRPr/>
            </a:pPr>
            <a:endParaRPr lang="en-US" sz="2000">
              <a:latin typeface="Calibri" panose="020F0502020204030204"/>
              <a:ea typeface="Calibri" panose="020F0502020204030204"/>
              <a:cs typeface="Calibri"/>
            </a:endParaRPr>
          </a:p>
          <a:p>
            <a:pPr lvl="1" algn="ctr">
              <a:defRPr/>
            </a:pPr>
            <a:r>
              <a:rPr lang="en-US" sz="8000" b="1">
                <a:solidFill>
                  <a:schemeClr val="bg1"/>
                </a:solidFill>
                <a:latin typeface="Calibri" panose="020F0502020204030204"/>
              </a:rPr>
              <a:t>40% </a:t>
            </a:r>
            <a:r>
              <a:rPr lang="en-US" sz="6000" b="1">
                <a:solidFill>
                  <a:schemeClr val="bg1"/>
                </a:solidFill>
                <a:latin typeface="Calibri" panose="020F0502020204030204"/>
              </a:rPr>
              <a:t> </a:t>
            </a:r>
            <a:endParaRPr lang="en-US" sz="2800">
              <a:solidFill>
                <a:schemeClr val="bg1"/>
              </a:solidFill>
              <a:ea typeface="+mn-lt"/>
              <a:cs typeface="+mn-lt"/>
            </a:endParaRPr>
          </a:p>
          <a:p>
            <a:pPr lvl="1" algn="ctr">
              <a:defRPr/>
            </a:pPr>
            <a:r>
              <a:rPr lang="en-US" sz="2400">
                <a:solidFill>
                  <a:srgbClr val="000000"/>
                </a:solidFill>
                <a:ea typeface="+mn-lt"/>
                <a:cs typeface="+mn-lt"/>
              </a:rPr>
              <a:t>of Moroccan children aged 13-15 reported having been in a physical fight one or more times during the 12 months before the survey (53% boys, 25% girls)</a:t>
            </a:r>
            <a:endParaRPr lang="en-US" sz="2400">
              <a:ea typeface="Calibri"/>
              <a:cs typeface="Calibri"/>
            </a:endParaRPr>
          </a:p>
        </p:txBody>
      </p:sp>
      <p:pic>
        <p:nvPicPr>
          <p:cNvPr id="10" name="Graphic 9" descr="Arrow Up with solid fill">
            <a:extLst>
              <a:ext uri="{FF2B5EF4-FFF2-40B4-BE49-F238E27FC236}">
                <a16:creationId xmlns:a16="http://schemas.microsoft.com/office/drawing/2014/main" id="{CA34701A-5984-7022-054E-6469D2ABDDD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80670" y="1759154"/>
            <a:ext cx="1324077" cy="1201174"/>
          </a:xfrm>
          <a:prstGeom prst="rect">
            <a:avLst/>
          </a:prstGeom>
        </p:spPr>
      </p:pic>
      <p:pic>
        <p:nvPicPr>
          <p:cNvPr id="11" name="Graphic 10" descr="Arrow Up with solid fill">
            <a:extLst>
              <a:ext uri="{FF2B5EF4-FFF2-40B4-BE49-F238E27FC236}">
                <a16:creationId xmlns:a16="http://schemas.microsoft.com/office/drawing/2014/main" id="{8A9B66B1-8469-29AC-5372-0D51B9C7211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7580670" y="5143090"/>
            <a:ext cx="1324077" cy="1201174"/>
          </a:xfrm>
          <a:prstGeom prst="rect">
            <a:avLst/>
          </a:prstGeom>
        </p:spPr>
      </p:pic>
      <p:sp>
        <p:nvSpPr>
          <p:cNvPr id="12" name="TextBox 11">
            <a:extLst>
              <a:ext uri="{FF2B5EF4-FFF2-40B4-BE49-F238E27FC236}">
                <a16:creationId xmlns:a16="http://schemas.microsoft.com/office/drawing/2014/main" id="{A16E1F21-000A-2684-5B53-E90F39001F05}"/>
              </a:ext>
            </a:extLst>
          </p:cNvPr>
          <p:cNvSpPr txBox="1"/>
          <p:nvPr/>
        </p:nvSpPr>
        <p:spPr>
          <a:xfrm>
            <a:off x="8485418" y="1715659"/>
            <a:ext cx="3649990" cy="1569660"/>
          </a:xfrm>
          <a:prstGeom prst="rect">
            <a:avLst/>
          </a:prstGeom>
          <a:noFill/>
        </p:spPr>
        <p:txBody>
          <a:bodyPr wrap="square" lIns="91440" tIns="45720" rIns="91440" bIns="45720" rtlCol="0" anchor="t">
            <a:spAutoFit/>
          </a:bodyPr>
          <a:lstStyle/>
          <a:p>
            <a:pPr lvl="1">
              <a:defRPr/>
            </a:pPr>
            <a:r>
              <a:rPr lang="en-US" sz="2400">
                <a:solidFill>
                  <a:srgbClr val="000000"/>
                </a:solidFill>
                <a:ea typeface="+mn-lt"/>
                <a:cs typeface="+mn-lt"/>
              </a:rPr>
              <a:t>Trends in </a:t>
            </a:r>
            <a:r>
              <a:rPr lang="en-US" sz="2400" b="1">
                <a:solidFill>
                  <a:schemeClr val="bg1"/>
                </a:solidFill>
                <a:ea typeface="+mn-lt"/>
                <a:cs typeface="+mn-lt"/>
              </a:rPr>
              <a:t>bullying</a:t>
            </a:r>
            <a:r>
              <a:rPr lang="en-US" sz="2400" b="1">
                <a:solidFill>
                  <a:srgbClr val="000000"/>
                </a:solidFill>
                <a:ea typeface="+mn-lt"/>
                <a:cs typeface="+mn-lt"/>
              </a:rPr>
              <a:t> </a:t>
            </a:r>
            <a:r>
              <a:rPr lang="en-US" sz="2400">
                <a:solidFill>
                  <a:srgbClr val="000000"/>
                </a:solidFill>
                <a:ea typeface="+mn-lt"/>
                <a:cs typeface="+mn-lt"/>
              </a:rPr>
              <a:t>have shown an increase in a 10-year period, 2006 - 2016</a:t>
            </a:r>
            <a:endParaRPr lang="en-US" sz="2400">
              <a:ea typeface="Calibri"/>
              <a:cs typeface="Calibri"/>
            </a:endParaRPr>
          </a:p>
        </p:txBody>
      </p:sp>
      <p:sp>
        <p:nvSpPr>
          <p:cNvPr id="13" name="TextBox 12">
            <a:extLst>
              <a:ext uri="{FF2B5EF4-FFF2-40B4-BE49-F238E27FC236}">
                <a16:creationId xmlns:a16="http://schemas.microsoft.com/office/drawing/2014/main" id="{8183D637-9FCD-50EF-7162-0F9998EE5043}"/>
              </a:ext>
            </a:extLst>
          </p:cNvPr>
          <p:cNvSpPr txBox="1"/>
          <p:nvPr/>
        </p:nvSpPr>
        <p:spPr>
          <a:xfrm>
            <a:off x="8337936" y="4616175"/>
            <a:ext cx="3715537" cy="1815882"/>
          </a:xfrm>
          <a:prstGeom prst="rect">
            <a:avLst/>
          </a:prstGeom>
          <a:noFill/>
        </p:spPr>
        <p:txBody>
          <a:bodyPr wrap="square" lIns="91440" tIns="45720" rIns="91440" bIns="45720" rtlCol="0" anchor="t">
            <a:spAutoFit/>
          </a:bodyPr>
          <a:lstStyle/>
          <a:p>
            <a:pPr lvl="1">
              <a:defRPr/>
            </a:pPr>
            <a:endParaRPr lang="en-US" sz="4000" b="1">
              <a:latin typeface="Calibri" panose="020F0502020204030204"/>
              <a:ea typeface="Calibri" panose="020F0502020204030204"/>
              <a:cs typeface="Calibri" panose="020F0502020204030204"/>
            </a:endParaRPr>
          </a:p>
          <a:p>
            <a:pPr lvl="1">
              <a:defRPr/>
            </a:pPr>
            <a:r>
              <a:rPr lang="en-US" sz="2400">
                <a:solidFill>
                  <a:srgbClr val="000000"/>
                </a:solidFill>
                <a:ea typeface="+mn-lt"/>
                <a:cs typeface="+mn-lt"/>
              </a:rPr>
              <a:t>Trends in </a:t>
            </a:r>
            <a:r>
              <a:rPr lang="en-US" sz="2400" b="1">
                <a:solidFill>
                  <a:schemeClr val="bg1"/>
                </a:solidFill>
                <a:ea typeface="+mn-lt"/>
                <a:cs typeface="+mn-lt"/>
              </a:rPr>
              <a:t>physical attacks </a:t>
            </a:r>
            <a:r>
              <a:rPr lang="en-US" sz="2400">
                <a:solidFill>
                  <a:srgbClr val="000000"/>
                </a:solidFill>
                <a:ea typeface="+mn-lt"/>
                <a:cs typeface="+mn-lt"/>
              </a:rPr>
              <a:t>have shown a decline</a:t>
            </a:r>
            <a:endParaRPr lang="en-US" sz="2400">
              <a:ea typeface="Calibri"/>
              <a:cs typeface="Calibri"/>
            </a:endParaRPr>
          </a:p>
        </p:txBody>
      </p:sp>
      <p:pic>
        <p:nvPicPr>
          <p:cNvPr id="16" name="Graphic 15" descr="Hamburger Menu Icon with solid fill">
            <a:extLst>
              <a:ext uri="{FF2B5EF4-FFF2-40B4-BE49-F238E27FC236}">
                <a16:creationId xmlns:a16="http://schemas.microsoft.com/office/drawing/2014/main" id="{943D639D-5E95-A6A9-BD08-67F9CF355C2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85509" y="3709219"/>
            <a:ext cx="914400" cy="914400"/>
          </a:xfrm>
          <a:prstGeom prst="rect">
            <a:avLst/>
          </a:prstGeom>
        </p:spPr>
      </p:pic>
      <p:sp>
        <p:nvSpPr>
          <p:cNvPr id="17" name="TextBox 16">
            <a:extLst>
              <a:ext uri="{FF2B5EF4-FFF2-40B4-BE49-F238E27FC236}">
                <a16:creationId xmlns:a16="http://schemas.microsoft.com/office/drawing/2014/main" id="{87799849-52F9-0657-0A2C-6E67206EDEC1}"/>
              </a:ext>
            </a:extLst>
          </p:cNvPr>
          <p:cNvSpPr txBox="1"/>
          <p:nvPr/>
        </p:nvSpPr>
        <p:spPr>
          <a:xfrm>
            <a:off x="8419868" y="3559207"/>
            <a:ext cx="3649990" cy="1200329"/>
          </a:xfrm>
          <a:prstGeom prst="rect">
            <a:avLst/>
          </a:prstGeom>
          <a:noFill/>
        </p:spPr>
        <p:txBody>
          <a:bodyPr wrap="square" lIns="91440" tIns="45720" rIns="91440" bIns="45720" rtlCol="0" anchor="t">
            <a:spAutoFit/>
          </a:bodyPr>
          <a:lstStyle/>
          <a:p>
            <a:pPr lvl="1">
              <a:defRPr/>
            </a:pPr>
            <a:r>
              <a:rPr lang="en-US" sz="2400">
                <a:solidFill>
                  <a:srgbClr val="000000"/>
                </a:solidFill>
                <a:ea typeface="+mn-lt"/>
                <a:cs typeface="+mn-lt"/>
              </a:rPr>
              <a:t>Trends in </a:t>
            </a:r>
            <a:r>
              <a:rPr lang="en-US" sz="2400" b="1">
                <a:solidFill>
                  <a:schemeClr val="bg1"/>
                </a:solidFill>
                <a:ea typeface="+mn-lt"/>
                <a:cs typeface="+mn-lt"/>
              </a:rPr>
              <a:t>physical fights</a:t>
            </a:r>
            <a:r>
              <a:rPr lang="en-US" sz="2400" b="1">
                <a:solidFill>
                  <a:srgbClr val="000000"/>
                </a:solidFill>
                <a:ea typeface="+mn-lt"/>
                <a:cs typeface="+mn-lt"/>
              </a:rPr>
              <a:t> </a:t>
            </a:r>
            <a:r>
              <a:rPr lang="en-US" sz="2400">
                <a:solidFill>
                  <a:srgbClr val="000000"/>
                </a:solidFill>
                <a:ea typeface="+mn-lt"/>
                <a:cs typeface="+mn-lt"/>
              </a:rPr>
              <a:t>have remained the same</a:t>
            </a:r>
            <a:endParaRPr lang="en-US" sz="2400">
              <a:ea typeface="Calibri"/>
              <a:cs typeface="Calibri"/>
            </a:endParaRPr>
          </a:p>
        </p:txBody>
      </p:sp>
    </p:spTree>
    <p:extLst>
      <p:ext uri="{BB962C8B-B14F-4D97-AF65-F5344CB8AC3E}">
        <p14:creationId xmlns:p14="http://schemas.microsoft.com/office/powerpoint/2010/main" val="3402707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DF6207-5D1D-E6CE-C17E-2C397392E6A6}"/>
              </a:ext>
            </a:extLst>
          </p:cNvPr>
          <p:cNvSpPr>
            <a:spLocks noGrp="1"/>
          </p:cNvSpPr>
          <p:nvPr>
            <p:ph type="title"/>
          </p:nvPr>
        </p:nvSpPr>
        <p:spPr>
          <a:xfrm>
            <a:off x="586478" y="1683756"/>
            <a:ext cx="3115265" cy="2396359"/>
          </a:xfrm>
        </p:spPr>
        <p:txBody>
          <a:bodyPr anchor="b">
            <a:normAutofit/>
          </a:bodyPr>
          <a:lstStyle/>
          <a:p>
            <a:pPr algn="r"/>
            <a:r>
              <a:rPr lang="en-US" sz="3100">
                <a:solidFill>
                  <a:srgbClr val="FFFFFF"/>
                </a:solidFill>
              </a:rPr>
              <a:t>Factors underlying violent behaviours in school</a:t>
            </a:r>
          </a:p>
        </p:txBody>
      </p:sp>
      <p:graphicFrame>
        <p:nvGraphicFramePr>
          <p:cNvPr id="5" name="Content Placeholder 2">
            <a:extLst>
              <a:ext uri="{FF2B5EF4-FFF2-40B4-BE49-F238E27FC236}">
                <a16:creationId xmlns:a16="http://schemas.microsoft.com/office/drawing/2014/main" id="{F6E6A492-4C0B-FD40-37A1-820A6E260E16}"/>
              </a:ext>
            </a:extLst>
          </p:cNvPr>
          <p:cNvGraphicFramePr>
            <a:graphicFrameLocks noGrp="1"/>
          </p:cNvGraphicFramePr>
          <p:nvPr>
            <p:ph idx="1"/>
            <p:extLst>
              <p:ext uri="{D42A27DB-BD31-4B8C-83A1-F6EECF244321}">
                <p14:modId xmlns:p14="http://schemas.microsoft.com/office/powerpoint/2010/main" val="2156870424"/>
              </p:ext>
            </p:extLst>
          </p:nvPr>
        </p:nvGraphicFramePr>
        <p:xfrm>
          <a:off x="3688467" y="319998"/>
          <a:ext cx="8069555" cy="6263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2120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F28D5E54-46BC-5287-5976-42B07C2EFF7F}"/>
              </a:ext>
            </a:extLst>
          </p:cNvPr>
          <p:cNvGraphicFramePr/>
          <p:nvPr>
            <p:extLst>
              <p:ext uri="{D42A27DB-BD31-4B8C-83A1-F6EECF244321}">
                <p14:modId xmlns:p14="http://schemas.microsoft.com/office/powerpoint/2010/main" val="3116628900"/>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6">
            <a:extLst>
              <a:ext uri="{FF2B5EF4-FFF2-40B4-BE49-F238E27FC236}">
                <a16:creationId xmlns:a16="http://schemas.microsoft.com/office/drawing/2014/main" id="{5F44D76D-7318-470E-95E8-7714C978E612}"/>
              </a:ext>
            </a:extLst>
          </p:cNvPr>
          <p:cNvSpPr>
            <a:spLocks noGrp="1"/>
          </p:cNvSpPr>
          <p:nvPr>
            <p:ph type="title"/>
          </p:nvPr>
        </p:nvSpPr>
        <p:spPr/>
        <p:txBody>
          <a:bodyPr/>
          <a:lstStyle/>
          <a:p>
            <a:r>
              <a:rPr lang="en-US" b="1">
                <a:solidFill>
                  <a:srgbClr val="00B0F0"/>
                </a:solidFill>
              </a:rPr>
              <a:t>Levels of action</a:t>
            </a:r>
          </a:p>
        </p:txBody>
      </p:sp>
      <p:pic>
        <p:nvPicPr>
          <p:cNvPr id="12" name="Picture 11">
            <a:extLst>
              <a:ext uri="{FF2B5EF4-FFF2-40B4-BE49-F238E27FC236}">
                <a16:creationId xmlns:a16="http://schemas.microsoft.com/office/drawing/2014/main" id="{2DECCEBF-D64C-77E0-CD79-B16746CDC04E}"/>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546080" y="-45720"/>
            <a:ext cx="1645920" cy="1645920"/>
          </a:xfrm>
          <a:prstGeom prst="rect">
            <a:avLst/>
          </a:prstGeom>
        </p:spPr>
      </p:pic>
    </p:spTree>
    <p:extLst>
      <p:ext uri="{BB962C8B-B14F-4D97-AF65-F5344CB8AC3E}">
        <p14:creationId xmlns:p14="http://schemas.microsoft.com/office/powerpoint/2010/main" val="4018913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B27F6251-3359-972B-3067-D6E7CE105670}"/>
              </a:ext>
            </a:extLst>
          </p:cNvPr>
          <p:cNvSpPr>
            <a:spLocks noGrp="1"/>
          </p:cNvSpPr>
          <p:nvPr>
            <p:ph type="title"/>
          </p:nvPr>
        </p:nvSpPr>
        <p:spPr>
          <a:xfrm>
            <a:off x="149942" y="2692092"/>
            <a:ext cx="4435988" cy="1341950"/>
          </a:xfrm>
        </p:spPr>
        <p:txBody>
          <a:bodyPr>
            <a:normAutofit fontScale="90000"/>
          </a:bodyPr>
          <a:lstStyle/>
          <a:p>
            <a:r>
              <a:rPr lang="en-US" b="1">
                <a:solidFill>
                  <a:srgbClr val="00B0F0"/>
                </a:solidFill>
              </a:rPr>
              <a:t>State of the evidence on intervention effectiveness</a:t>
            </a:r>
            <a:endParaRPr lang="en-US" b="1">
              <a:solidFill>
                <a:srgbClr val="00B0F0"/>
              </a:solidFill>
              <a:ea typeface="Calibri Light"/>
              <a:cs typeface="Calibri Light"/>
            </a:endParaRPr>
          </a:p>
        </p:txBody>
      </p:sp>
      <p:sp>
        <p:nvSpPr>
          <p:cNvPr id="6" name="Oval 5">
            <a:extLst>
              <a:ext uri="{FF2B5EF4-FFF2-40B4-BE49-F238E27FC236}">
                <a16:creationId xmlns:a16="http://schemas.microsoft.com/office/drawing/2014/main" id="{7CBF33DC-9303-DFEB-34D6-8D3B61BDCF5B}"/>
              </a:ext>
            </a:extLst>
          </p:cNvPr>
          <p:cNvSpPr/>
          <p:nvPr/>
        </p:nvSpPr>
        <p:spPr>
          <a:xfrm>
            <a:off x="4424516" y="106515"/>
            <a:ext cx="7161160" cy="6653160"/>
          </a:xfrm>
          <a:prstGeom prst="ellipse">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68AF79C-2115-162F-7E48-E4ED25061EF2}"/>
              </a:ext>
            </a:extLst>
          </p:cNvPr>
          <p:cNvSpPr txBox="1"/>
          <p:nvPr/>
        </p:nvSpPr>
        <p:spPr>
          <a:xfrm>
            <a:off x="6096000" y="852129"/>
            <a:ext cx="3818192"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solidFill>
                  <a:schemeClr val="bg1"/>
                </a:solidFill>
                <a:ea typeface="Calibri"/>
                <a:cs typeface="Calibri"/>
              </a:rPr>
              <a:t>Violence against children</a:t>
            </a:r>
            <a:endParaRPr lang="en-US" sz="2400">
              <a:solidFill>
                <a:schemeClr val="bg1"/>
              </a:solidFill>
              <a:ea typeface="Calibri"/>
              <a:cs typeface="Calibri"/>
            </a:endParaRPr>
          </a:p>
          <a:p>
            <a:pPr algn="ctr"/>
            <a:r>
              <a:rPr lang="en-US">
                <a:solidFill>
                  <a:schemeClr val="bg1"/>
                </a:solidFill>
                <a:ea typeface="Calibri"/>
                <a:cs typeface="Calibri"/>
              </a:rPr>
              <a:t>Large body of evidence on effectiveness</a:t>
            </a:r>
            <a:endParaRPr lang="en-US">
              <a:solidFill>
                <a:schemeClr val="bg1"/>
              </a:solidFill>
            </a:endParaRPr>
          </a:p>
        </p:txBody>
      </p:sp>
      <p:sp>
        <p:nvSpPr>
          <p:cNvPr id="8" name="Oval 7">
            <a:extLst>
              <a:ext uri="{FF2B5EF4-FFF2-40B4-BE49-F238E27FC236}">
                <a16:creationId xmlns:a16="http://schemas.microsoft.com/office/drawing/2014/main" id="{186922EB-551E-488E-8E0D-0E42665DC6D4}"/>
              </a:ext>
            </a:extLst>
          </p:cNvPr>
          <p:cNvSpPr/>
          <p:nvPr/>
        </p:nvSpPr>
        <p:spPr>
          <a:xfrm>
            <a:off x="5481483" y="1868127"/>
            <a:ext cx="5219290" cy="489154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49BB433-2B6A-D6B2-807A-832B696A5239}"/>
              </a:ext>
            </a:extLst>
          </p:cNvPr>
          <p:cNvSpPr txBox="1"/>
          <p:nvPr/>
        </p:nvSpPr>
        <p:spPr>
          <a:xfrm>
            <a:off x="6087807" y="2343355"/>
            <a:ext cx="3826385" cy="12926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solidFill>
                  <a:schemeClr val="bg1"/>
                </a:solidFill>
                <a:ea typeface="Calibri"/>
                <a:cs typeface="Calibri"/>
              </a:rPr>
              <a:t>Violence in schools</a:t>
            </a:r>
            <a:endParaRPr lang="en-US" sz="2400">
              <a:solidFill>
                <a:schemeClr val="bg1"/>
              </a:solidFill>
              <a:ea typeface="Calibri"/>
              <a:cs typeface="Calibri"/>
            </a:endParaRPr>
          </a:p>
          <a:p>
            <a:pPr algn="ctr"/>
            <a:r>
              <a:rPr lang="en-US">
                <a:solidFill>
                  <a:schemeClr val="bg1"/>
                </a:solidFill>
                <a:ea typeface="Calibri"/>
                <a:cs typeface="Calibri"/>
              </a:rPr>
              <a:t>Moderate body of evidence on effectiveness</a:t>
            </a:r>
          </a:p>
          <a:p>
            <a:pPr algn="ctr"/>
            <a:r>
              <a:rPr lang="en-US">
                <a:solidFill>
                  <a:schemeClr val="bg1"/>
                </a:solidFill>
                <a:ea typeface="Calibri"/>
                <a:cs typeface="Calibri"/>
              </a:rPr>
              <a:t>(</a:t>
            </a:r>
            <a:r>
              <a:rPr lang="en-US">
                <a:solidFill>
                  <a:schemeClr val="bg1"/>
                </a:solidFill>
                <a:ea typeface="Calibri"/>
                <a:cs typeface="Calibri"/>
                <a:hlinkClick r:id="rId3">
                  <a:extLst>
                    <a:ext uri="{A12FA001-AC4F-418D-AE19-62706E023703}">
                      <ahyp:hlinkClr xmlns:ahyp="http://schemas.microsoft.com/office/drawing/2018/hyperlinkcolor" val="tx"/>
                    </a:ext>
                  </a:extLst>
                </a:hlinkClick>
              </a:rPr>
              <a:t>Torres et al 2023</a:t>
            </a:r>
            <a:r>
              <a:rPr lang="en-US">
                <a:solidFill>
                  <a:schemeClr val="bg1"/>
                </a:solidFill>
                <a:ea typeface="Calibri"/>
                <a:cs typeface="Calibri"/>
              </a:rPr>
              <a:t>;  </a:t>
            </a:r>
            <a:r>
              <a:rPr lang="en-US">
                <a:solidFill>
                  <a:schemeClr val="bg1"/>
                </a:solidFill>
                <a:ea typeface="Calibri"/>
                <a:cs typeface="Calibri"/>
                <a:hlinkClick r:id="rId4">
                  <a:extLst>
                    <a:ext uri="{A12FA001-AC4F-418D-AE19-62706E023703}">
                      <ahyp:hlinkClr xmlns:ahyp="http://schemas.microsoft.com/office/drawing/2018/hyperlinkcolor" val="tx"/>
                    </a:ext>
                  </a:extLst>
                </a:hlinkClick>
              </a:rPr>
              <a:t>Lester et al. 2016</a:t>
            </a:r>
            <a:r>
              <a:rPr lang="en-US">
                <a:solidFill>
                  <a:schemeClr val="bg1"/>
                </a:solidFill>
                <a:ea typeface="Calibri"/>
                <a:cs typeface="Calibri"/>
              </a:rPr>
              <a:t>)</a:t>
            </a:r>
          </a:p>
        </p:txBody>
      </p:sp>
      <p:sp>
        <p:nvSpPr>
          <p:cNvPr id="11" name="Oval 10">
            <a:extLst>
              <a:ext uri="{FF2B5EF4-FFF2-40B4-BE49-F238E27FC236}">
                <a16:creationId xmlns:a16="http://schemas.microsoft.com/office/drawing/2014/main" id="{447D84F5-60CA-A9F0-2CD1-EE3B0561392E}"/>
              </a:ext>
            </a:extLst>
          </p:cNvPr>
          <p:cNvSpPr/>
          <p:nvPr/>
        </p:nvSpPr>
        <p:spPr>
          <a:xfrm>
            <a:off x="6472900" y="3711673"/>
            <a:ext cx="3236453" cy="3048000"/>
          </a:xfrm>
          <a:prstGeom prst="ellipse">
            <a:avLst/>
          </a:prstGeom>
          <a:solidFill>
            <a:srgbClr val="67A8D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C2485DF-E5F8-033F-B7A1-0A16775BBCAE}"/>
              </a:ext>
            </a:extLst>
          </p:cNvPr>
          <p:cNvSpPr txBox="1"/>
          <p:nvPr/>
        </p:nvSpPr>
        <p:spPr>
          <a:xfrm>
            <a:off x="7054645" y="4252452"/>
            <a:ext cx="2212257"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solidFill>
                  <a:schemeClr val="bg1"/>
                </a:solidFill>
                <a:ea typeface="Calibri"/>
                <a:cs typeface="Calibri"/>
              </a:rPr>
              <a:t>Violence against children online</a:t>
            </a:r>
          </a:p>
          <a:p>
            <a:pPr algn="ctr"/>
            <a:r>
              <a:rPr lang="en-US">
                <a:solidFill>
                  <a:schemeClr val="bg1"/>
                </a:solidFill>
                <a:ea typeface="Calibri"/>
                <a:cs typeface="Calibri"/>
              </a:rPr>
              <a:t>Limited body of evidence on effectiveness</a:t>
            </a:r>
            <a:endParaRPr lang="en-US">
              <a:solidFill>
                <a:schemeClr val="bg1"/>
              </a:solidFill>
            </a:endParaRPr>
          </a:p>
        </p:txBody>
      </p:sp>
    </p:spTree>
    <p:extLst>
      <p:ext uri="{BB962C8B-B14F-4D97-AF65-F5344CB8AC3E}">
        <p14:creationId xmlns:p14="http://schemas.microsoft.com/office/powerpoint/2010/main" val="2872931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7A24B7-970B-6812-C4F4-3F4CDA79F1A3}"/>
              </a:ext>
            </a:extLst>
          </p:cNvPr>
          <p:cNvSpPr>
            <a:spLocks noGrp="1"/>
          </p:cNvSpPr>
          <p:nvPr>
            <p:ph type="title"/>
          </p:nvPr>
        </p:nvSpPr>
        <p:spPr>
          <a:xfrm>
            <a:off x="428545" y="296792"/>
            <a:ext cx="11872655" cy="1576446"/>
          </a:xfrm>
        </p:spPr>
        <p:txBody>
          <a:bodyPr anchor="ctr">
            <a:normAutofit/>
          </a:bodyPr>
          <a:lstStyle/>
          <a:p>
            <a:r>
              <a:rPr lang="en-US" sz="4000" b="1" dirty="0">
                <a:solidFill>
                  <a:srgbClr val="FFFFFF"/>
                </a:solidFill>
              </a:rPr>
              <a:t>Intersecting and overlapping </a:t>
            </a:r>
            <a:r>
              <a:rPr lang="en-US" sz="4000" b="1" err="1">
                <a:solidFill>
                  <a:srgbClr val="FFFFFF"/>
                </a:solidFill>
              </a:rPr>
              <a:t>programme</a:t>
            </a:r>
            <a:r>
              <a:rPr lang="en-US" sz="4000" b="1" dirty="0">
                <a:solidFill>
                  <a:srgbClr val="FFFFFF"/>
                </a:solidFill>
              </a:rPr>
              <a:t> strategies</a:t>
            </a:r>
            <a:endParaRPr lang="en-US" sz="4000" b="1" dirty="0">
              <a:solidFill>
                <a:srgbClr val="FFFFFF"/>
              </a:solidFill>
              <a:cs typeface="Calibri Light"/>
            </a:endParaRPr>
          </a:p>
        </p:txBody>
      </p:sp>
      <p:graphicFrame>
        <p:nvGraphicFramePr>
          <p:cNvPr id="5" name="Content Placeholder 2">
            <a:extLst>
              <a:ext uri="{FF2B5EF4-FFF2-40B4-BE49-F238E27FC236}">
                <a16:creationId xmlns:a16="http://schemas.microsoft.com/office/drawing/2014/main" id="{8E6B80EC-6416-1A90-7DA0-53B40896F6A8}"/>
              </a:ext>
            </a:extLst>
          </p:cNvPr>
          <p:cNvGraphicFramePr>
            <a:graphicFrameLocks noGrp="1"/>
          </p:cNvGraphicFramePr>
          <p:nvPr>
            <p:ph idx="1"/>
            <p:extLst>
              <p:ext uri="{D42A27DB-BD31-4B8C-83A1-F6EECF244321}">
                <p14:modId xmlns:p14="http://schemas.microsoft.com/office/powerpoint/2010/main" val="1437436465"/>
              </p:ext>
            </p:extLst>
          </p:nvPr>
        </p:nvGraphicFramePr>
        <p:xfrm>
          <a:off x="169096" y="2169429"/>
          <a:ext cx="11729679" cy="46879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6474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2465</Words>
  <Application>Microsoft Office PowerPoint</Application>
  <PresentationFormat>Widescreen</PresentationFormat>
  <Paragraphs>186</Paragraphs>
  <Slides>21</Slides>
  <Notes>11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21</vt:i4>
      </vt:variant>
    </vt:vector>
  </HeadingPairs>
  <TitlesOfParts>
    <vt:vector size="30" baseType="lpstr">
      <vt:lpstr>Arial</vt:lpstr>
      <vt:lpstr>Calibri</vt:lpstr>
      <vt:lpstr>Calibri Light</vt:lpstr>
      <vt:lpstr>MyriadPro-Light</vt:lpstr>
      <vt:lpstr>Univers</vt:lpstr>
      <vt:lpstr>Wingdings</vt:lpstr>
      <vt:lpstr>Office Theme</vt:lpstr>
      <vt:lpstr>Office Theme</vt:lpstr>
      <vt:lpstr>Office Theme</vt:lpstr>
      <vt:lpstr>Preventing violence in schools: an overview of the state of evidence on effective strategies </vt:lpstr>
      <vt:lpstr>What are we measuring globally?</vt:lpstr>
      <vt:lpstr>PowerPoint Presentation</vt:lpstr>
      <vt:lpstr>PowerPoint Presentation</vt:lpstr>
      <vt:lpstr>PowerPoint Presentation</vt:lpstr>
      <vt:lpstr>Factors underlying violent behaviours in school</vt:lpstr>
      <vt:lpstr>Levels of action</vt:lpstr>
      <vt:lpstr>State of the evidence on intervention effectiveness</vt:lpstr>
      <vt:lpstr>Intersecting and overlapping programme strategies</vt:lpstr>
      <vt:lpstr>Developing knowledge and life skills</vt:lpstr>
      <vt:lpstr>Example:  After-school programmes for at-risk adolescents in Latin America</vt:lpstr>
      <vt:lpstr>Mechanisms of impact</vt:lpstr>
      <vt:lpstr>Addressing harmful gender norms and promoting equitable relationships</vt:lpstr>
      <vt:lpstr>Online violence</vt:lpstr>
      <vt:lpstr>Lessons learned from programme interventions</vt:lpstr>
      <vt:lpstr>Schools as key institutions for addressing violence</vt:lpstr>
      <vt:lpstr>A “Whole School” approach</vt:lpstr>
      <vt:lpstr>National laws and policies</vt:lpstr>
      <vt:lpstr>Lessons for research</vt:lpstr>
      <vt:lpstr>PowerPoint Presentation</vt:lpstr>
      <vt:lpstr>References</vt:lpstr>
    </vt:vector>
  </TitlesOfParts>
  <Company>UNICEF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Preventing violence in schools: an overview of the state of evidence on effective strategies </dc:title>
  <dc:creator>Ramya Subrahmanian</dc:creator>
  <cp:lastModifiedBy>Ramya Subrahmanian</cp:lastModifiedBy>
  <cp:revision>67</cp:revision>
  <dcterms:created xsi:type="dcterms:W3CDTF">2023-10-29T06:55:47Z</dcterms:created>
  <dcterms:modified xsi:type="dcterms:W3CDTF">2023-10-31T16:57:52Z</dcterms:modified>
</cp:coreProperties>
</file>