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534" r:id="rId5"/>
    <p:sldId id="582" r:id="rId6"/>
    <p:sldId id="583" r:id="rId7"/>
    <p:sldId id="557" r:id="rId8"/>
    <p:sldId id="581" r:id="rId9"/>
    <p:sldId id="403" r:id="rId10"/>
    <p:sldId id="558" r:id="rId11"/>
    <p:sldId id="567" r:id="rId12"/>
    <p:sldId id="573" r:id="rId13"/>
    <p:sldId id="572" r:id="rId14"/>
    <p:sldId id="571" r:id="rId15"/>
    <p:sldId id="570" r:id="rId16"/>
    <p:sldId id="568" r:id="rId17"/>
    <p:sldId id="575" r:id="rId18"/>
    <p:sldId id="574" r:id="rId19"/>
    <p:sldId id="473" r:id="rId20"/>
    <p:sldId id="5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385" autoAdjust="0"/>
  </p:normalViewPr>
  <p:slideViewPr>
    <p:cSldViewPr snapToGrid="0">
      <p:cViewPr>
        <p:scale>
          <a:sx n="60" d="100"/>
          <a:sy n="60" d="100"/>
        </p:scale>
        <p:origin x="1478" y="3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967C95-1870-48B5-A0FC-8C0BA15D106E}" type="datetimeFigureOut">
              <a:rPr lang="en-GB" smtClean="0"/>
              <a:t>02/11/2023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A73FCC-76EA-460F-AC73-5921D081C4D4}" type="slidenum">
              <a:rPr lang="en-GB" smtClean="0"/>
              <a:t>‹#›</a:t>
            </a:fld>
            <a:endParaRPr lang="en-GB"/>
          </a:p>
        </p:txBody>
      </p:sp>
    </p:spTree>
    <p:extLst>
      <p:ext uri="{BB962C8B-B14F-4D97-AF65-F5344CB8AC3E}">
        <p14:creationId xmlns:p14="http://schemas.microsoft.com/office/powerpoint/2010/main" val="3190395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2C1A0CE-B9CA-4684-9B4C-FA3E00B23E05}" type="slidenum">
              <a:rPr lang="en-US" smtClean="0"/>
              <a:t>1</a:t>
            </a:fld>
            <a:endParaRPr lang="en-US" dirty="0"/>
          </a:p>
        </p:txBody>
      </p:sp>
    </p:spTree>
    <p:extLst>
      <p:ext uri="{BB962C8B-B14F-4D97-AF65-F5344CB8AC3E}">
        <p14:creationId xmlns:p14="http://schemas.microsoft.com/office/powerpoint/2010/main" val="249738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can see from the umbrella and the different </a:t>
            </a:r>
            <a:r>
              <a:rPr lang="en-US" dirty="0" err="1"/>
              <a:t>colours</a:t>
            </a:r>
            <a:r>
              <a:rPr lang="en-US" dirty="0"/>
              <a:t> of workers in the image, here we are trying to illustrate that the social service workforce includes a broad range of professionals and paraprofessionals (so those who have formal university qualifications and those who may undergone special on the job training), government and NGO workers.</a:t>
            </a:r>
          </a:p>
          <a:p>
            <a:endParaRPr lang="en-US" dirty="0"/>
          </a:p>
          <a:p>
            <a:r>
              <a:rPr lang="en-US" dirty="0"/>
              <a:t>They also work with a wide range of people, from children and youth to older people, adults with particular needs, whole families and communities.</a:t>
            </a:r>
          </a:p>
          <a:p>
            <a:endParaRPr lang="en-US" dirty="0"/>
          </a:p>
          <a:p>
            <a:r>
              <a:rPr lang="en-US" dirty="0"/>
              <a:t>The definition on the left was developed through a long and wide process of consultation with stakeholders across the globe. On the right some of the different titles used in different contexts are mentioned. (change to list?).</a:t>
            </a:r>
          </a:p>
          <a:p>
            <a:endParaRPr lang="en-US" dirty="0"/>
          </a:p>
          <a:p>
            <a:r>
              <a:rPr lang="en-US" dirty="0"/>
              <a:t>Not only do they have a wide range of roles and titles, their functions and responsibilities range from providing preventing and responsive services, at the micro and mezzo levels (i.e. working with individuals and communities), to promoting the workforce through advocacy, training, monitoring and supervision, at all levels including the macro, national level.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1A0CE-B9CA-4684-9B4C-FA3E00B23E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2678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C1A0CE-B9CA-4684-9B4C-FA3E00B23E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85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1" name="Google Shape;1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200" y="153923"/>
            <a:ext cx="89408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1FA11543-CF2C-4765-B574-CCF461620DD9}" type="datetimeFigureOut">
              <a:rPr lang="en-US" smtClean="0"/>
              <a:t>11/2/2023</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03B3CA41-2717-4CE7-B980-D7384564D62F}" type="slidenum">
              <a:rPr lang="en-US" smtClean="0"/>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13" name="Title 12"/>
          <p:cNvSpPr>
            <a:spLocks noGrp="1"/>
          </p:cNvSpPr>
          <p:nvPr>
            <p:ph type="title"/>
          </p:nvPr>
        </p:nvSpPr>
        <p:spPr>
          <a:xfrm>
            <a:off x="609600" y="2052960"/>
            <a:ext cx="8432800" cy="182880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3042430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B3CA41-2717-4CE7-B980-D7384564D62F}" type="slidenum">
              <a:rPr lang="en-US" smtClean="0"/>
              <a:t>‹#›</a:t>
            </a:fld>
            <a:endParaRPr lang="en-US" dirty="0"/>
          </a:p>
        </p:txBody>
      </p:sp>
    </p:spTree>
    <p:extLst>
      <p:ext uri="{BB962C8B-B14F-4D97-AF65-F5344CB8AC3E}">
        <p14:creationId xmlns:p14="http://schemas.microsoft.com/office/powerpoint/2010/main" val="369453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03200" y="147319"/>
            <a:ext cx="89408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9347200" y="147319"/>
            <a:ext cx="2608061"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a:off x="9550400" y="274639"/>
            <a:ext cx="22352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03B3CA41-2717-4CE7-B980-D7384564D62F}" type="slidenum">
              <a:rPr lang="en-US" smtClean="0"/>
              <a:t>‹#›</a:t>
            </a:fld>
            <a:endParaRPr lang="en-US" dirty="0"/>
          </a:p>
        </p:txBody>
      </p:sp>
    </p:spTree>
    <p:extLst>
      <p:ext uri="{BB962C8B-B14F-4D97-AF65-F5344CB8AC3E}">
        <p14:creationId xmlns:p14="http://schemas.microsoft.com/office/powerpoint/2010/main" val="2898980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5"/>
          <p:cNvSpPr>
            <a:spLocks noGrp="1"/>
          </p:cNvSpPr>
          <p:nvPr>
            <p:ph type="body" sz="quarter" idx="11"/>
          </p:nvPr>
        </p:nvSpPr>
        <p:spPr>
          <a:xfrm>
            <a:off x="617417" y="1393826"/>
            <a:ext cx="11007969" cy="4126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8"/>
          <p:cNvSpPr>
            <a:spLocks noGrp="1" noChangeArrowheads="1"/>
          </p:cNvSpPr>
          <p:nvPr>
            <p:ph type="sldNum" sz="quarter" idx="12"/>
            <p:custDataLst>
              <p:tags r:id="rId1"/>
            </p:custDataLst>
          </p:nvPr>
        </p:nvSpPr>
        <p:spPr>
          <a:ln/>
        </p:spPr>
        <p:txBody>
          <a:bodyPr/>
          <a:lstStyle>
            <a:lvl1pPr>
              <a:defRPr/>
            </a:lvl1pPr>
          </a:lstStyle>
          <a:p>
            <a:fld id="{BE5D9C8F-24A3-A141-BBE3-6021AE314B92}" type="slidenum">
              <a:rPr lang="en-US" smtClean="0"/>
              <a:pPr/>
              <a:t>‹#›</a:t>
            </a:fld>
            <a:endParaRPr lang="en-US" dirty="0"/>
          </a:p>
        </p:txBody>
      </p:sp>
    </p:spTree>
    <p:extLst>
      <p:ext uri="{BB962C8B-B14F-4D97-AF65-F5344CB8AC3E}">
        <p14:creationId xmlns:p14="http://schemas.microsoft.com/office/powerpoint/2010/main" val="3349703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7"/>
        <p:cNvGrpSpPr/>
        <p:nvPr/>
      </p:nvGrpSpPr>
      <p:grpSpPr>
        <a:xfrm>
          <a:off x="0" y="0"/>
          <a:ext cx="0" cy="0"/>
          <a:chOff x="0" y="0"/>
          <a:chExt cx="0" cy="0"/>
        </a:xfrm>
      </p:grpSpPr>
    </p:spTree>
    <p:extLst>
      <p:ext uri="{BB962C8B-B14F-4D97-AF65-F5344CB8AC3E}">
        <p14:creationId xmlns:p14="http://schemas.microsoft.com/office/powerpoint/2010/main" val="158442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3B3CA41-2717-4CE7-B980-D7384564D62F}" type="slidenum">
              <a:rPr lang="en-US" smtClean="0"/>
              <a:t>‹#›</a:t>
            </a:fld>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2048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1FA11543-CF2C-4765-B574-CCF461620DD9}" type="datetimeFigureOut">
              <a:rPr lang="en-US" smtClean="0"/>
              <a:t>11/2/2023</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03B3CA41-2717-4CE7-B980-D7384564D62F}" type="slidenum">
              <a:rPr lang="en-US" smtClean="0"/>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12" name="Title 11"/>
          <p:cNvSpPr>
            <a:spLocks noGrp="1"/>
          </p:cNvSpPr>
          <p:nvPr>
            <p:ph type="title"/>
          </p:nvPr>
        </p:nvSpPr>
        <p:spPr>
          <a:xfrm>
            <a:off x="508000" y="2892277"/>
            <a:ext cx="8432800" cy="164592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221284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B3CA41-2717-4CE7-B980-D7384564D62F}" type="slidenum">
              <a:rPr lang="en-US" smtClean="0"/>
              <a:t>‹#›</a:t>
            </a:fld>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1805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22438"/>
            <a:ext cx="5386917"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386917"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3B3CA41-2717-4CE7-B980-D7384564D62F}"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600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B3CA41-2717-4CE7-B980-D7384564D62F}"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8172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03200" y="150919"/>
            <a:ext cx="11775736"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3B3CA41-2717-4CE7-B980-D7384564D62F}" type="slidenum">
              <a:rPr lang="en-US" smtClean="0"/>
              <a:t>‹#›</a:t>
            </a:fld>
            <a:endParaRPr lang="en-US" dirty="0"/>
          </a:p>
        </p:txBody>
      </p:sp>
    </p:spTree>
    <p:extLst>
      <p:ext uri="{BB962C8B-B14F-4D97-AF65-F5344CB8AC3E}">
        <p14:creationId xmlns:p14="http://schemas.microsoft.com/office/powerpoint/2010/main" val="3017554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9347200" y="150876"/>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9" name="Rectangle 8"/>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Content Placeholder 2"/>
          <p:cNvSpPr>
            <a:spLocks noGrp="1"/>
          </p:cNvSpPr>
          <p:nvPr>
            <p:ph idx="1"/>
          </p:nvPr>
        </p:nvSpPr>
        <p:spPr>
          <a:xfrm>
            <a:off x="812800" y="304801"/>
            <a:ext cx="7823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03B3CA41-2717-4CE7-B980-D7384564D62F}" type="slidenum">
              <a:rPr lang="en-US" smtClean="0"/>
              <a:t>‹#›</a:t>
            </a:fld>
            <a:endParaRPr lang="en-US" dirty="0"/>
          </a:p>
        </p:txBody>
      </p:sp>
      <p:sp>
        <p:nvSpPr>
          <p:cNvPr id="11" name="Title 10"/>
          <p:cNvSpPr>
            <a:spLocks noGrp="1"/>
          </p:cNvSpPr>
          <p:nvPr>
            <p:ph type="title"/>
          </p:nvPr>
        </p:nvSpPr>
        <p:spPr>
          <a:xfrm>
            <a:off x="9546336" y="457200"/>
            <a:ext cx="2234213" cy="1673352"/>
          </a:xfrm>
        </p:spPr>
        <p:txBody>
          <a:bodyPr anchor="b"/>
          <a:lstStyle>
            <a:lvl1pPr algn="l">
              <a:defRPr sz="2000" spc="150" baseline="0"/>
            </a:lvl1pPr>
          </a:lstStyle>
          <a:p>
            <a:r>
              <a:rPr lang="en-US"/>
              <a:t>Click to edit Master title style</a:t>
            </a:r>
            <a:endParaRPr lang="en-US" dirty="0"/>
          </a:p>
        </p:txBody>
      </p:sp>
    </p:spTree>
    <p:extLst>
      <p:ext uri="{BB962C8B-B14F-4D97-AF65-F5344CB8AC3E}">
        <p14:creationId xmlns:p14="http://schemas.microsoft.com/office/powerpoint/2010/main" val="1750733730"/>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9" name="Rectangle 8"/>
          <p:cNvSpPr/>
          <p:nvPr/>
        </p:nvSpPr>
        <p:spPr>
          <a:xfrm>
            <a:off x="9347200" y="150876"/>
            <a:ext cx="26416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p:cNvSpPr>
            <a:spLocks noGrp="1"/>
          </p:cNvSpPr>
          <p:nvPr>
            <p:ph type="pic" idx="1"/>
          </p:nvPr>
        </p:nvSpPr>
        <p:spPr>
          <a:xfrm>
            <a:off x="203200" y="152400"/>
            <a:ext cx="89408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A11543-CF2C-4765-B574-CCF461620DD9}"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B3CA41-2717-4CE7-B980-D7384564D62F}" type="slidenum">
              <a:rPr lang="en-US" smtClean="0"/>
              <a:t>‹#›</a:t>
            </a:fld>
            <a:endParaRPr lang="en-US" dirty="0"/>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2532301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03200" y="1634971"/>
            <a:ext cx="11775736"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199" y="152401"/>
            <a:ext cx="11752063"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508000" y="355847"/>
            <a:ext cx="11175013"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507999" y="1719071"/>
            <a:ext cx="11210524"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94517" y="6356350"/>
            <a:ext cx="2844800" cy="274320"/>
          </a:xfrm>
          <a:prstGeom prst="rect">
            <a:avLst/>
          </a:prstGeom>
        </p:spPr>
        <p:txBody>
          <a:bodyPr vert="horz" lIns="91440" tIns="45720" rIns="91440" bIns="45720" rtlCol="0" anchor="ctr"/>
          <a:lstStyle>
            <a:lvl1pPr algn="l">
              <a:defRPr sz="1100">
                <a:solidFill>
                  <a:schemeClr val="tx2"/>
                </a:solidFill>
              </a:defRPr>
            </a:lvl1pPr>
          </a:lstStyle>
          <a:p>
            <a:fld id="{1FA11543-CF2C-4765-B574-CCF461620DD9}" type="datetimeFigureOut">
              <a:rPr lang="en-US" smtClean="0"/>
              <a:t>11/2/2023</a:t>
            </a:fld>
            <a:endParaRPr lang="en-US" dirty="0"/>
          </a:p>
        </p:txBody>
      </p:sp>
      <p:sp>
        <p:nvSpPr>
          <p:cNvPr id="5" name="Footer Placeholder 4"/>
          <p:cNvSpPr>
            <a:spLocks noGrp="1"/>
          </p:cNvSpPr>
          <p:nvPr>
            <p:ph type="ftr" sz="quarter" idx="3"/>
          </p:nvPr>
        </p:nvSpPr>
        <p:spPr>
          <a:xfrm>
            <a:off x="4064000" y="6356350"/>
            <a:ext cx="44704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10979573" y="6355080"/>
            <a:ext cx="777288"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03B3CA41-2717-4CE7-B980-D7384564D62F}" type="slidenum">
              <a:rPr lang="en-US" smtClean="0"/>
              <a:t>‹#›</a:t>
            </a:fld>
            <a:endParaRPr lang="en-US" dirty="0"/>
          </a:p>
        </p:txBody>
      </p:sp>
    </p:spTree>
    <p:extLst>
      <p:ext uri="{BB962C8B-B14F-4D97-AF65-F5344CB8AC3E}">
        <p14:creationId xmlns:p14="http://schemas.microsoft.com/office/powerpoint/2010/main" val="3332361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667875" y="2311908"/>
            <a:ext cx="2000250" cy="1371600"/>
          </a:xfrm>
        </p:spPr>
        <p:txBody>
          <a:bodyPr>
            <a:noAutofit/>
          </a:bodyPr>
          <a:lstStyle/>
          <a:p>
            <a:endParaRPr lang="en-US" sz="1600" dirty="0"/>
          </a:p>
          <a:p>
            <a:endParaRPr lang="en-US" sz="1600" dirty="0"/>
          </a:p>
        </p:txBody>
      </p:sp>
      <p:sp>
        <p:nvSpPr>
          <p:cNvPr id="2" name="Title 1"/>
          <p:cNvSpPr>
            <a:spLocks noGrp="1"/>
          </p:cNvSpPr>
          <p:nvPr>
            <p:ph type="title"/>
          </p:nvPr>
        </p:nvSpPr>
        <p:spPr>
          <a:xfrm>
            <a:off x="795528" y="1674269"/>
            <a:ext cx="7918704" cy="2646878"/>
          </a:xfrm>
        </p:spPr>
        <p:txBody>
          <a:bodyPr wrap="square">
            <a:spAutoFit/>
          </a:bodyPr>
          <a:lstStyle/>
          <a:p>
            <a:pPr algn="ctr" eaLnBrk="0" fontAlgn="base" hangingPunct="0">
              <a:spcAft>
                <a:spcPct val="0"/>
              </a:spcAft>
            </a:pPr>
            <a:br>
              <a:rPr lang="en-US" sz="2800" dirty="0"/>
            </a:br>
            <a:br>
              <a:rPr lang="en-US" sz="2800" dirty="0"/>
            </a:br>
            <a:br>
              <a:rPr lang="en-US" altLang="en-US" sz="2400" cap="none" dirty="0">
                <a:solidFill>
                  <a:schemeClr val="tx1"/>
                </a:solidFill>
                <a:latin typeface="Arial" panose="020B0604020202020204" pitchFamily="34" charset="0"/>
              </a:rPr>
            </a:br>
            <a:br>
              <a:rPr lang="en-US" sz="4400" dirty="0"/>
            </a:br>
            <a:endParaRPr lang="en-US" dirty="0"/>
          </a:p>
        </p:txBody>
      </p:sp>
      <p:sp>
        <p:nvSpPr>
          <p:cNvPr id="4" name="Rectangle 2">
            <a:extLst>
              <a:ext uri="{FF2B5EF4-FFF2-40B4-BE49-F238E27FC236}">
                <a16:creationId xmlns:a16="http://schemas.microsoft.com/office/drawing/2014/main" id="{0F821B99-1558-4974-9825-72B8F4061D73}"/>
              </a:ext>
            </a:extLst>
          </p:cNvPr>
          <p:cNvSpPr>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sz="1800" dirty="0"/>
          </a:p>
        </p:txBody>
      </p:sp>
      <p:sp>
        <p:nvSpPr>
          <p:cNvPr id="7" name="TextBox 6">
            <a:extLst>
              <a:ext uri="{FF2B5EF4-FFF2-40B4-BE49-F238E27FC236}">
                <a16:creationId xmlns:a16="http://schemas.microsoft.com/office/drawing/2014/main" id="{64BB3D29-6D0D-41D6-907C-426D432AE272}"/>
              </a:ext>
            </a:extLst>
          </p:cNvPr>
          <p:cNvSpPr txBox="1"/>
          <p:nvPr/>
        </p:nvSpPr>
        <p:spPr>
          <a:xfrm>
            <a:off x="523875" y="1417076"/>
            <a:ext cx="8209581" cy="3108543"/>
          </a:xfrm>
          <a:prstGeom prst="rect">
            <a:avLst/>
          </a:prstGeom>
          <a:noFill/>
        </p:spPr>
        <p:txBody>
          <a:bodyPr wrap="square">
            <a:spAutoFit/>
          </a:bodyPr>
          <a:lstStyle/>
          <a:p>
            <a:pPr algn="ctr"/>
            <a:r>
              <a:rPr lang="en-GB" sz="4000" dirty="0">
                <a:solidFill>
                  <a:schemeClr val="bg1"/>
                </a:solidFill>
              </a:rPr>
              <a:t>SOCIAL SERVICE WORKERS</a:t>
            </a:r>
          </a:p>
          <a:p>
            <a:pPr algn="ctr"/>
            <a:r>
              <a:rPr lang="en-GB" sz="4000" dirty="0">
                <a:solidFill>
                  <a:schemeClr val="bg1"/>
                </a:solidFill>
              </a:rPr>
              <a:t> IN SCHOOLS</a:t>
            </a:r>
          </a:p>
          <a:p>
            <a:pPr algn="ctr"/>
            <a:r>
              <a:rPr lang="en-GB" sz="3200" dirty="0">
                <a:solidFill>
                  <a:schemeClr val="bg1"/>
                </a:solidFill>
              </a:rPr>
              <a:t>Their role in addressing violence against children and other child protection concerns</a:t>
            </a:r>
          </a:p>
          <a:p>
            <a:pPr algn="ctr"/>
            <a:endParaRPr lang="en-GB" sz="2800" dirty="0"/>
          </a:p>
          <a:p>
            <a:pPr algn="ctr"/>
            <a:r>
              <a:rPr lang="en-GB" sz="2400" dirty="0">
                <a:solidFill>
                  <a:schemeClr val="bg1"/>
                </a:solidFill>
              </a:rPr>
              <a:t>Key findings and recommendations of our technical note</a:t>
            </a:r>
          </a:p>
        </p:txBody>
      </p:sp>
      <p:sp>
        <p:nvSpPr>
          <p:cNvPr id="8" name="TextBox 7">
            <a:extLst>
              <a:ext uri="{FF2B5EF4-FFF2-40B4-BE49-F238E27FC236}">
                <a16:creationId xmlns:a16="http://schemas.microsoft.com/office/drawing/2014/main" id="{F324201F-0C62-4F1F-9285-34937229CD31}"/>
              </a:ext>
            </a:extLst>
          </p:cNvPr>
          <p:cNvSpPr txBox="1"/>
          <p:nvPr/>
        </p:nvSpPr>
        <p:spPr>
          <a:xfrm>
            <a:off x="9528983" y="2617835"/>
            <a:ext cx="2278033" cy="2000548"/>
          </a:xfrm>
          <a:prstGeom prst="rect">
            <a:avLst/>
          </a:prstGeom>
          <a:noFill/>
        </p:spPr>
        <p:txBody>
          <a:bodyPr wrap="square" rtlCol="0">
            <a:spAutoFit/>
          </a:bodyPr>
          <a:lstStyle/>
          <a:p>
            <a:pPr algn="ctr"/>
            <a:r>
              <a:rPr lang="en-GB" sz="2400" dirty="0">
                <a:solidFill>
                  <a:schemeClr val="bg1"/>
                </a:solidFill>
              </a:rPr>
              <a:t>Hugh Salmon</a:t>
            </a:r>
          </a:p>
          <a:p>
            <a:pPr algn="ctr"/>
            <a:r>
              <a:rPr lang="en-GB" sz="2000" i="1" dirty="0">
                <a:solidFill>
                  <a:schemeClr val="bg1"/>
                </a:solidFill>
              </a:rPr>
              <a:t>Director,</a:t>
            </a:r>
          </a:p>
          <a:p>
            <a:pPr algn="ctr"/>
            <a:r>
              <a:rPr lang="en-GB" sz="2000" dirty="0">
                <a:solidFill>
                  <a:schemeClr val="bg1"/>
                </a:solidFill>
              </a:rPr>
              <a:t>Global Social Service Workforce Alliance</a:t>
            </a:r>
          </a:p>
          <a:p>
            <a:pPr algn="ctr"/>
            <a:endParaRPr lang="en-GB" sz="2000" dirty="0">
              <a:solidFill>
                <a:schemeClr val="bg1"/>
              </a:solidFill>
            </a:endParaRPr>
          </a:p>
        </p:txBody>
      </p:sp>
      <p:sp>
        <p:nvSpPr>
          <p:cNvPr id="9" name="Rectangle 8">
            <a:extLst>
              <a:ext uri="{FF2B5EF4-FFF2-40B4-BE49-F238E27FC236}">
                <a16:creationId xmlns:a16="http://schemas.microsoft.com/office/drawing/2014/main" id="{2EE76C78-9A7B-495E-8890-58D1FE9381C7}"/>
              </a:ext>
            </a:extLst>
          </p:cNvPr>
          <p:cNvSpPr/>
          <p:nvPr/>
        </p:nvSpPr>
        <p:spPr>
          <a:xfrm>
            <a:off x="9144000" y="152400"/>
            <a:ext cx="198783" cy="655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85429F-E70A-48B1-BE88-740111737213}"/>
              </a:ext>
            </a:extLst>
          </p:cNvPr>
          <p:cNvSpPr/>
          <p:nvPr/>
        </p:nvSpPr>
        <p:spPr>
          <a:xfrm>
            <a:off x="-1" y="5049078"/>
            <a:ext cx="9342784" cy="1656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D5648C0-7F41-41A2-9DF4-12C65E9DB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445" y="5183731"/>
            <a:ext cx="4155522" cy="1279166"/>
          </a:xfrm>
          <a:prstGeom prst="rect">
            <a:avLst/>
          </a:prstGeom>
        </p:spPr>
      </p:pic>
    </p:spTree>
    <p:extLst>
      <p:ext uri="{BB962C8B-B14F-4D97-AF65-F5344CB8AC3E}">
        <p14:creationId xmlns:p14="http://schemas.microsoft.com/office/powerpoint/2010/main" val="3296582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377760" y="1798918"/>
            <a:ext cx="6977197" cy="4863468"/>
          </a:xfrm>
        </p:spPr>
        <p:txBody>
          <a:bodyPr>
            <a:normAutofit/>
          </a:bodyPr>
          <a:lstStyle/>
          <a:p>
            <a:pPr>
              <a:buClr>
                <a:schemeClr val="tx1"/>
              </a:buClr>
              <a:buFont typeface="Wingdings" panose="05000000000000000000" pitchFamily="2" charset="2"/>
              <a:buChar char="§"/>
            </a:pPr>
            <a:r>
              <a:rPr lang="en-GB" sz="1800" dirty="0">
                <a:solidFill>
                  <a:schemeClr val="tx1"/>
                </a:solidFill>
                <a:latin typeface="Arial" panose="020B0604020202020204" pitchFamily="34" charset="0"/>
                <a:cs typeface="Arial" panose="020B0604020202020204" pitchFamily="34" charset="0"/>
              </a:rPr>
              <a:t>In many countries, teachers and school administrators lack the skills, time, support and mandate to recognize signs and symptoms of abuse or violence, to record concerns, to make referrals or work with external agencies.</a:t>
            </a:r>
          </a:p>
          <a:p>
            <a:pPr>
              <a:buClr>
                <a:schemeClr val="tx1"/>
              </a:buClr>
              <a:buFont typeface="Wingdings" panose="05000000000000000000" pitchFamily="2" charset="2"/>
              <a:buChar char="§"/>
            </a:pPr>
            <a:endParaRPr lang="en-GB" sz="1800" dirty="0">
              <a:solidFill>
                <a:schemeClr val="tx1"/>
              </a:solidFill>
              <a:latin typeface="Arial" panose="020B0604020202020204" pitchFamily="34" charset="0"/>
              <a:cs typeface="Arial" panose="020B0604020202020204" pitchFamily="34" charset="0"/>
            </a:endParaRPr>
          </a:p>
          <a:p>
            <a:pPr>
              <a:buClr>
                <a:schemeClr val="tx1"/>
              </a:buClr>
              <a:buFont typeface="Wingdings" panose="05000000000000000000" pitchFamily="2" charset="2"/>
              <a:buChar char="§"/>
            </a:pPr>
            <a:r>
              <a:rPr lang="en-GB" sz="1800" dirty="0">
                <a:solidFill>
                  <a:schemeClr val="tx1"/>
                </a:solidFill>
                <a:latin typeface="Arial" panose="020B0604020202020204" pitchFamily="34" charset="0"/>
                <a:cs typeface="Arial" panose="020B0604020202020204" pitchFamily="34" charset="0"/>
              </a:rPr>
              <a:t>SSW in schools can address CP issues as they arise and connect interventions at school with the wider child protection system and services. </a:t>
            </a:r>
          </a:p>
          <a:p>
            <a:pPr marL="45720" indent="0">
              <a:buClr>
                <a:schemeClr val="tx1"/>
              </a:buClr>
              <a:buNone/>
            </a:pPr>
            <a:endParaRPr lang="en-GB" sz="1800" dirty="0">
              <a:solidFill>
                <a:schemeClr val="tx1"/>
              </a:solidFill>
              <a:latin typeface="Arial" panose="020B0604020202020204" pitchFamily="34" charset="0"/>
              <a:cs typeface="Arial" panose="020B0604020202020204" pitchFamily="34" charset="0"/>
            </a:endParaRPr>
          </a:p>
          <a:p>
            <a:pPr>
              <a:buClr>
                <a:schemeClr val="tx1"/>
              </a:buClr>
              <a:buFont typeface="Wingdings" panose="05000000000000000000" pitchFamily="2" charset="2"/>
              <a:buChar char="§"/>
            </a:pPr>
            <a:r>
              <a:rPr lang="en-GB" sz="1800" dirty="0">
                <a:solidFill>
                  <a:schemeClr val="tx1"/>
                </a:solidFill>
                <a:latin typeface="Arial" panose="020B0604020202020204" pitchFamily="34" charset="0"/>
                <a:cs typeface="Arial" panose="020B0604020202020204" pitchFamily="34" charset="0"/>
              </a:rPr>
              <a:t>Education authorities should also recruit, train, support and monitor teachers to ensure successful child protection responses.</a:t>
            </a: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a:xfrm>
            <a:off x="683288" y="275461"/>
            <a:ext cx="10969582" cy="1054394"/>
          </a:xfrm>
        </p:spPr>
        <p:txBody>
          <a:bodyPr/>
          <a:lstStyle/>
          <a:p>
            <a:pPr marL="452438" indent="-452438" algn="l"/>
            <a:r>
              <a:rPr lang="en-GB" sz="2400" dirty="0"/>
              <a:t>5. trained and supported SCHOOL STAFF can address CP issues, but THEY HAVE limited time and capacity to DO SO. </a:t>
            </a:r>
          </a:p>
        </p:txBody>
      </p:sp>
      <p:pic>
        <p:nvPicPr>
          <p:cNvPr id="5" name="Picture 4">
            <a:extLst>
              <a:ext uri="{FF2B5EF4-FFF2-40B4-BE49-F238E27FC236}">
                <a16:creationId xmlns:a16="http://schemas.microsoft.com/office/drawing/2014/main" id="{874D8FAB-1FC9-460B-A829-7499E8D3E8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7" name="Picture 6">
            <a:extLst>
              <a:ext uri="{FF2B5EF4-FFF2-40B4-BE49-F238E27FC236}">
                <a16:creationId xmlns:a16="http://schemas.microsoft.com/office/drawing/2014/main" id="{E8FDBC75-FC40-41E3-BE73-330B6438EA3D}"/>
              </a:ext>
            </a:extLst>
          </p:cNvPr>
          <p:cNvPicPr>
            <a:picLocks noChangeAspect="1"/>
          </p:cNvPicPr>
          <p:nvPr/>
        </p:nvPicPr>
        <p:blipFill>
          <a:blip r:embed="rId3"/>
          <a:stretch>
            <a:fillRect/>
          </a:stretch>
        </p:blipFill>
        <p:spPr>
          <a:xfrm>
            <a:off x="7618537" y="2439471"/>
            <a:ext cx="4195703" cy="2890373"/>
          </a:xfrm>
          <a:prstGeom prst="rect">
            <a:avLst/>
          </a:prstGeom>
        </p:spPr>
      </p:pic>
      <p:sp>
        <p:nvSpPr>
          <p:cNvPr id="9" name="TextBox 8">
            <a:extLst>
              <a:ext uri="{FF2B5EF4-FFF2-40B4-BE49-F238E27FC236}">
                <a16:creationId xmlns:a16="http://schemas.microsoft.com/office/drawing/2014/main" id="{2C94D1D1-3FAE-47D8-A2C8-BF832CC78471}"/>
              </a:ext>
            </a:extLst>
          </p:cNvPr>
          <p:cNvSpPr txBox="1"/>
          <p:nvPr/>
        </p:nvSpPr>
        <p:spPr>
          <a:xfrm>
            <a:off x="5718240" y="5114400"/>
            <a:ext cx="6096000" cy="215444"/>
          </a:xfrm>
          <a:prstGeom prst="rect">
            <a:avLst/>
          </a:prstGeom>
          <a:noFill/>
        </p:spPr>
        <p:txBody>
          <a:bodyPr wrap="square">
            <a:spAutoFit/>
          </a:bodyPr>
          <a:lstStyle/>
          <a:p>
            <a:pPr algn="r"/>
            <a:r>
              <a:rPr lang="en-US" sz="800" b="0" i="0" u="none" strike="noStrike" baseline="0" dirty="0">
                <a:solidFill>
                  <a:schemeClr val="bg1"/>
                </a:solidFill>
                <a:latin typeface="Univers LT Pro 45 Light"/>
              </a:rPr>
              <a:t>© UNICEF/UN0464829/HIMU</a:t>
            </a:r>
            <a:endParaRPr lang="en-US" dirty="0">
              <a:solidFill>
                <a:schemeClr val="bg1"/>
              </a:solidFill>
            </a:endParaRPr>
          </a:p>
        </p:txBody>
      </p:sp>
    </p:spTree>
    <p:extLst>
      <p:ext uri="{BB962C8B-B14F-4D97-AF65-F5344CB8AC3E}">
        <p14:creationId xmlns:p14="http://schemas.microsoft.com/office/powerpoint/2010/main" val="101886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401934" y="1845891"/>
            <a:ext cx="7284327" cy="4407408"/>
          </a:xfrm>
        </p:spPr>
        <p:txBody>
          <a:bodyPr>
            <a:normAutofit/>
          </a:bodyPr>
          <a:lstStyle/>
          <a:p>
            <a:pPr>
              <a:spcAft>
                <a:spcPts val="1200"/>
              </a:spcAft>
              <a:buClr>
                <a:schemeClr val="tx1"/>
              </a:buClr>
            </a:pPr>
            <a:r>
              <a:rPr lang="en-GB" dirty="0">
                <a:solidFill>
                  <a:schemeClr val="tx1"/>
                </a:solidFill>
                <a:latin typeface="Arial" panose="020B0604020202020204" pitchFamily="34" charset="0"/>
                <a:cs typeface="Arial" panose="020B0604020202020204" pitchFamily="34" charset="0"/>
              </a:rPr>
              <a:t>The key role of the social service workforce needs to be recognized by ministries of education.</a:t>
            </a:r>
          </a:p>
          <a:p>
            <a:pPr>
              <a:spcAft>
                <a:spcPts val="1200"/>
              </a:spcAft>
              <a:buClr>
                <a:schemeClr val="tx1"/>
              </a:buClr>
            </a:pPr>
            <a:r>
              <a:rPr lang="en-GB" dirty="0">
                <a:solidFill>
                  <a:schemeClr val="tx1"/>
                </a:solidFill>
                <a:latin typeface="Arial" panose="020B0604020202020204" pitchFamily="34" charset="0"/>
                <a:cs typeface="Arial" panose="020B0604020202020204" pitchFamily="34" charset="0"/>
              </a:rPr>
              <a:t>Ministries of </a:t>
            </a:r>
            <a:r>
              <a:rPr lang="en-GB" b="1" dirty="0">
                <a:solidFill>
                  <a:schemeClr val="tx1"/>
                </a:solidFill>
                <a:latin typeface="Arial" panose="020B0604020202020204" pitchFamily="34" charset="0"/>
                <a:cs typeface="Arial" panose="020B0604020202020204" pitchFamily="34" charset="0"/>
              </a:rPr>
              <a:t>education</a:t>
            </a:r>
            <a:r>
              <a:rPr lang="en-GB" dirty="0">
                <a:solidFill>
                  <a:schemeClr val="tx1"/>
                </a:solidFill>
                <a:latin typeface="Arial" panose="020B0604020202020204" pitchFamily="34" charset="0"/>
                <a:cs typeface="Arial" panose="020B0604020202020204" pitchFamily="34" charset="0"/>
              </a:rPr>
              <a:t> need to work together with ministries of </a:t>
            </a:r>
            <a:r>
              <a:rPr lang="en-GB" b="1" dirty="0">
                <a:solidFill>
                  <a:schemeClr val="tx1"/>
                </a:solidFill>
                <a:latin typeface="Arial" panose="020B0604020202020204" pitchFamily="34" charset="0"/>
                <a:cs typeface="Arial" panose="020B0604020202020204" pitchFamily="34" charset="0"/>
              </a:rPr>
              <a:t>social welfare </a:t>
            </a:r>
            <a:r>
              <a:rPr lang="en-GB" dirty="0">
                <a:solidFill>
                  <a:schemeClr val="tx1"/>
                </a:solidFill>
                <a:latin typeface="Arial" panose="020B0604020202020204" pitchFamily="34" charset="0"/>
                <a:cs typeface="Arial" panose="020B0604020202020204" pitchFamily="34" charset="0"/>
              </a:rPr>
              <a:t>to ensure the integration of the workforce within education structures.</a:t>
            </a:r>
          </a:p>
          <a:p>
            <a:pPr>
              <a:spcAft>
                <a:spcPts val="1200"/>
              </a:spcAft>
              <a:buClr>
                <a:schemeClr val="tx1"/>
              </a:buClr>
            </a:pPr>
            <a:r>
              <a:rPr lang="en-GB" dirty="0">
                <a:solidFill>
                  <a:schemeClr val="tx1"/>
                </a:solidFill>
                <a:latin typeface="Arial" panose="020B0604020202020204" pitchFamily="34" charset="0"/>
                <a:cs typeface="Arial" panose="020B0604020202020204" pitchFamily="34" charset="0"/>
              </a:rPr>
              <a:t>They need to be clear on the scope of services that SSW in schools can provide.</a:t>
            </a:r>
          </a:p>
          <a:p>
            <a:pPr>
              <a:spcAft>
                <a:spcPts val="1200"/>
              </a:spcAft>
              <a:buClr>
                <a:schemeClr val="tx1"/>
              </a:buClr>
            </a:pPr>
            <a:r>
              <a:rPr lang="en-GB" dirty="0">
                <a:solidFill>
                  <a:schemeClr val="tx1"/>
                </a:solidFill>
                <a:latin typeface="Arial" panose="020B0604020202020204" pitchFamily="34" charset="0"/>
                <a:cs typeface="Arial" panose="020B0604020202020204" pitchFamily="34" charset="0"/>
              </a:rPr>
              <a:t>Realistic job descriptions, working conditions, capacity developments, support and supervision are essential for effective social service workforce practice in schools. </a:t>
            </a: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p:txBody>
          <a:bodyPr/>
          <a:lstStyle/>
          <a:p>
            <a:pPr marL="452438" indent="-452438" algn="l"/>
            <a:r>
              <a:rPr lang="en-GB" sz="2400" dirty="0"/>
              <a:t>6. The social service workforce should be integrated into schools and education systems</a:t>
            </a:r>
            <a:br>
              <a:rPr lang="en-GB" sz="2400" dirty="0"/>
            </a:br>
            <a:endParaRPr lang="en-GB" sz="2400" dirty="0"/>
          </a:p>
        </p:txBody>
      </p:sp>
      <p:pic>
        <p:nvPicPr>
          <p:cNvPr id="5" name="Picture 4">
            <a:extLst>
              <a:ext uri="{FF2B5EF4-FFF2-40B4-BE49-F238E27FC236}">
                <a16:creationId xmlns:a16="http://schemas.microsoft.com/office/drawing/2014/main" id="{12C83C71-4F5A-41F3-B58B-A6E28B7847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7" name="Picture 6">
            <a:extLst>
              <a:ext uri="{FF2B5EF4-FFF2-40B4-BE49-F238E27FC236}">
                <a16:creationId xmlns:a16="http://schemas.microsoft.com/office/drawing/2014/main" id="{7D6235D2-0747-41A7-9F1E-C0FF4AA4FAE7}"/>
              </a:ext>
            </a:extLst>
          </p:cNvPr>
          <p:cNvPicPr>
            <a:picLocks noChangeAspect="1"/>
          </p:cNvPicPr>
          <p:nvPr/>
        </p:nvPicPr>
        <p:blipFill>
          <a:blip r:embed="rId3"/>
          <a:stretch>
            <a:fillRect/>
          </a:stretch>
        </p:blipFill>
        <p:spPr>
          <a:xfrm>
            <a:off x="8109041" y="1845891"/>
            <a:ext cx="3121367" cy="4118639"/>
          </a:xfrm>
          <a:prstGeom prst="rect">
            <a:avLst/>
          </a:prstGeom>
        </p:spPr>
      </p:pic>
      <p:sp>
        <p:nvSpPr>
          <p:cNvPr id="9" name="TextBox 8">
            <a:extLst>
              <a:ext uri="{FF2B5EF4-FFF2-40B4-BE49-F238E27FC236}">
                <a16:creationId xmlns:a16="http://schemas.microsoft.com/office/drawing/2014/main" id="{3E7CD4D6-1D15-4660-ABCD-413A65810CF8}"/>
              </a:ext>
            </a:extLst>
          </p:cNvPr>
          <p:cNvSpPr txBox="1"/>
          <p:nvPr/>
        </p:nvSpPr>
        <p:spPr>
          <a:xfrm>
            <a:off x="5172427" y="5693848"/>
            <a:ext cx="6096000" cy="215444"/>
          </a:xfrm>
          <a:prstGeom prst="rect">
            <a:avLst/>
          </a:prstGeom>
          <a:noFill/>
        </p:spPr>
        <p:txBody>
          <a:bodyPr wrap="square">
            <a:spAutoFit/>
          </a:bodyPr>
          <a:lstStyle/>
          <a:p>
            <a:pPr algn="r"/>
            <a:r>
              <a:rPr lang="en-US" sz="800" b="0" i="0" u="none" strike="noStrike" baseline="0" dirty="0">
                <a:solidFill>
                  <a:schemeClr val="bg1"/>
                </a:solidFill>
                <a:latin typeface="Univers LT Pro 45 Light"/>
              </a:rPr>
              <a:t>© UNICEF/UNI351545/BECI</a:t>
            </a:r>
            <a:endParaRPr lang="en-US" dirty="0">
              <a:solidFill>
                <a:schemeClr val="bg1"/>
              </a:solidFill>
            </a:endParaRPr>
          </a:p>
        </p:txBody>
      </p:sp>
    </p:spTree>
    <p:extLst>
      <p:ext uri="{BB962C8B-B14F-4D97-AF65-F5344CB8AC3E}">
        <p14:creationId xmlns:p14="http://schemas.microsoft.com/office/powerpoint/2010/main" val="3071062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348974" y="1766379"/>
            <a:ext cx="11175012" cy="2563346"/>
          </a:xfrm>
        </p:spPr>
        <p:txBody>
          <a:bodyPr>
            <a:normAutofit fontScale="92500" lnSpcReduction="10000"/>
          </a:bodyPr>
          <a:lstStyle/>
          <a:p>
            <a:pPr>
              <a:buClr>
                <a:schemeClr val="tx1"/>
              </a:buClr>
            </a:pPr>
            <a:r>
              <a:rPr lang="en-GB" dirty="0">
                <a:solidFill>
                  <a:schemeClr val="tx1"/>
                </a:solidFill>
                <a:latin typeface="Arial" panose="020B0604020202020204" pitchFamily="34" charset="0"/>
                <a:cs typeface="Arial" panose="020B0604020202020204" pitchFamily="34" charset="0"/>
              </a:rPr>
              <a:t>The focus of the SSW in schools will depend on professional training, age of students served, school district size and prevalent child protection concerns.</a:t>
            </a:r>
          </a:p>
          <a:p>
            <a:pPr marL="45720" indent="0">
              <a:buClr>
                <a:schemeClr val="tx1"/>
              </a:buClr>
              <a:buNone/>
            </a:pPr>
            <a:endParaRPr lang="en-GB" dirty="0">
              <a:solidFill>
                <a:schemeClr val="tx1"/>
              </a:solidFill>
              <a:latin typeface="Arial" panose="020B0604020202020204" pitchFamily="34" charset="0"/>
              <a:cs typeface="Arial" panose="020B0604020202020204" pitchFamily="34" charset="0"/>
            </a:endParaRPr>
          </a:p>
          <a:p>
            <a:pPr>
              <a:buClr>
                <a:schemeClr val="tx1"/>
              </a:buClr>
            </a:pPr>
            <a:r>
              <a:rPr lang="en-GB" dirty="0">
                <a:solidFill>
                  <a:schemeClr val="tx1"/>
                </a:solidFill>
                <a:latin typeface="Arial" panose="020B0604020202020204" pitchFamily="34" charset="0"/>
                <a:cs typeface="Arial" panose="020B0604020202020204" pitchFamily="34" charset="0"/>
              </a:rPr>
              <a:t>The efficiency and effectiveness of the SSW will depend on the availability and quality of wider child protection services and the quality of the referral system itself.</a:t>
            </a:r>
          </a:p>
          <a:p>
            <a:pPr marL="45720" indent="0">
              <a:buClr>
                <a:schemeClr val="tx1"/>
              </a:buClr>
              <a:buNone/>
            </a:pPr>
            <a:endParaRPr lang="en-GB" dirty="0">
              <a:solidFill>
                <a:schemeClr val="tx1"/>
              </a:solidFill>
              <a:latin typeface="Arial" panose="020B0604020202020204" pitchFamily="34" charset="0"/>
              <a:cs typeface="Arial" panose="020B0604020202020204" pitchFamily="34" charset="0"/>
            </a:endParaRPr>
          </a:p>
          <a:p>
            <a:pPr>
              <a:buClr>
                <a:schemeClr val="tx1"/>
              </a:buClr>
            </a:pPr>
            <a:r>
              <a:rPr lang="en-GB" dirty="0">
                <a:solidFill>
                  <a:schemeClr val="tx1"/>
                </a:solidFill>
                <a:latin typeface="Arial" panose="020B0604020202020204" pitchFamily="34" charset="0"/>
                <a:cs typeface="Arial" panose="020B0604020202020204" pitchFamily="34" charset="0"/>
              </a:rPr>
              <a:t>SSW can be school-based, or linked to one or a cluster of schools, with regular visits to each – which model is best, depends on context and resources.</a:t>
            </a:r>
            <a:endParaRPr lang="en-GB" dirty="0">
              <a:solidFill>
                <a:srgbClr val="3F3F41"/>
              </a:solidFill>
              <a:latin typeface="Univers LT Pro 45 Light"/>
            </a:endParaRP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p:txBody>
          <a:bodyPr/>
          <a:lstStyle/>
          <a:p>
            <a:pPr marL="180975" algn="l"/>
            <a:r>
              <a:rPr lang="en-GB" sz="2400" dirty="0"/>
              <a:t>6. INTEGRATION OF SOCIAL </a:t>
            </a:r>
            <a:r>
              <a:rPr lang="en-GB" sz="2400" dirty="0" err="1"/>
              <a:t>SERVIcE</a:t>
            </a:r>
            <a:r>
              <a:rPr lang="en-GB" sz="2400" dirty="0"/>
              <a:t> WORKERS into SCHOOLS </a:t>
            </a:r>
            <a:r>
              <a:rPr lang="en-GB" sz="2400" cap="none" dirty="0"/>
              <a:t>(continued)</a:t>
            </a:r>
            <a:endParaRPr lang="en-GB" sz="2400" dirty="0"/>
          </a:p>
        </p:txBody>
      </p:sp>
      <p:pic>
        <p:nvPicPr>
          <p:cNvPr id="5" name="Picture 4">
            <a:extLst>
              <a:ext uri="{FF2B5EF4-FFF2-40B4-BE49-F238E27FC236}">
                <a16:creationId xmlns:a16="http://schemas.microsoft.com/office/drawing/2014/main" id="{1A047473-88EA-4F06-9BD9-DAD61A637F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7" name="Picture 6">
            <a:extLst>
              <a:ext uri="{FF2B5EF4-FFF2-40B4-BE49-F238E27FC236}">
                <a16:creationId xmlns:a16="http://schemas.microsoft.com/office/drawing/2014/main" id="{E312BC2F-909D-4B80-8B55-4D9183B70F10}"/>
              </a:ext>
            </a:extLst>
          </p:cNvPr>
          <p:cNvPicPr>
            <a:picLocks noChangeAspect="1"/>
          </p:cNvPicPr>
          <p:nvPr/>
        </p:nvPicPr>
        <p:blipFill>
          <a:blip r:embed="rId3"/>
          <a:stretch>
            <a:fillRect/>
          </a:stretch>
        </p:blipFill>
        <p:spPr>
          <a:xfrm>
            <a:off x="2320248" y="4422490"/>
            <a:ext cx="6903266" cy="2253149"/>
          </a:xfrm>
          <a:prstGeom prst="rect">
            <a:avLst/>
          </a:prstGeom>
        </p:spPr>
      </p:pic>
    </p:spTree>
    <p:extLst>
      <p:ext uri="{BB962C8B-B14F-4D97-AF65-F5344CB8AC3E}">
        <p14:creationId xmlns:p14="http://schemas.microsoft.com/office/powerpoint/2010/main" val="160048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422031" y="1989573"/>
            <a:ext cx="10988091" cy="4136905"/>
          </a:xfrm>
        </p:spPr>
        <p:txBody>
          <a:bodyPr>
            <a:normAutofit/>
          </a:bodyPr>
          <a:lstStyle/>
          <a:p>
            <a:pPr marL="452438" indent="-452438">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Effective child protection in schools relies on multi-stakeholder engagement built on trusting relationships at all levels….. </a:t>
            </a:r>
          </a:p>
          <a:p>
            <a:pPr marL="452438" indent="-452438">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and on holistic approaches </a:t>
            </a:r>
            <a:r>
              <a:rPr lang="en-GB" sz="1800" dirty="0">
                <a:solidFill>
                  <a:schemeClr val="tx1"/>
                </a:solidFill>
                <a:latin typeface="Arial" panose="020B0604020202020204" pitchFamily="34" charset="0"/>
                <a:cs typeface="Arial" panose="020B0604020202020204" pitchFamily="34" charset="0"/>
              </a:rPr>
              <a:t>with</a:t>
            </a:r>
            <a:r>
              <a:rPr lang="en-GB" sz="1800" b="0" i="0" u="none" strike="noStrike" baseline="0" dirty="0">
                <a:solidFill>
                  <a:schemeClr val="tx1"/>
                </a:solidFill>
                <a:latin typeface="Arial" panose="020B0604020202020204" pitchFamily="34" charset="0"/>
                <a:cs typeface="Arial" panose="020B0604020202020204" pitchFamily="34" charset="0"/>
              </a:rPr>
              <a:t> an ecological perspective which sees and engages with the student in the context of their family, school and community. </a:t>
            </a:r>
          </a:p>
          <a:p>
            <a:endParaRPr lang="en-GB" dirty="0">
              <a:solidFill>
                <a:srgbClr val="3F3F41"/>
              </a:solidFill>
              <a:latin typeface="Univers LT Pro 45 Light"/>
            </a:endParaRP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p:txBody>
          <a:bodyPr/>
          <a:lstStyle/>
          <a:p>
            <a:pPr marL="452438" indent="-361950" algn="l"/>
            <a:r>
              <a:rPr lang="en-GB" sz="2400" dirty="0"/>
              <a:t>7. Effective child protection in schools is underpinned by multi-stakeholder engagement and a holistic approach </a:t>
            </a:r>
            <a:br>
              <a:rPr lang="en-GB" sz="2400" dirty="0"/>
            </a:br>
            <a:r>
              <a:rPr lang="en-GB" sz="2400" dirty="0"/>
              <a:t> </a:t>
            </a:r>
          </a:p>
        </p:txBody>
      </p:sp>
      <p:pic>
        <p:nvPicPr>
          <p:cNvPr id="5" name="Picture 4">
            <a:extLst>
              <a:ext uri="{FF2B5EF4-FFF2-40B4-BE49-F238E27FC236}">
                <a16:creationId xmlns:a16="http://schemas.microsoft.com/office/drawing/2014/main" id="{3ABBB3E6-38CB-4F99-8853-C30C8560C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7" name="Picture 6">
            <a:extLst>
              <a:ext uri="{FF2B5EF4-FFF2-40B4-BE49-F238E27FC236}">
                <a16:creationId xmlns:a16="http://schemas.microsoft.com/office/drawing/2014/main" id="{0D31DC23-20CD-45F1-AF2C-69632735AD30}"/>
              </a:ext>
            </a:extLst>
          </p:cNvPr>
          <p:cNvPicPr>
            <a:picLocks noChangeAspect="1"/>
          </p:cNvPicPr>
          <p:nvPr/>
        </p:nvPicPr>
        <p:blipFill>
          <a:blip r:embed="rId3"/>
          <a:stretch>
            <a:fillRect/>
          </a:stretch>
        </p:blipFill>
        <p:spPr>
          <a:xfrm>
            <a:off x="3580826" y="3429000"/>
            <a:ext cx="4224706" cy="3166574"/>
          </a:xfrm>
          <a:prstGeom prst="rect">
            <a:avLst/>
          </a:prstGeom>
        </p:spPr>
      </p:pic>
      <p:sp>
        <p:nvSpPr>
          <p:cNvPr id="9" name="TextBox 8">
            <a:extLst>
              <a:ext uri="{FF2B5EF4-FFF2-40B4-BE49-F238E27FC236}">
                <a16:creationId xmlns:a16="http://schemas.microsoft.com/office/drawing/2014/main" id="{CDA04029-F493-486F-A79C-B0BDE53945F6}"/>
              </a:ext>
            </a:extLst>
          </p:cNvPr>
          <p:cNvSpPr txBox="1"/>
          <p:nvPr/>
        </p:nvSpPr>
        <p:spPr>
          <a:xfrm>
            <a:off x="1735654" y="6380130"/>
            <a:ext cx="6096000" cy="215444"/>
          </a:xfrm>
          <a:prstGeom prst="rect">
            <a:avLst/>
          </a:prstGeom>
          <a:noFill/>
        </p:spPr>
        <p:txBody>
          <a:bodyPr wrap="square">
            <a:spAutoFit/>
          </a:bodyPr>
          <a:lstStyle/>
          <a:p>
            <a:pPr algn="r"/>
            <a:r>
              <a:rPr lang="en-US" sz="800" b="0" i="0" u="none" strike="noStrike" baseline="0" dirty="0">
                <a:solidFill>
                  <a:schemeClr val="bg1"/>
                </a:solidFill>
                <a:latin typeface="Univers LT Pro 45 Light"/>
              </a:rPr>
              <a:t>© UNICEF/UN0280984/VISHWANATHAN</a:t>
            </a:r>
            <a:endParaRPr lang="en-US" dirty="0">
              <a:solidFill>
                <a:schemeClr val="bg1"/>
              </a:solidFill>
            </a:endParaRPr>
          </a:p>
        </p:txBody>
      </p:sp>
    </p:spTree>
    <p:extLst>
      <p:ext uri="{BB962C8B-B14F-4D97-AF65-F5344CB8AC3E}">
        <p14:creationId xmlns:p14="http://schemas.microsoft.com/office/powerpoint/2010/main" val="324788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524261" y="1965160"/>
            <a:ext cx="5823530" cy="4407408"/>
          </a:xfrm>
        </p:spPr>
        <p:txBody>
          <a:bodyPr>
            <a:normAutofit/>
          </a:bodyPr>
          <a:lstStyle/>
          <a:p>
            <a:pPr marL="452438" indent="-452438">
              <a:spcAft>
                <a:spcPts val="1200"/>
              </a:spcAft>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It is essential for schools and the services within wider child protection systems to understand and cooperate with each other, to foster safe and successful learning environments.</a:t>
            </a:r>
          </a:p>
          <a:p>
            <a:pPr marL="452438" indent="-452438">
              <a:spcAft>
                <a:spcPts val="1200"/>
              </a:spcAft>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Social service workers can play a critical job facilitating effective coordination of services and interventions, including referrals and follow-up.</a:t>
            </a:r>
          </a:p>
          <a:p>
            <a:pPr marL="452438" indent="-452438">
              <a:spcAft>
                <a:spcPts val="1200"/>
              </a:spcAft>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Schools should engage families and communities as meaningful partners. </a:t>
            </a:r>
            <a:endParaRPr lang="en-GB" dirty="0">
              <a:solidFill>
                <a:srgbClr val="3F3F41"/>
              </a:solidFill>
              <a:latin typeface="Univers LT Pro 45 Light"/>
            </a:endParaRP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a:xfrm>
            <a:off x="313173" y="446905"/>
            <a:ext cx="11565653" cy="1054394"/>
          </a:xfrm>
        </p:spPr>
        <p:txBody>
          <a:bodyPr/>
          <a:lstStyle/>
          <a:p>
            <a:pPr marL="452438" indent="-361950" algn="l"/>
            <a:r>
              <a:rPr lang="en-GB" sz="2400" dirty="0"/>
              <a:t>8. FOR Social Service Workers TO engage with families, communities &amp; OTHER AGENCIES, THEY NEED robust referral &amp; outreach mechanisms</a:t>
            </a:r>
            <a:br>
              <a:rPr lang="en-GB" sz="2400" dirty="0"/>
            </a:br>
            <a:r>
              <a:rPr lang="en-GB" sz="2400" dirty="0"/>
              <a:t> </a:t>
            </a:r>
          </a:p>
        </p:txBody>
      </p:sp>
      <p:pic>
        <p:nvPicPr>
          <p:cNvPr id="5" name="Picture 4">
            <a:extLst>
              <a:ext uri="{FF2B5EF4-FFF2-40B4-BE49-F238E27FC236}">
                <a16:creationId xmlns:a16="http://schemas.microsoft.com/office/drawing/2014/main" id="{005105A4-0D5A-44DB-9513-37A9146447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7" name="Picture 6">
            <a:extLst>
              <a:ext uri="{FF2B5EF4-FFF2-40B4-BE49-F238E27FC236}">
                <a16:creationId xmlns:a16="http://schemas.microsoft.com/office/drawing/2014/main" id="{A6E4CE77-1917-48C7-86D7-DA8EB6B970B8}"/>
              </a:ext>
            </a:extLst>
          </p:cNvPr>
          <p:cNvPicPr>
            <a:picLocks noChangeAspect="1"/>
          </p:cNvPicPr>
          <p:nvPr/>
        </p:nvPicPr>
        <p:blipFill>
          <a:blip r:embed="rId3"/>
          <a:stretch>
            <a:fillRect/>
          </a:stretch>
        </p:blipFill>
        <p:spPr>
          <a:xfrm>
            <a:off x="7041585" y="2464904"/>
            <a:ext cx="4626154" cy="2786401"/>
          </a:xfrm>
          <a:prstGeom prst="rect">
            <a:avLst/>
          </a:prstGeom>
        </p:spPr>
      </p:pic>
      <p:sp>
        <p:nvSpPr>
          <p:cNvPr id="9" name="TextBox 8">
            <a:extLst>
              <a:ext uri="{FF2B5EF4-FFF2-40B4-BE49-F238E27FC236}">
                <a16:creationId xmlns:a16="http://schemas.microsoft.com/office/drawing/2014/main" id="{E895D175-E94F-453A-AFE2-67CE598DD225}"/>
              </a:ext>
            </a:extLst>
          </p:cNvPr>
          <p:cNvSpPr txBox="1"/>
          <p:nvPr/>
        </p:nvSpPr>
        <p:spPr>
          <a:xfrm>
            <a:off x="5571739" y="5035861"/>
            <a:ext cx="6096000" cy="215444"/>
          </a:xfrm>
          <a:prstGeom prst="rect">
            <a:avLst/>
          </a:prstGeom>
          <a:noFill/>
        </p:spPr>
        <p:txBody>
          <a:bodyPr wrap="square">
            <a:spAutoFit/>
          </a:bodyPr>
          <a:lstStyle/>
          <a:p>
            <a:pPr algn="r"/>
            <a:r>
              <a:rPr lang="en-US" sz="800" b="0" i="0" u="none" strike="noStrike" baseline="0" dirty="0">
                <a:solidFill>
                  <a:schemeClr val="bg1"/>
                </a:solidFill>
                <a:latin typeface="Univers LT Pro 45 Light"/>
              </a:rPr>
              <a:t>© UNICEF/UN0579231/HTET</a:t>
            </a:r>
            <a:endParaRPr lang="en-US" dirty="0">
              <a:solidFill>
                <a:schemeClr val="bg1"/>
              </a:solidFill>
            </a:endParaRPr>
          </a:p>
        </p:txBody>
      </p:sp>
    </p:spTree>
    <p:extLst>
      <p:ext uri="{BB962C8B-B14F-4D97-AF65-F5344CB8AC3E}">
        <p14:creationId xmlns:p14="http://schemas.microsoft.com/office/powerpoint/2010/main" val="1336987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450575" y="1719071"/>
            <a:ext cx="11312826" cy="2826425"/>
          </a:xfrm>
        </p:spPr>
        <p:txBody>
          <a:bodyPr>
            <a:normAutofit lnSpcReduction="10000"/>
          </a:bodyPr>
          <a:lstStyle/>
          <a:p>
            <a:pPr marL="452438" indent="-452438">
              <a:spcAft>
                <a:spcPts val="1200"/>
              </a:spcAft>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Most countries lack programmes involving SSW in schools.</a:t>
            </a:r>
          </a:p>
          <a:p>
            <a:pPr marL="452438" indent="-452438">
              <a:spcAft>
                <a:spcPts val="1200"/>
              </a:spcAft>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There is a need to advocate for the social service workforce to be built into the planning and resourcing of schools – including through training, and defining the standards and mandates fo</a:t>
            </a:r>
            <a:r>
              <a:rPr lang="en-GB" sz="1800" dirty="0">
                <a:solidFill>
                  <a:schemeClr val="tx1"/>
                </a:solidFill>
                <a:latin typeface="Arial" panose="020B0604020202020204" pitchFamily="34" charset="0"/>
                <a:cs typeface="Arial" panose="020B0604020202020204" pitchFamily="34" charset="0"/>
              </a:rPr>
              <a:t>r their work </a:t>
            </a:r>
            <a:r>
              <a:rPr lang="en-GB" sz="1800" b="0" i="0" u="none" strike="noStrike" baseline="0" dirty="0">
                <a:solidFill>
                  <a:schemeClr val="tx1"/>
                </a:solidFill>
                <a:latin typeface="Arial" panose="020B0604020202020204" pitchFamily="34" charset="0"/>
                <a:cs typeface="Arial" panose="020B0604020202020204" pitchFamily="34" charset="0"/>
              </a:rPr>
              <a:t>in schools, supported by professional associations. </a:t>
            </a:r>
          </a:p>
          <a:p>
            <a:pPr marL="452438" indent="-452438">
              <a:spcAft>
                <a:spcPts val="1200"/>
              </a:spcAft>
              <a:buClr>
                <a:schemeClr val="tx1"/>
              </a:buClr>
              <a:buFont typeface="Wingdings" panose="05000000000000000000" pitchFamily="2" charset="2"/>
              <a:buChar char="§"/>
            </a:pPr>
            <a:r>
              <a:rPr lang="en-GB" sz="1800" b="0" i="0" u="none" strike="noStrike" baseline="0" dirty="0">
                <a:solidFill>
                  <a:schemeClr val="tx1"/>
                </a:solidFill>
                <a:latin typeface="Arial" panose="020B0604020202020204" pitchFamily="34" charset="0"/>
                <a:cs typeface="Arial" panose="020B0604020202020204" pitchFamily="34" charset="0"/>
              </a:rPr>
              <a:t>Capacity building for teachers, school administrators and social service workers should cover all their roles in child protection including identification, referrals, coordination, monitoring and response.</a:t>
            </a:r>
          </a:p>
          <a:p>
            <a:pPr marL="45720" indent="0">
              <a:buNone/>
            </a:pPr>
            <a:r>
              <a:rPr lang="en-GB" sz="1800" b="0" i="0" u="none" strike="noStrike" baseline="0" dirty="0">
                <a:solidFill>
                  <a:srgbClr val="3F3F41"/>
                </a:solidFill>
                <a:latin typeface="Univers LT Pro 45 Light"/>
              </a:rPr>
              <a:t>. </a:t>
            </a:r>
          </a:p>
          <a:p>
            <a:endParaRPr lang="en-GB" dirty="0">
              <a:solidFill>
                <a:srgbClr val="3F3F41"/>
              </a:solidFill>
              <a:latin typeface="Univers LT Pro 45 Light"/>
            </a:endParaRP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a:xfrm>
            <a:off x="588387" y="566862"/>
            <a:ext cx="11175013" cy="1054394"/>
          </a:xfrm>
        </p:spPr>
        <p:txBody>
          <a:bodyPr/>
          <a:lstStyle/>
          <a:p>
            <a:pPr marL="712788" indent="-622300" algn="l"/>
            <a:r>
              <a:rPr lang="en-GB" sz="2400" dirty="0"/>
              <a:t>9. WE NEED TO advocate for the effective development and professionalization of the SSW in schools </a:t>
            </a:r>
            <a:br>
              <a:rPr lang="en-GB" sz="2400" dirty="0"/>
            </a:br>
            <a:br>
              <a:rPr lang="en-GB" sz="2400" dirty="0"/>
            </a:br>
            <a:r>
              <a:rPr lang="en-GB" sz="2400" dirty="0"/>
              <a:t> </a:t>
            </a:r>
          </a:p>
        </p:txBody>
      </p:sp>
      <p:pic>
        <p:nvPicPr>
          <p:cNvPr id="5" name="Picture 4">
            <a:extLst>
              <a:ext uri="{FF2B5EF4-FFF2-40B4-BE49-F238E27FC236}">
                <a16:creationId xmlns:a16="http://schemas.microsoft.com/office/drawing/2014/main" id="{39620D07-F1D4-4491-9283-52A858E8A4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7" name="Picture 6" descr="A picture containing text, person, indoor, desk&#10;&#10;Description automatically generated">
            <a:extLst>
              <a:ext uri="{FF2B5EF4-FFF2-40B4-BE49-F238E27FC236}">
                <a16:creationId xmlns:a16="http://schemas.microsoft.com/office/drawing/2014/main" id="{B2695E6C-1016-4CED-A3A3-4637F6BD4624}"/>
              </a:ext>
            </a:extLst>
          </p:cNvPr>
          <p:cNvPicPr>
            <a:picLocks noChangeAspect="1"/>
          </p:cNvPicPr>
          <p:nvPr/>
        </p:nvPicPr>
        <p:blipFill rotWithShape="1">
          <a:blip r:embed="rId3">
            <a:extLst>
              <a:ext uri="{28A0092B-C50C-407E-A947-70E740481C1C}">
                <a14:useLocalDpi xmlns:a14="http://schemas.microsoft.com/office/drawing/2010/main" val="0"/>
              </a:ext>
            </a:extLst>
          </a:blip>
          <a:srcRect b="34616"/>
          <a:stretch/>
        </p:blipFill>
        <p:spPr>
          <a:xfrm>
            <a:off x="3394980" y="4319881"/>
            <a:ext cx="5404464" cy="2355757"/>
          </a:xfrm>
          <a:prstGeom prst="rect">
            <a:avLst/>
          </a:prstGeom>
        </p:spPr>
      </p:pic>
    </p:spTree>
    <p:extLst>
      <p:ext uri="{BB962C8B-B14F-4D97-AF65-F5344CB8AC3E}">
        <p14:creationId xmlns:p14="http://schemas.microsoft.com/office/powerpoint/2010/main" val="103394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4" name="Google Shape;104;p8"/>
          <p:cNvSpPr txBox="1"/>
          <p:nvPr/>
        </p:nvSpPr>
        <p:spPr>
          <a:xfrm>
            <a:off x="341969" y="71731"/>
            <a:ext cx="10978701" cy="2241080"/>
          </a:xfrm>
          <a:prstGeom prst="rect">
            <a:avLst/>
          </a:prstGeom>
          <a:noFill/>
          <a:ln>
            <a:noFill/>
          </a:ln>
        </p:spPr>
        <p:txBody>
          <a:bodyPr spcFirstLastPara="1" wrap="square" lIns="45713" tIns="22850" rIns="45713" bIns="2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7200"/>
              <a:buFont typeface="Arial"/>
              <a:buNone/>
            </a:pPr>
            <a:r>
              <a:rPr lang="en-GB" sz="2800" b="1" i="0" u="none" strike="noStrike" cap="none" dirty="0">
                <a:solidFill>
                  <a:srgbClr val="002060"/>
                </a:solidFill>
                <a:latin typeface="Calibri"/>
                <a:ea typeface="Calibri"/>
                <a:cs typeface="Calibri"/>
                <a:sym typeface="Calibri"/>
              </a:rPr>
              <a:t>Pros and cons of </a:t>
            </a:r>
            <a:r>
              <a:rPr lang="en-GB" sz="2800" b="1" dirty="0">
                <a:solidFill>
                  <a:srgbClr val="002060"/>
                </a:solidFill>
                <a:latin typeface="Calibri"/>
                <a:ea typeface="Calibri"/>
                <a:cs typeface="Calibri"/>
                <a:sym typeface="Calibri"/>
              </a:rPr>
              <a:t>placing SSW in schools v linking with school(s)</a:t>
            </a:r>
          </a:p>
          <a:p>
            <a:pPr marL="0" marR="0" lvl="0" indent="0" algn="l" rtl="0">
              <a:lnSpc>
                <a:spcPct val="100000"/>
              </a:lnSpc>
              <a:spcBef>
                <a:spcPts val="0"/>
              </a:spcBef>
              <a:spcAft>
                <a:spcPts val="0"/>
              </a:spcAft>
              <a:buClr>
                <a:srgbClr val="000000"/>
              </a:buClr>
              <a:buSzPts val="7200"/>
              <a:buFont typeface="Arial"/>
              <a:buNone/>
            </a:pPr>
            <a:endParaRPr sz="3200" b="0" i="0" u="none" strike="noStrike" cap="none" dirty="0">
              <a:solidFill>
                <a:srgbClr val="002060"/>
              </a:solidFill>
              <a:latin typeface="Arial"/>
              <a:ea typeface="Arial"/>
              <a:cs typeface="Arial"/>
              <a:sym typeface="Arial"/>
            </a:endParaRPr>
          </a:p>
        </p:txBody>
      </p:sp>
      <p:sp>
        <p:nvSpPr>
          <p:cNvPr id="105" name="Google Shape;105;p8"/>
          <p:cNvSpPr txBox="1"/>
          <p:nvPr/>
        </p:nvSpPr>
        <p:spPr>
          <a:xfrm>
            <a:off x="8117840" y="5511840"/>
            <a:ext cx="2175660" cy="153889"/>
          </a:xfrm>
          <a:prstGeom prst="rect">
            <a:avLst/>
          </a:prstGeom>
          <a:noFill/>
          <a:ln>
            <a:noFill/>
          </a:ln>
        </p:spPr>
        <p:txBody>
          <a:bodyPr spcFirstLastPara="1" wrap="square" lIns="45713" tIns="22850" rIns="45713" bIns="2285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r>
              <a:rPr lang="en-GB" sz="700" b="0" i="0" u="none" strike="noStrike" cap="none">
                <a:solidFill>
                  <a:schemeClr val="lt1"/>
                </a:solidFill>
                <a:latin typeface="Open Sans Light"/>
                <a:ea typeface="Open Sans Light"/>
                <a:cs typeface="Open Sans Light"/>
                <a:sym typeface="Open Sans Light"/>
              </a:rPr>
              <a:t>© UNICEF/UN0222337/BROWN</a:t>
            </a:r>
            <a:endParaRPr sz="1600" b="0" i="0" u="none" strike="noStrike" cap="none">
              <a:solidFill>
                <a:schemeClr val="lt1"/>
              </a:solidFill>
              <a:latin typeface="Arial"/>
              <a:ea typeface="Arial"/>
              <a:cs typeface="Arial"/>
              <a:sym typeface="Arial"/>
            </a:endParaRPr>
          </a:p>
        </p:txBody>
      </p:sp>
      <p:graphicFrame>
        <p:nvGraphicFramePr>
          <p:cNvPr id="106" name="Google Shape;106;p8"/>
          <p:cNvGraphicFramePr/>
          <p:nvPr>
            <p:extLst>
              <p:ext uri="{D42A27DB-BD31-4B8C-83A1-F6EECF244321}">
                <p14:modId xmlns:p14="http://schemas.microsoft.com/office/powerpoint/2010/main" val="2724987987"/>
              </p:ext>
            </p:extLst>
          </p:nvPr>
        </p:nvGraphicFramePr>
        <p:xfrm>
          <a:off x="271759" y="620111"/>
          <a:ext cx="11418948" cy="5478007"/>
        </p:xfrm>
        <a:graphic>
          <a:graphicData uri="http://schemas.openxmlformats.org/drawingml/2006/table">
            <a:tbl>
              <a:tblPr firstRow="1" bandRow="1">
                <a:noFill/>
              </a:tblPr>
              <a:tblGrid>
                <a:gridCol w="3806316">
                  <a:extLst>
                    <a:ext uri="{9D8B030D-6E8A-4147-A177-3AD203B41FA5}">
                      <a16:colId xmlns:a16="http://schemas.microsoft.com/office/drawing/2014/main" val="20000"/>
                    </a:ext>
                  </a:extLst>
                </a:gridCol>
                <a:gridCol w="3806316">
                  <a:extLst>
                    <a:ext uri="{9D8B030D-6E8A-4147-A177-3AD203B41FA5}">
                      <a16:colId xmlns:a16="http://schemas.microsoft.com/office/drawing/2014/main" val="20001"/>
                    </a:ext>
                  </a:extLst>
                </a:gridCol>
                <a:gridCol w="3806316">
                  <a:extLst>
                    <a:ext uri="{9D8B030D-6E8A-4147-A177-3AD203B41FA5}">
                      <a16:colId xmlns:a16="http://schemas.microsoft.com/office/drawing/2014/main" val="20002"/>
                    </a:ext>
                  </a:extLst>
                </a:gridCol>
              </a:tblGrid>
              <a:tr h="407155">
                <a:tc>
                  <a:txBody>
                    <a:bodyPr/>
                    <a:lstStyle/>
                    <a:p>
                      <a:pPr marL="0" marR="0" lvl="0" indent="0" algn="ctr" rtl="0">
                        <a:lnSpc>
                          <a:spcPct val="100000"/>
                        </a:lnSpc>
                        <a:spcBef>
                          <a:spcPts val="0"/>
                        </a:spcBef>
                        <a:spcAft>
                          <a:spcPts val="0"/>
                        </a:spcAft>
                        <a:buClr>
                          <a:srgbClr val="000000"/>
                        </a:buClr>
                        <a:buSzPts val="3000"/>
                        <a:buFont typeface="Arial"/>
                        <a:buNone/>
                      </a:pPr>
                      <a:r>
                        <a:rPr lang="en-GB" sz="1500" b="1" u="none" strike="noStrike" cap="none" dirty="0">
                          <a:solidFill>
                            <a:schemeClr val="bg1"/>
                          </a:solidFill>
                          <a:latin typeface="Calibri"/>
                          <a:ea typeface="Calibri"/>
                          <a:cs typeface="Calibri"/>
                          <a:sym typeface="Calibri"/>
                        </a:rPr>
                        <a:t>Type of inter-sectoral arrangement</a:t>
                      </a:r>
                      <a:endParaRPr sz="700" b="1" u="none" strike="noStrike" cap="none" dirty="0">
                        <a:solidFill>
                          <a:schemeClr val="bg1"/>
                        </a:solidFill>
                      </a:endParaRPr>
                    </a:p>
                  </a:txBody>
                  <a:tcPr marL="45725" marR="45725" marT="22863" marB="22863">
                    <a:solidFill>
                      <a:srgbClr val="002060"/>
                    </a:solidFill>
                  </a:tcPr>
                </a:tc>
                <a:tc>
                  <a:txBody>
                    <a:bodyPr/>
                    <a:lstStyle/>
                    <a:p>
                      <a:pPr marL="0" marR="0" lvl="0" indent="0" algn="ctr" rtl="0">
                        <a:lnSpc>
                          <a:spcPct val="100000"/>
                        </a:lnSpc>
                        <a:spcBef>
                          <a:spcPts val="0"/>
                        </a:spcBef>
                        <a:spcAft>
                          <a:spcPts val="0"/>
                        </a:spcAft>
                        <a:buClr>
                          <a:srgbClr val="000000"/>
                        </a:buClr>
                        <a:buSzPts val="3000"/>
                        <a:buFont typeface="Arial"/>
                        <a:buNone/>
                      </a:pPr>
                      <a:r>
                        <a:rPr lang="en-GB" sz="1500" b="1" u="none" strike="noStrike" cap="none" dirty="0">
                          <a:solidFill>
                            <a:schemeClr val="bg1"/>
                          </a:solidFill>
                          <a:latin typeface="Calibri"/>
                          <a:ea typeface="Calibri"/>
                          <a:cs typeface="Calibri"/>
                          <a:sym typeface="Calibri"/>
                        </a:rPr>
                        <a:t>Advantages</a:t>
                      </a:r>
                      <a:endParaRPr sz="700" b="1" u="none" strike="noStrike" cap="none" dirty="0">
                        <a:solidFill>
                          <a:schemeClr val="bg1"/>
                        </a:solidFill>
                      </a:endParaRPr>
                    </a:p>
                  </a:txBody>
                  <a:tcPr marL="45725" marR="45725" marT="22863" marB="22863">
                    <a:solidFill>
                      <a:srgbClr val="002060"/>
                    </a:solidFill>
                  </a:tcPr>
                </a:tc>
                <a:tc>
                  <a:txBody>
                    <a:bodyPr/>
                    <a:lstStyle/>
                    <a:p>
                      <a:pPr marL="0" marR="0" lvl="0" indent="0" algn="ctr" rtl="0">
                        <a:lnSpc>
                          <a:spcPct val="100000"/>
                        </a:lnSpc>
                        <a:spcBef>
                          <a:spcPts val="0"/>
                        </a:spcBef>
                        <a:spcAft>
                          <a:spcPts val="0"/>
                        </a:spcAft>
                        <a:buClr>
                          <a:srgbClr val="000000"/>
                        </a:buClr>
                        <a:buSzPts val="3000"/>
                        <a:buFont typeface="Arial"/>
                        <a:buNone/>
                      </a:pPr>
                      <a:r>
                        <a:rPr lang="en-GB" sz="1500" b="1" u="none" strike="noStrike" cap="none" dirty="0">
                          <a:solidFill>
                            <a:schemeClr val="bg1"/>
                          </a:solidFill>
                          <a:latin typeface="Calibri"/>
                          <a:ea typeface="Calibri"/>
                          <a:cs typeface="Calibri"/>
                          <a:sym typeface="Calibri"/>
                        </a:rPr>
                        <a:t>Disadvantages</a:t>
                      </a:r>
                      <a:endParaRPr sz="700" b="1" u="none" strike="noStrike" cap="none" dirty="0">
                        <a:solidFill>
                          <a:schemeClr val="bg1"/>
                        </a:solidFill>
                      </a:endParaRPr>
                    </a:p>
                  </a:txBody>
                  <a:tcPr marL="45725" marR="45725" marT="22863" marB="22863">
                    <a:solidFill>
                      <a:srgbClr val="002060"/>
                    </a:solidFill>
                  </a:tcPr>
                </a:tc>
                <a:extLst>
                  <a:ext uri="{0D108BD9-81ED-4DB2-BD59-A6C34878D82A}">
                    <a16:rowId xmlns:a16="http://schemas.microsoft.com/office/drawing/2014/main" val="10000"/>
                  </a:ext>
                </a:extLst>
              </a:tr>
              <a:tr h="1328871">
                <a:tc>
                  <a:txBody>
                    <a:bodyPr/>
                    <a:lstStyle/>
                    <a:p>
                      <a:pPr marL="0" marR="0" lvl="0" indent="0" algn="l" rtl="0">
                        <a:lnSpc>
                          <a:spcPct val="107000"/>
                        </a:lnSpc>
                        <a:spcBef>
                          <a:spcPts val="0"/>
                        </a:spcBef>
                        <a:spcAft>
                          <a:spcPts val="0"/>
                        </a:spcAft>
                        <a:buClr>
                          <a:srgbClr val="000000"/>
                        </a:buClr>
                        <a:buSzPts val="2800"/>
                        <a:buFont typeface="Arial"/>
                        <a:buNone/>
                      </a:pPr>
                      <a:r>
                        <a:rPr lang="en-GB" sz="1600" b="1" u="none" strike="noStrike" cap="none" dirty="0">
                          <a:solidFill>
                            <a:srgbClr val="002060"/>
                          </a:solidFill>
                          <a:latin typeface="Calibri"/>
                          <a:ea typeface="Calibri"/>
                          <a:cs typeface="Calibri"/>
                          <a:sym typeface="Calibri"/>
                        </a:rPr>
                        <a:t>1. Linking: SSW employed and supervised by social services department but linked with a specific school or cluster of schools</a:t>
                      </a:r>
                      <a:endParaRPr sz="1600" b="1" u="none" strike="noStrike" cap="none" dirty="0">
                        <a:solidFill>
                          <a:srgbClr val="002060"/>
                        </a:solidFill>
                        <a:latin typeface="Calibri"/>
                        <a:ea typeface="Calibri"/>
                        <a:cs typeface="Calibri"/>
                        <a:sym typeface="Calibri"/>
                      </a:endParaRPr>
                    </a:p>
                  </a:txBody>
                  <a:tcPr marL="34288" marR="34288" marT="0" marB="0">
                    <a:solidFill>
                      <a:srgbClr val="D5E6FF"/>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GB" sz="1600" b="0" i="0" u="none" strike="noStrike" cap="none" dirty="0">
                          <a:solidFill>
                            <a:srgbClr val="002060"/>
                          </a:solidFill>
                          <a:latin typeface="Calibri"/>
                          <a:ea typeface="Calibri"/>
                          <a:cs typeface="Calibri"/>
                          <a:sym typeface="Calibri"/>
                        </a:rPr>
                        <a:t>The benefits of inter-sectoral and multi-disciplinary working, but at lower cost to school - the education dept or school doesn’t fund or manage the SW, but must provide meeting space</a:t>
                      </a:r>
                      <a:endParaRPr sz="1600" u="none" strike="noStrike" cap="none" dirty="0">
                        <a:solidFill>
                          <a:srgbClr val="002060"/>
                        </a:solidFill>
                        <a:latin typeface="Calibri"/>
                        <a:ea typeface="Calibri"/>
                        <a:cs typeface="Calibri"/>
                        <a:sym typeface="Calibri"/>
                      </a:endParaRPr>
                    </a:p>
                  </a:txBody>
                  <a:tcPr marL="45725" marR="45725" marT="22863" marB="22863">
                    <a:solidFill>
                      <a:srgbClr val="D5E6FF"/>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GB" sz="1600" b="0" i="0" u="none" strike="noStrike" cap="none" dirty="0">
                          <a:solidFill>
                            <a:srgbClr val="002060"/>
                          </a:solidFill>
                          <a:latin typeface="Calibri"/>
                          <a:ea typeface="Calibri"/>
                          <a:cs typeface="Calibri"/>
                          <a:sym typeface="Calibri"/>
                        </a:rPr>
                        <a:t>May not improve joint working and coordination enough to achieve enhanced outcomes for services users – if trust, mutual recognition still lacking</a:t>
                      </a:r>
                      <a:endParaRPr sz="1600" u="none" strike="noStrike" cap="none" dirty="0">
                        <a:solidFill>
                          <a:srgbClr val="002060"/>
                        </a:solidFill>
                        <a:latin typeface="Calibri"/>
                        <a:ea typeface="Calibri"/>
                        <a:cs typeface="Calibri"/>
                        <a:sym typeface="Calibri"/>
                      </a:endParaRPr>
                    </a:p>
                  </a:txBody>
                  <a:tcPr marL="45725" marR="45725" marT="22863" marB="22863">
                    <a:solidFill>
                      <a:srgbClr val="D5E6FF"/>
                    </a:solidFill>
                  </a:tcPr>
                </a:tc>
                <a:extLst>
                  <a:ext uri="{0D108BD9-81ED-4DB2-BD59-A6C34878D82A}">
                    <a16:rowId xmlns:a16="http://schemas.microsoft.com/office/drawing/2014/main" val="10001"/>
                  </a:ext>
                </a:extLst>
              </a:tr>
              <a:tr h="1328871">
                <a:tc>
                  <a:txBody>
                    <a:bodyPr/>
                    <a:lstStyle/>
                    <a:p>
                      <a:pPr marL="0" marR="0" lvl="0" indent="0" algn="l" rtl="0">
                        <a:lnSpc>
                          <a:spcPct val="100000"/>
                        </a:lnSpc>
                        <a:spcBef>
                          <a:spcPts val="0"/>
                        </a:spcBef>
                        <a:spcAft>
                          <a:spcPts val="0"/>
                        </a:spcAft>
                        <a:buClr>
                          <a:srgbClr val="000000"/>
                        </a:buClr>
                        <a:buSzPts val="2800"/>
                        <a:buFont typeface="Arial"/>
                        <a:buNone/>
                      </a:pPr>
                      <a:r>
                        <a:rPr lang="en-GB" sz="1600" b="1" i="0" u="none" strike="noStrike" cap="none" dirty="0">
                          <a:solidFill>
                            <a:srgbClr val="002060"/>
                          </a:solidFill>
                          <a:latin typeface="Calibri"/>
                          <a:ea typeface="Calibri"/>
                          <a:cs typeface="Calibri"/>
                          <a:sym typeface="Calibri"/>
                        </a:rPr>
                        <a:t>2a. SSW employed and supervised by social services, but placed in the school.</a:t>
                      </a:r>
                      <a:endParaRPr sz="1600" b="1" u="none" strike="noStrike" cap="none" dirty="0">
                        <a:solidFill>
                          <a:srgbClr val="002060"/>
                        </a:solidFill>
                        <a:latin typeface="Calibri"/>
                        <a:ea typeface="Calibri"/>
                        <a:cs typeface="Calibri"/>
                        <a:sym typeface="Calibri"/>
                      </a:endParaRPr>
                    </a:p>
                  </a:txBody>
                  <a:tcPr marL="45725" marR="45725" marT="22863" marB="22863"/>
                </a:tc>
                <a:tc>
                  <a:txBody>
                    <a:bodyPr/>
                    <a:lstStyle/>
                    <a:p>
                      <a:pPr marL="0" marR="0" lvl="0" indent="0" algn="l" rtl="0">
                        <a:lnSpc>
                          <a:spcPct val="100000"/>
                        </a:lnSpc>
                        <a:spcBef>
                          <a:spcPts val="0"/>
                        </a:spcBef>
                        <a:spcAft>
                          <a:spcPts val="0"/>
                        </a:spcAft>
                        <a:buClr>
                          <a:srgbClr val="000000"/>
                        </a:buClr>
                        <a:buSzPts val="2800"/>
                        <a:buFont typeface="Arial"/>
                        <a:buNone/>
                      </a:pPr>
                      <a:r>
                        <a:rPr lang="en-GB" sz="1600" b="0" i="0" u="none" strike="noStrike" cap="none" dirty="0">
                          <a:solidFill>
                            <a:srgbClr val="002060"/>
                          </a:solidFill>
                          <a:latin typeface="Calibri"/>
                          <a:ea typeface="Calibri"/>
                          <a:cs typeface="Calibri"/>
                          <a:sym typeface="Calibri"/>
                        </a:rPr>
                        <a:t>Achieves the benefits of joint work of cross-sectoral colleagues being co-located, but without requiring education dept / school funding</a:t>
                      </a:r>
                      <a:endParaRPr sz="1600" u="none" strike="noStrike" cap="none" dirty="0"/>
                    </a:p>
                    <a:p>
                      <a:pPr marL="0" marR="0" lvl="0" indent="0" algn="l" rtl="0">
                        <a:lnSpc>
                          <a:spcPct val="100000"/>
                        </a:lnSpc>
                        <a:spcBef>
                          <a:spcPts val="0"/>
                        </a:spcBef>
                        <a:spcAft>
                          <a:spcPts val="0"/>
                        </a:spcAft>
                        <a:buClr>
                          <a:srgbClr val="000000"/>
                        </a:buClr>
                        <a:buSzPts val="2800"/>
                        <a:buFont typeface="Arial"/>
                        <a:buNone/>
                      </a:pPr>
                      <a:endParaRPr sz="1600" u="none" strike="noStrike" cap="none" dirty="0">
                        <a:solidFill>
                          <a:srgbClr val="002060"/>
                        </a:solidFill>
                        <a:latin typeface="Calibri"/>
                        <a:ea typeface="Calibri"/>
                        <a:cs typeface="Calibri"/>
                        <a:sym typeface="Calibri"/>
                      </a:endParaRPr>
                    </a:p>
                  </a:txBody>
                  <a:tcPr marL="45725" marR="45725" marT="22863" marB="22863"/>
                </a:tc>
                <a:tc>
                  <a:txBody>
                    <a:bodyPr/>
                    <a:lstStyle/>
                    <a:p>
                      <a:pPr marL="0" marR="0" lvl="0" indent="0" algn="l" rtl="0">
                        <a:lnSpc>
                          <a:spcPct val="100000"/>
                        </a:lnSpc>
                        <a:spcBef>
                          <a:spcPts val="0"/>
                        </a:spcBef>
                        <a:spcAft>
                          <a:spcPts val="0"/>
                        </a:spcAft>
                        <a:buClr>
                          <a:srgbClr val="000000"/>
                        </a:buClr>
                        <a:buSzPts val="2800"/>
                        <a:buFont typeface="Arial"/>
                        <a:buNone/>
                      </a:pPr>
                      <a:r>
                        <a:rPr lang="en-GB" sz="1600" b="0" i="0" u="none" strike="noStrike" cap="none" dirty="0">
                          <a:solidFill>
                            <a:srgbClr val="002060"/>
                          </a:solidFill>
                          <a:latin typeface="Calibri"/>
                          <a:ea typeface="Calibri"/>
                          <a:cs typeface="Calibri"/>
                          <a:sym typeface="Calibri"/>
                        </a:rPr>
                        <a:t>The lower level of ownership by management of the school / education dept may result in lower commitment to effective cooperation</a:t>
                      </a:r>
                      <a:endParaRPr sz="1600" u="none" strike="noStrike" cap="none" dirty="0">
                        <a:solidFill>
                          <a:srgbClr val="002060"/>
                        </a:solidFill>
                        <a:latin typeface="Calibri"/>
                        <a:ea typeface="Calibri"/>
                        <a:cs typeface="Calibri"/>
                        <a:sym typeface="Calibri"/>
                      </a:endParaRPr>
                    </a:p>
                  </a:txBody>
                  <a:tcPr marL="45725" marR="45725" marT="22863" marB="22863"/>
                </a:tc>
                <a:extLst>
                  <a:ext uri="{0D108BD9-81ED-4DB2-BD59-A6C34878D82A}">
                    <a16:rowId xmlns:a16="http://schemas.microsoft.com/office/drawing/2014/main" val="10002"/>
                  </a:ext>
                </a:extLst>
              </a:tr>
              <a:tr h="1084239">
                <a:tc>
                  <a:txBody>
                    <a:bodyPr/>
                    <a:lstStyle/>
                    <a:p>
                      <a:pPr marL="0" marR="0" lvl="0" indent="0" algn="l" rtl="0">
                        <a:lnSpc>
                          <a:spcPct val="100000"/>
                        </a:lnSpc>
                        <a:spcBef>
                          <a:spcPts val="0"/>
                        </a:spcBef>
                        <a:spcAft>
                          <a:spcPts val="0"/>
                        </a:spcAft>
                        <a:buClr>
                          <a:srgbClr val="000000"/>
                        </a:buClr>
                        <a:buSzPts val="2800"/>
                        <a:buFont typeface="Arial"/>
                        <a:buNone/>
                      </a:pPr>
                      <a:r>
                        <a:rPr lang="en-GB" sz="1600" b="1" i="0" u="none" strike="noStrike" cap="none">
                          <a:solidFill>
                            <a:srgbClr val="002060"/>
                          </a:solidFill>
                          <a:latin typeface="Calibri"/>
                          <a:ea typeface="Calibri"/>
                          <a:cs typeface="Calibri"/>
                          <a:sym typeface="Calibri"/>
                        </a:rPr>
                        <a:t>2b. SSW recruited, paid, managed &amp; supervised by the service where they are located.</a:t>
                      </a:r>
                      <a:endParaRPr sz="1600" b="1" u="none" strike="noStrike" cap="none">
                        <a:solidFill>
                          <a:srgbClr val="002060"/>
                        </a:solidFill>
                        <a:latin typeface="Calibri"/>
                        <a:ea typeface="Calibri"/>
                        <a:cs typeface="Calibri"/>
                        <a:sym typeface="Calibri"/>
                      </a:endParaRPr>
                    </a:p>
                  </a:txBody>
                  <a:tcPr marL="45725" marR="45725" marT="22863" marB="22863">
                    <a:solidFill>
                      <a:srgbClr val="D5E6FF"/>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GB" sz="1600" b="0" i="0" u="none" strike="noStrike" cap="none" dirty="0">
                          <a:solidFill>
                            <a:srgbClr val="002060"/>
                          </a:solidFill>
                          <a:latin typeface="Calibri"/>
                          <a:ea typeface="Calibri"/>
                          <a:cs typeface="Calibri"/>
                          <a:sym typeface="Calibri"/>
                        </a:rPr>
                        <a:t>Strong ownership by the school &amp; education sector. Clear management and reporting lines.</a:t>
                      </a:r>
                      <a:endParaRPr sz="1600" u="none" strike="noStrike" cap="none" dirty="0">
                        <a:solidFill>
                          <a:srgbClr val="002060"/>
                        </a:solidFill>
                        <a:latin typeface="Calibri"/>
                        <a:ea typeface="Calibri"/>
                        <a:cs typeface="Calibri"/>
                        <a:sym typeface="Calibri"/>
                      </a:endParaRPr>
                    </a:p>
                  </a:txBody>
                  <a:tcPr marL="45725" marR="45725" marT="22863" marB="22863">
                    <a:solidFill>
                      <a:srgbClr val="D5E6FF"/>
                    </a:solidFill>
                  </a:tcPr>
                </a:tc>
                <a:tc>
                  <a:txBody>
                    <a:bodyPr/>
                    <a:lstStyle/>
                    <a:p>
                      <a:pPr marL="0" marR="0" lvl="0" indent="0" algn="l" rtl="0">
                        <a:lnSpc>
                          <a:spcPct val="107000"/>
                        </a:lnSpc>
                        <a:spcBef>
                          <a:spcPts val="0"/>
                        </a:spcBef>
                        <a:spcAft>
                          <a:spcPts val="0"/>
                        </a:spcAft>
                        <a:buClr>
                          <a:srgbClr val="000000"/>
                        </a:buClr>
                        <a:buSzPts val="2800"/>
                        <a:buFont typeface="Arial"/>
                        <a:buNone/>
                      </a:pPr>
                      <a:r>
                        <a:rPr lang="en-GB" sz="1600" u="none" strike="noStrike" cap="none" dirty="0">
                          <a:solidFill>
                            <a:srgbClr val="002060"/>
                          </a:solidFill>
                          <a:latin typeface="Calibri"/>
                          <a:ea typeface="Calibri"/>
                          <a:cs typeface="Calibri"/>
                          <a:sym typeface="Calibri"/>
                        </a:rPr>
                        <a:t>The school director may not be able to meet SSW need for supervision &amp; professional development</a:t>
                      </a:r>
                      <a:endParaRPr sz="1600" u="none" strike="noStrike" cap="none" dirty="0"/>
                    </a:p>
                    <a:p>
                      <a:pPr marL="0" marR="0" lvl="0" indent="0" algn="l" rtl="0">
                        <a:lnSpc>
                          <a:spcPct val="107000"/>
                        </a:lnSpc>
                        <a:spcBef>
                          <a:spcPts val="0"/>
                        </a:spcBef>
                        <a:spcAft>
                          <a:spcPts val="0"/>
                        </a:spcAft>
                        <a:buClr>
                          <a:srgbClr val="000000"/>
                        </a:buClr>
                        <a:buSzPts val="2800"/>
                        <a:buFont typeface="Arial"/>
                        <a:buNone/>
                      </a:pPr>
                      <a:endParaRPr sz="1600" u="none" strike="noStrike" cap="none" dirty="0">
                        <a:solidFill>
                          <a:srgbClr val="002060"/>
                        </a:solidFill>
                        <a:latin typeface="Calibri"/>
                        <a:ea typeface="Calibri"/>
                        <a:cs typeface="Calibri"/>
                        <a:sym typeface="Calibri"/>
                      </a:endParaRPr>
                    </a:p>
                  </a:txBody>
                  <a:tcPr marL="34288" marR="34288" marT="0" marB="0">
                    <a:solidFill>
                      <a:srgbClr val="D5E6FF"/>
                    </a:solidFill>
                  </a:tcPr>
                </a:tc>
                <a:extLst>
                  <a:ext uri="{0D108BD9-81ED-4DB2-BD59-A6C34878D82A}">
                    <a16:rowId xmlns:a16="http://schemas.microsoft.com/office/drawing/2014/main" val="10003"/>
                  </a:ext>
                </a:extLst>
              </a:tr>
              <a:tr h="1328871">
                <a:tc>
                  <a:txBody>
                    <a:bodyPr/>
                    <a:lstStyle/>
                    <a:p>
                      <a:pPr marL="0" marR="0" lvl="0" indent="0" algn="l" rtl="0">
                        <a:lnSpc>
                          <a:spcPct val="100000"/>
                        </a:lnSpc>
                        <a:spcBef>
                          <a:spcPts val="0"/>
                        </a:spcBef>
                        <a:spcAft>
                          <a:spcPts val="0"/>
                        </a:spcAft>
                        <a:buClr>
                          <a:srgbClr val="000000"/>
                        </a:buClr>
                        <a:buSzPts val="2800"/>
                        <a:buFont typeface="Arial"/>
                        <a:buNone/>
                      </a:pPr>
                      <a:r>
                        <a:rPr lang="en-GB" sz="1600" b="1" i="0" u="none" strike="noStrike" cap="none">
                          <a:solidFill>
                            <a:srgbClr val="002060"/>
                          </a:solidFill>
                          <a:latin typeface="Calibri"/>
                          <a:ea typeface="Calibri"/>
                          <a:cs typeface="Calibri"/>
                          <a:sym typeface="Calibri"/>
                        </a:rPr>
                        <a:t>2c. SSW recruited, paid and managed &amp; supervised by the service where they are located, but supervised by SW in social services dept.</a:t>
                      </a:r>
                      <a:endParaRPr sz="1600" b="1" u="none" strike="noStrike" cap="none">
                        <a:solidFill>
                          <a:srgbClr val="002060"/>
                        </a:solidFill>
                        <a:latin typeface="Calibri"/>
                        <a:ea typeface="Calibri"/>
                        <a:cs typeface="Calibri"/>
                        <a:sym typeface="Calibri"/>
                      </a:endParaRPr>
                    </a:p>
                  </a:txBody>
                  <a:tcPr marL="45725" marR="45725" marT="22863" marB="22863"/>
                </a:tc>
                <a:tc>
                  <a:txBody>
                    <a:bodyPr/>
                    <a:lstStyle/>
                    <a:p>
                      <a:pPr marL="0" marR="0" lvl="0" indent="0" algn="l" rtl="0">
                        <a:lnSpc>
                          <a:spcPct val="100000"/>
                        </a:lnSpc>
                        <a:spcBef>
                          <a:spcPts val="0"/>
                        </a:spcBef>
                        <a:spcAft>
                          <a:spcPts val="0"/>
                        </a:spcAft>
                        <a:buClr>
                          <a:srgbClr val="000000"/>
                        </a:buClr>
                        <a:buSzPts val="2800"/>
                        <a:buFont typeface="Arial"/>
                        <a:buNone/>
                      </a:pPr>
                      <a:r>
                        <a:rPr lang="en-GB" sz="1600" b="0" i="0" u="none" strike="noStrike" cap="none" dirty="0">
                          <a:solidFill>
                            <a:srgbClr val="002060"/>
                          </a:solidFill>
                          <a:latin typeface="Calibri"/>
                          <a:ea typeface="Calibri"/>
                          <a:cs typeface="Calibri"/>
                          <a:sym typeface="Calibri"/>
                        </a:rPr>
                        <a:t>Same as 2b., but added advantage of receiving supervision from an experienced social worker, to strengthen their SW practice in school</a:t>
                      </a:r>
                      <a:endParaRPr sz="1600" u="none" strike="noStrike" cap="none" dirty="0"/>
                    </a:p>
                    <a:p>
                      <a:pPr marL="0" marR="0" lvl="0" indent="0" algn="l" rtl="0">
                        <a:lnSpc>
                          <a:spcPct val="100000"/>
                        </a:lnSpc>
                        <a:spcBef>
                          <a:spcPts val="0"/>
                        </a:spcBef>
                        <a:spcAft>
                          <a:spcPts val="0"/>
                        </a:spcAft>
                        <a:buClr>
                          <a:srgbClr val="000000"/>
                        </a:buClr>
                        <a:buSzPts val="2800"/>
                        <a:buFont typeface="Arial"/>
                        <a:buNone/>
                      </a:pPr>
                      <a:endParaRPr sz="1600" u="none" strike="noStrike" cap="none" dirty="0">
                        <a:solidFill>
                          <a:srgbClr val="002060"/>
                        </a:solidFill>
                        <a:latin typeface="Calibri"/>
                        <a:ea typeface="Calibri"/>
                        <a:cs typeface="Calibri"/>
                        <a:sym typeface="Calibri"/>
                      </a:endParaRPr>
                    </a:p>
                  </a:txBody>
                  <a:tcPr marL="45725" marR="45725" marT="22863" marB="22863"/>
                </a:tc>
                <a:tc>
                  <a:txBody>
                    <a:bodyPr/>
                    <a:lstStyle/>
                    <a:p>
                      <a:pPr marL="0" marR="0" lvl="0" indent="0" algn="l" rtl="0">
                        <a:lnSpc>
                          <a:spcPct val="100000"/>
                        </a:lnSpc>
                        <a:spcBef>
                          <a:spcPts val="0"/>
                        </a:spcBef>
                        <a:spcAft>
                          <a:spcPts val="0"/>
                        </a:spcAft>
                        <a:buClr>
                          <a:srgbClr val="000000"/>
                        </a:buClr>
                        <a:buSzPts val="2800"/>
                        <a:buFont typeface="Arial"/>
                        <a:buNone/>
                      </a:pPr>
                      <a:r>
                        <a:rPr lang="en-GB" sz="1600" b="0" i="0" u="none" strike="noStrike" cap="none" dirty="0">
                          <a:solidFill>
                            <a:srgbClr val="002060"/>
                          </a:solidFill>
                          <a:latin typeface="Calibri"/>
                          <a:ea typeface="Calibri"/>
                          <a:cs typeface="Calibri"/>
                          <a:sym typeface="Calibri"/>
                        </a:rPr>
                        <a:t>SSW could receive conflicting advice from service manager, and colleagues on-site, and from their off-site supervisor</a:t>
                      </a:r>
                      <a:endParaRPr sz="1600" u="none" strike="noStrike" cap="none" dirty="0">
                        <a:solidFill>
                          <a:srgbClr val="002060"/>
                        </a:solidFill>
                        <a:latin typeface="Calibri"/>
                        <a:ea typeface="Calibri"/>
                        <a:cs typeface="Calibri"/>
                        <a:sym typeface="Calibri"/>
                      </a:endParaRPr>
                    </a:p>
                  </a:txBody>
                  <a:tcPr marL="45725" marR="45725" marT="22863" marB="22863"/>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DE6DDB2B-FE7B-B419-42AE-FF7AA0ED1E81}"/>
              </a:ext>
            </a:extLst>
          </p:cNvPr>
          <p:cNvSpPr txBox="1"/>
          <p:nvPr/>
        </p:nvSpPr>
        <p:spPr>
          <a:xfrm>
            <a:off x="207519" y="5829275"/>
            <a:ext cx="11942617" cy="95670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E5E5E"/>
              </a:solidFill>
              <a:effectLst/>
              <a:uLnTx/>
              <a:uFillTx/>
              <a:latin typeface="Arial"/>
              <a:ea typeface="+mn-ea"/>
              <a:cs typeface="+mn-cs"/>
            </a:endParaRPr>
          </a:p>
        </p:txBody>
      </p:sp>
      <p:pic>
        <p:nvPicPr>
          <p:cNvPr id="3" name="Picture 2">
            <a:extLst>
              <a:ext uri="{FF2B5EF4-FFF2-40B4-BE49-F238E27FC236}">
                <a16:creationId xmlns:a16="http://schemas.microsoft.com/office/drawing/2014/main" id="{838751C1-B03E-D3BF-0766-B72E00CD4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646" y="5766239"/>
            <a:ext cx="2367595" cy="1082780"/>
          </a:xfrm>
          <a:prstGeom prst="rect">
            <a:avLst/>
          </a:prstGeom>
        </p:spPr>
      </p:pic>
    </p:spTree>
    <p:extLst>
      <p:ext uri="{BB962C8B-B14F-4D97-AF65-F5344CB8AC3E}">
        <p14:creationId xmlns:p14="http://schemas.microsoft.com/office/powerpoint/2010/main" val="3995810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screenshot&#10;&#10;Description automatically generated">
            <a:extLst>
              <a:ext uri="{FF2B5EF4-FFF2-40B4-BE49-F238E27FC236}">
                <a16:creationId xmlns:a16="http://schemas.microsoft.com/office/drawing/2014/main" id="{7BA21510-3CF7-4905-9404-B804358EE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9932" y="523461"/>
            <a:ext cx="3898145" cy="5052892"/>
          </a:xfrm>
          <a:prstGeom prst="rect">
            <a:avLst/>
          </a:prstGeom>
          <a:ln>
            <a:solidFill>
              <a:schemeClr val="accent6"/>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8D36708-4427-48EF-BFBF-8665D8C40D75}"/>
              </a:ext>
            </a:extLst>
          </p:cNvPr>
          <p:cNvSpPr txBox="1"/>
          <p:nvPr/>
        </p:nvSpPr>
        <p:spPr>
          <a:xfrm>
            <a:off x="3655287" y="5777949"/>
            <a:ext cx="5369441" cy="830997"/>
          </a:xfrm>
          <a:prstGeom prst="rect">
            <a:avLst/>
          </a:prstGeom>
          <a:noFill/>
        </p:spPr>
        <p:txBody>
          <a:bodyPr wrap="square" rtlCol="0">
            <a:spAutoFit/>
          </a:bodyPr>
          <a:lstStyle/>
          <a:p>
            <a:pPr algn="ctr"/>
            <a:r>
              <a:rPr lang="en-US" dirty="0"/>
              <a:t>Download the technical note: </a:t>
            </a:r>
            <a:r>
              <a:rPr lang="en-US" sz="2800" dirty="0"/>
              <a:t>www.socialserviceworkforce.org</a:t>
            </a:r>
          </a:p>
        </p:txBody>
      </p:sp>
    </p:spTree>
    <p:extLst>
      <p:ext uri="{BB962C8B-B14F-4D97-AF65-F5344CB8AC3E}">
        <p14:creationId xmlns:p14="http://schemas.microsoft.com/office/powerpoint/2010/main" val="945473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04FD-7BD9-0F8D-ED4C-C7AEC33E8C00}"/>
              </a:ext>
            </a:extLst>
          </p:cNvPr>
          <p:cNvSpPr>
            <a:spLocks noGrp="1"/>
          </p:cNvSpPr>
          <p:nvPr>
            <p:ph type="title"/>
          </p:nvPr>
        </p:nvSpPr>
        <p:spPr/>
        <p:txBody>
          <a:bodyPr/>
          <a:lstStyle/>
          <a:p>
            <a:r>
              <a:rPr lang="en-GB" dirty="0"/>
              <a:t>Why was Daniel Invisible?</a:t>
            </a:r>
          </a:p>
        </p:txBody>
      </p:sp>
      <p:sp>
        <p:nvSpPr>
          <p:cNvPr id="7" name="TextBox 6">
            <a:extLst>
              <a:ext uri="{FF2B5EF4-FFF2-40B4-BE49-F238E27FC236}">
                <a16:creationId xmlns:a16="http://schemas.microsoft.com/office/drawing/2014/main" id="{B91819A0-0CC2-5BF0-9E0B-E1AA43B98C0B}"/>
              </a:ext>
            </a:extLst>
          </p:cNvPr>
          <p:cNvSpPr txBox="1"/>
          <p:nvPr/>
        </p:nvSpPr>
        <p:spPr>
          <a:xfrm>
            <a:off x="381000" y="1727200"/>
            <a:ext cx="11595100" cy="4801314"/>
          </a:xfrm>
          <a:prstGeom prst="rect">
            <a:avLst/>
          </a:prstGeom>
          <a:noFill/>
        </p:spPr>
        <p:txBody>
          <a:bodyPr wrap="square" rtlCol="0">
            <a:spAutoFit/>
          </a:bodyPr>
          <a:lstStyle/>
          <a:p>
            <a:r>
              <a:rPr lang="en-GB" dirty="0"/>
              <a:t>Daniel died in a large English city, aged 4, in 2012 after suffering prolonged abuse and neglect by his parents.</a:t>
            </a:r>
          </a:p>
          <a:p>
            <a:endParaRPr lang="en-GB" dirty="0"/>
          </a:p>
          <a:p>
            <a:r>
              <a:rPr lang="en-GB" dirty="0"/>
              <a:t>A serious case review found Daniel was "invisible" at times and "no professional tried sufficiently hard enough" to talk to him.</a:t>
            </a:r>
          </a:p>
          <a:p>
            <a:endParaRPr lang="en-GB" dirty="0"/>
          </a:p>
          <a:p>
            <a:r>
              <a:rPr lang="en-GB" dirty="0"/>
              <a:t>He was starved and beaten for months before he died. Daniel saw a doctor in hospital for a broken arm, arrived at school with bruises and facial injuries, and was seen scavenging for food. A teaching assistant described him as a "bag of bones“. At his parents’ trial heard experts said for several months he had been "wasting away". At the time of his death the schoolboy weighed just over 10kg.</a:t>
            </a:r>
          </a:p>
          <a:p>
            <a:endParaRPr lang="en-GB" dirty="0"/>
          </a:p>
          <a:p>
            <a:r>
              <a:rPr lang="en-GB" dirty="0"/>
              <a:t>Police were called to 26 separate incidents at the family home, many involving domestic violence and alcohol abuse. </a:t>
            </a:r>
          </a:p>
          <a:p>
            <a:r>
              <a:rPr lang="en-GB" dirty="0"/>
              <a:t>The report found that professionals needed to "think the unthinkable" and act upon what they saw, rather than accept "parental versions“. </a:t>
            </a:r>
          </a:p>
          <a:p>
            <a:endParaRPr lang="en-GB" dirty="0"/>
          </a:p>
          <a:p>
            <a:r>
              <a:rPr lang="en-GB" dirty="0"/>
              <a:t>Daniel's "voice was not heard" because English was not his first language and he lacked confidence. No record was made of "any conversation" held with Daniel about his home life, his experiences outside school, or of his relationships with his siblings, mother and her partners. </a:t>
            </a:r>
          </a:p>
        </p:txBody>
      </p:sp>
    </p:spTree>
    <p:extLst>
      <p:ext uri="{BB962C8B-B14F-4D97-AF65-F5344CB8AC3E}">
        <p14:creationId xmlns:p14="http://schemas.microsoft.com/office/powerpoint/2010/main" val="85208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04FD-7BD9-0F8D-ED4C-C7AEC33E8C00}"/>
              </a:ext>
            </a:extLst>
          </p:cNvPr>
          <p:cNvSpPr>
            <a:spLocks noGrp="1"/>
          </p:cNvSpPr>
          <p:nvPr>
            <p:ph type="title"/>
          </p:nvPr>
        </p:nvSpPr>
        <p:spPr/>
        <p:txBody>
          <a:bodyPr/>
          <a:lstStyle/>
          <a:p>
            <a:r>
              <a:rPr lang="en-GB" dirty="0"/>
              <a:t>Why was Daniel Invisible?</a:t>
            </a:r>
          </a:p>
        </p:txBody>
      </p:sp>
      <p:sp>
        <p:nvSpPr>
          <p:cNvPr id="3" name="TextBox 2">
            <a:extLst>
              <a:ext uri="{FF2B5EF4-FFF2-40B4-BE49-F238E27FC236}">
                <a16:creationId xmlns:a16="http://schemas.microsoft.com/office/drawing/2014/main" id="{879C7A6D-86C0-B454-3763-458A9C9FDCCF}"/>
              </a:ext>
            </a:extLst>
          </p:cNvPr>
          <p:cNvSpPr txBox="1"/>
          <p:nvPr/>
        </p:nvSpPr>
        <p:spPr>
          <a:xfrm>
            <a:off x="508000" y="1752600"/>
            <a:ext cx="11391900" cy="4247317"/>
          </a:xfrm>
          <a:prstGeom prst="rect">
            <a:avLst/>
          </a:prstGeom>
          <a:noFill/>
        </p:spPr>
        <p:txBody>
          <a:bodyPr wrap="square" rtlCol="0">
            <a:spAutoFit/>
          </a:bodyPr>
          <a:lstStyle/>
          <a:p>
            <a:r>
              <a:rPr lang="en-GB" sz="1800" dirty="0"/>
              <a:t> There were "committed attempts" by his school and health workers to address his "health and behavioural issues" in the months before his death, but the teachers. But "too many opportunities were missed for more urgent and purposeful interventions“</a:t>
            </a:r>
          </a:p>
          <a:p>
            <a:endParaRPr lang="en-GB" sz="1800" dirty="0"/>
          </a:p>
          <a:p>
            <a:r>
              <a:rPr lang="en-GB" sz="1800" dirty="0"/>
              <a:t>Twice he was admitted to hospital but the explanation of the parents for the injuries was accepted as "plausible“, rather than being fully explored. Excuses made by Daniel's "controlling" mother were accepted by agencies. </a:t>
            </a:r>
          </a:p>
          <a:p>
            <a:endParaRPr lang="en-GB" sz="1800" dirty="0"/>
          </a:p>
          <a:p>
            <a:pPr algn="l" fontAlgn="base"/>
            <a:r>
              <a:rPr lang="en-GB" dirty="0"/>
              <a:t>The review said Daniel could have been offered greater protection if the professionals involved had applied a "much more enquiring mind". It also identified school staff did not link Daniel's physical injuries with their concerns about his apparent obsession with food, which his mother claimed was caused by a medical condition.</a:t>
            </a:r>
          </a:p>
          <a:p>
            <a:pPr algn="l" fontAlgn="base"/>
            <a:endParaRPr lang="en-GB" dirty="0"/>
          </a:p>
          <a:p>
            <a:pPr algn="l" fontAlgn="base"/>
            <a:r>
              <a:rPr lang="en-GB" dirty="0"/>
              <a:t>Daniel's head teacher said: "His mother was a convincing manipulator.</a:t>
            </a:r>
          </a:p>
          <a:p>
            <a:endParaRPr lang="en-GB" dirty="0"/>
          </a:p>
          <a:p>
            <a:r>
              <a:rPr lang="en-GB" sz="1800" dirty="0"/>
              <a:t>Ms Weir said the idea of Daniel being "invisible" was "at the heart of this case".</a:t>
            </a:r>
          </a:p>
          <a:p>
            <a:endParaRPr lang="en-GB" dirty="0"/>
          </a:p>
        </p:txBody>
      </p:sp>
    </p:spTree>
    <p:extLst>
      <p:ext uri="{BB962C8B-B14F-4D97-AF65-F5344CB8AC3E}">
        <p14:creationId xmlns:p14="http://schemas.microsoft.com/office/powerpoint/2010/main" val="228924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7E311AA-7033-4FAB-B5DD-B97914DA36FA}"/>
              </a:ext>
            </a:extLst>
          </p:cNvPr>
          <p:cNvSpPr/>
          <p:nvPr/>
        </p:nvSpPr>
        <p:spPr>
          <a:xfrm>
            <a:off x="221673" y="1666290"/>
            <a:ext cx="3738182" cy="4990415"/>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000" b="1" dirty="0">
                <a:solidFill>
                  <a:prstClr val="white"/>
                </a:solidFill>
                <a:latin typeface="Franklin Gothic Medium"/>
              </a:rPr>
              <a:t>The social service workforce </a:t>
            </a:r>
            <a:r>
              <a:rPr lang="en-US" sz="2000" dirty="0">
                <a:solidFill>
                  <a:prstClr val="white"/>
                </a:solidFill>
                <a:latin typeface="Franklin Gothic Medium"/>
              </a:rPr>
              <a:t>is an inclusive concept referring to a broad range of </a:t>
            </a:r>
          </a:p>
          <a:p>
            <a:pPr algn="ctr"/>
            <a:r>
              <a:rPr lang="en-US" sz="2000" dirty="0">
                <a:solidFill>
                  <a:srgbClr val="FFFF00"/>
                </a:solidFill>
                <a:latin typeface="Franklin Gothic Medium"/>
              </a:rPr>
              <a:t>governmental</a:t>
            </a:r>
            <a:r>
              <a:rPr lang="en-US" sz="2000" dirty="0">
                <a:solidFill>
                  <a:prstClr val="white"/>
                </a:solidFill>
                <a:latin typeface="Franklin Gothic Medium"/>
              </a:rPr>
              <a:t> and </a:t>
            </a:r>
            <a:r>
              <a:rPr lang="en-US" sz="2000" dirty="0">
                <a:solidFill>
                  <a:srgbClr val="FFFF00"/>
                </a:solidFill>
                <a:latin typeface="Franklin Gothic Medium"/>
              </a:rPr>
              <a:t>nongovernmental</a:t>
            </a:r>
            <a:r>
              <a:rPr lang="en-US" sz="2000" dirty="0">
                <a:solidFill>
                  <a:prstClr val="white"/>
                </a:solidFill>
                <a:latin typeface="Franklin Gothic Medium"/>
              </a:rPr>
              <a:t> </a:t>
            </a:r>
          </a:p>
          <a:p>
            <a:pPr algn="ctr"/>
            <a:endParaRPr lang="en-US" sz="2000" i="1" dirty="0">
              <a:solidFill>
                <a:prstClr val="white"/>
              </a:solidFill>
              <a:latin typeface="Franklin Gothic Medium"/>
            </a:endParaRPr>
          </a:p>
          <a:p>
            <a:pPr algn="ctr"/>
            <a:r>
              <a:rPr lang="en-US" sz="2000" dirty="0">
                <a:solidFill>
                  <a:schemeClr val="tx2"/>
                </a:solidFill>
                <a:latin typeface="Franklin Gothic Medium"/>
              </a:rPr>
              <a:t>professionals</a:t>
            </a:r>
            <a:r>
              <a:rPr lang="en-US" sz="2000" dirty="0">
                <a:solidFill>
                  <a:prstClr val="white"/>
                </a:solidFill>
                <a:latin typeface="Franklin Gothic Medium"/>
              </a:rPr>
              <a:t> and </a:t>
            </a:r>
            <a:r>
              <a:rPr lang="en-US" sz="2000" dirty="0">
                <a:solidFill>
                  <a:schemeClr val="tx2"/>
                </a:solidFill>
                <a:latin typeface="Franklin Gothic Medium"/>
              </a:rPr>
              <a:t>paraprofessionals</a:t>
            </a:r>
          </a:p>
          <a:p>
            <a:pPr algn="ctr"/>
            <a:endParaRPr lang="en-US" sz="2000" i="1" dirty="0">
              <a:solidFill>
                <a:schemeClr val="tx2"/>
              </a:solidFill>
              <a:latin typeface="Franklin Gothic Medium"/>
            </a:endParaRPr>
          </a:p>
          <a:p>
            <a:pPr algn="ctr"/>
            <a:r>
              <a:rPr lang="en-US" sz="2000" i="1" dirty="0">
                <a:solidFill>
                  <a:prstClr val="white"/>
                </a:solidFill>
                <a:latin typeface="Franklin Gothic Medium"/>
              </a:rPr>
              <a:t> </a:t>
            </a:r>
            <a:r>
              <a:rPr lang="en-US" sz="2000" dirty="0">
                <a:solidFill>
                  <a:prstClr val="white"/>
                </a:solidFill>
                <a:latin typeface="Franklin Gothic Medium"/>
              </a:rPr>
              <a:t>who work with </a:t>
            </a:r>
            <a:r>
              <a:rPr lang="en-US" sz="2000" dirty="0">
                <a:solidFill>
                  <a:srgbClr val="FFFF00"/>
                </a:solidFill>
                <a:latin typeface="Franklin Gothic Medium"/>
              </a:rPr>
              <a:t>children, youth, adults, older persons, families and communities</a:t>
            </a:r>
            <a:r>
              <a:rPr lang="en-US" sz="2000" dirty="0">
                <a:solidFill>
                  <a:prstClr val="white"/>
                </a:solidFill>
                <a:latin typeface="Franklin Gothic Medium"/>
              </a:rPr>
              <a:t> </a:t>
            </a:r>
          </a:p>
          <a:p>
            <a:pPr algn="ctr"/>
            <a:r>
              <a:rPr lang="en-US" sz="2000" dirty="0">
                <a:solidFill>
                  <a:prstClr val="white"/>
                </a:solidFill>
                <a:latin typeface="Franklin Gothic Medium"/>
              </a:rPr>
              <a:t>to ensure healthy development and well-being.</a:t>
            </a:r>
          </a:p>
          <a:p>
            <a:pPr algn="ctr"/>
            <a:endParaRPr lang="en-US" sz="1500" i="1" dirty="0">
              <a:solidFill>
                <a:prstClr val="white"/>
              </a:solidFill>
              <a:latin typeface="Franklin Gothic Medium"/>
            </a:endParaRPr>
          </a:p>
        </p:txBody>
      </p:sp>
      <p:sp>
        <p:nvSpPr>
          <p:cNvPr id="3" name="Title 2">
            <a:extLst>
              <a:ext uri="{FF2B5EF4-FFF2-40B4-BE49-F238E27FC236}">
                <a16:creationId xmlns:a16="http://schemas.microsoft.com/office/drawing/2014/main" id="{A403E58B-F572-4302-8E32-3D047F926E27}"/>
              </a:ext>
            </a:extLst>
          </p:cNvPr>
          <p:cNvSpPr>
            <a:spLocks noGrp="1"/>
          </p:cNvSpPr>
          <p:nvPr>
            <p:ph type="title"/>
          </p:nvPr>
        </p:nvSpPr>
        <p:spPr>
          <a:xfrm>
            <a:off x="508493" y="274480"/>
            <a:ext cx="11175013" cy="1054394"/>
          </a:xfrm>
        </p:spPr>
        <p:txBody>
          <a:bodyPr/>
          <a:lstStyle/>
          <a:p>
            <a:r>
              <a:rPr lang="en-US" dirty="0" err="1"/>
              <a:t>WhAT</a:t>
            </a:r>
            <a:r>
              <a:rPr lang="en-US" dirty="0"/>
              <a:t> is the Social Service Workforce?</a:t>
            </a:r>
            <a:br>
              <a:rPr lang="en-US" dirty="0"/>
            </a:br>
            <a:r>
              <a:rPr lang="en-US" sz="1800" dirty="0"/>
              <a:t>GLOBAL SOCIAL SERVICE WORKFORCE ALLIANCE definition</a:t>
            </a:r>
          </a:p>
        </p:txBody>
      </p:sp>
      <p:sp>
        <p:nvSpPr>
          <p:cNvPr id="5" name="TextBox 4">
            <a:extLst>
              <a:ext uri="{FF2B5EF4-FFF2-40B4-BE49-F238E27FC236}">
                <a16:creationId xmlns:a16="http://schemas.microsoft.com/office/drawing/2014/main" id="{EE0D906C-5663-448F-8D9B-2558E1C58B0A}"/>
              </a:ext>
            </a:extLst>
          </p:cNvPr>
          <p:cNvSpPr txBox="1"/>
          <p:nvPr/>
        </p:nvSpPr>
        <p:spPr>
          <a:xfrm>
            <a:off x="662014" y="6202413"/>
            <a:ext cx="2857500" cy="323165"/>
          </a:xfrm>
          <a:prstGeom prst="rect">
            <a:avLst/>
          </a:prstGeom>
          <a:noFill/>
        </p:spPr>
        <p:txBody>
          <a:bodyPr wrap="square" rtlCol="0">
            <a:spAutoFit/>
          </a:bodyPr>
          <a:lstStyle/>
          <a:p>
            <a:pPr algn="ctr"/>
            <a:r>
              <a:rPr lang="en-US" sz="750" dirty="0">
                <a:solidFill>
                  <a:prstClr val="white"/>
                </a:solidFill>
                <a:latin typeface="Franklin Gothic Medium"/>
              </a:rPr>
              <a:t>Global Social Service Workforce Alliance.</a:t>
            </a:r>
          </a:p>
          <a:p>
            <a:pPr algn="ctr"/>
            <a:r>
              <a:rPr lang="en-US" sz="750" dirty="0">
                <a:solidFill>
                  <a:prstClr val="white"/>
                </a:solidFill>
                <a:latin typeface="Franklin Gothic Medium"/>
              </a:rPr>
              <a:t> 2019. SSW Definition.</a:t>
            </a:r>
          </a:p>
        </p:txBody>
      </p:sp>
      <p:sp>
        <p:nvSpPr>
          <p:cNvPr id="10" name="Rectangle: Rounded Corners 9">
            <a:extLst>
              <a:ext uri="{FF2B5EF4-FFF2-40B4-BE49-F238E27FC236}">
                <a16:creationId xmlns:a16="http://schemas.microsoft.com/office/drawing/2014/main" id="{F2583277-7890-4393-8288-4F1F581BF67F}"/>
              </a:ext>
            </a:extLst>
          </p:cNvPr>
          <p:cNvSpPr/>
          <p:nvPr/>
        </p:nvSpPr>
        <p:spPr>
          <a:xfrm>
            <a:off x="8107000" y="1573528"/>
            <a:ext cx="3863327" cy="5073313"/>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GB" sz="2000" dirty="0">
                <a:solidFill>
                  <a:prstClr val="white"/>
                </a:solidFill>
                <a:latin typeface="Franklin Gothic Medium"/>
              </a:rPr>
              <a:t>The range of titles and roles :</a:t>
            </a:r>
          </a:p>
          <a:p>
            <a:pPr marL="257175" indent="-257175">
              <a:buFontTx/>
              <a:buChar char="-"/>
            </a:pPr>
            <a:r>
              <a:rPr lang="en-GB" sz="2000" dirty="0">
                <a:solidFill>
                  <a:prstClr val="white"/>
                </a:solidFill>
                <a:latin typeface="Franklin Gothic Medium"/>
              </a:rPr>
              <a:t>social workers, </a:t>
            </a:r>
          </a:p>
          <a:p>
            <a:pPr marL="257175" indent="-257175">
              <a:buFontTx/>
              <a:buChar char="-"/>
            </a:pPr>
            <a:r>
              <a:rPr lang="en-GB" sz="2000" dirty="0">
                <a:solidFill>
                  <a:prstClr val="white"/>
                </a:solidFill>
                <a:latin typeface="Franklin Gothic Medium"/>
              </a:rPr>
              <a:t>social educators,</a:t>
            </a:r>
          </a:p>
          <a:p>
            <a:pPr marL="257175" indent="-257175">
              <a:buFontTx/>
              <a:buChar char="-"/>
            </a:pPr>
            <a:r>
              <a:rPr lang="en-GB" sz="2000" dirty="0">
                <a:solidFill>
                  <a:prstClr val="white"/>
                </a:solidFill>
                <a:latin typeface="Franklin Gothic Medium"/>
              </a:rPr>
              <a:t>social pedagogues,</a:t>
            </a:r>
          </a:p>
          <a:p>
            <a:pPr marL="257175" indent="-257175">
              <a:buFontTx/>
              <a:buChar char="-"/>
            </a:pPr>
            <a:r>
              <a:rPr lang="en-GB" sz="2000" dirty="0">
                <a:solidFill>
                  <a:prstClr val="white"/>
                </a:solidFill>
                <a:latin typeface="Franklin Gothic Medium"/>
              </a:rPr>
              <a:t>child and youth care workers, </a:t>
            </a:r>
          </a:p>
          <a:p>
            <a:pPr marL="257175" indent="-257175">
              <a:buFontTx/>
              <a:buChar char="-"/>
            </a:pPr>
            <a:r>
              <a:rPr lang="en-GB" sz="2000" dirty="0">
                <a:solidFill>
                  <a:prstClr val="white"/>
                </a:solidFill>
                <a:latin typeface="Franklin Gothic Medium"/>
              </a:rPr>
              <a:t>community development workers</a:t>
            </a:r>
          </a:p>
          <a:p>
            <a:pPr marL="257175" indent="-257175">
              <a:buFontTx/>
              <a:buChar char="-"/>
            </a:pPr>
            <a:r>
              <a:rPr lang="en-GB" sz="2000" dirty="0">
                <a:solidFill>
                  <a:prstClr val="white"/>
                </a:solidFill>
                <a:latin typeface="Franklin Gothic Medium"/>
              </a:rPr>
              <a:t>community liaison officers</a:t>
            </a:r>
          </a:p>
          <a:p>
            <a:pPr marL="257175" indent="-257175">
              <a:buFontTx/>
              <a:buChar char="-"/>
            </a:pPr>
            <a:r>
              <a:rPr lang="en-GB" sz="2000" dirty="0">
                <a:solidFill>
                  <a:prstClr val="white"/>
                </a:solidFill>
                <a:latin typeface="Franklin Gothic Medium"/>
              </a:rPr>
              <a:t>community workers,</a:t>
            </a:r>
          </a:p>
          <a:p>
            <a:pPr marL="257175" indent="-257175">
              <a:buFontTx/>
              <a:buChar char="-"/>
            </a:pPr>
            <a:r>
              <a:rPr lang="en-GB" sz="2000" dirty="0">
                <a:solidFill>
                  <a:prstClr val="white"/>
                </a:solidFill>
                <a:latin typeface="Franklin Gothic Medium"/>
              </a:rPr>
              <a:t>social welfare officers,</a:t>
            </a:r>
          </a:p>
          <a:p>
            <a:pPr marL="257175" indent="-257175">
              <a:buFontTx/>
              <a:buChar char="-"/>
            </a:pPr>
            <a:r>
              <a:rPr lang="en-GB" sz="2000" dirty="0">
                <a:solidFill>
                  <a:prstClr val="white"/>
                </a:solidFill>
                <a:latin typeface="Franklin Gothic Medium"/>
              </a:rPr>
              <a:t>social/cultural animators,</a:t>
            </a:r>
          </a:p>
          <a:p>
            <a:pPr marL="257175" indent="-257175">
              <a:buFontTx/>
              <a:buChar char="-"/>
            </a:pPr>
            <a:r>
              <a:rPr lang="en-GB" sz="2000" dirty="0">
                <a:solidFill>
                  <a:prstClr val="white"/>
                </a:solidFill>
                <a:latin typeface="Franklin Gothic Medium"/>
              </a:rPr>
              <a:t>case managers</a:t>
            </a:r>
          </a:p>
          <a:p>
            <a:pPr marL="257175" indent="-257175">
              <a:spcAft>
                <a:spcPts val="600"/>
              </a:spcAft>
              <a:buFontTx/>
              <a:buChar char="-"/>
            </a:pPr>
            <a:r>
              <a:rPr lang="en-GB" sz="2000" dirty="0">
                <a:solidFill>
                  <a:prstClr val="white"/>
                </a:solidFill>
                <a:latin typeface="Franklin Gothic Medium"/>
              </a:rPr>
              <a:t>para / auxiliary social workers</a:t>
            </a:r>
            <a:endParaRPr lang="en-US" sz="2000" i="1" dirty="0">
              <a:solidFill>
                <a:prstClr val="white"/>
              </a:solidFill>
              <a:latin typeface="Franklin Gothic Medium"/>
            </a:endParaRPr>
          </a:p>
        </p:txBody>
      </p:sp>
      <p:sp>
        <p:nvSpPr>
          <p:cNvPr id="2" name="TextBox 1">
            <a:extLst>
              <a:ext uri="{FF2B5EF4-FFF2-40B4-BE49-F238E27FC236}">
                <a16:creationId xmlns:a16="http://schemas.microsoft.com/office/drawing/2014/main" id="{8FC76637-7FF7-4473-8C15-F481256D20FF}"/>
              </a:ext>
            </a:extLst>
          </p:cNvPr>
          <p:cNvSpPr txBox="1"/>
          <p:nvPr/>
        </p:nvSpPr>
        <p:spPr>
          <a:xfrm>
            <a:off x="3959855" y="5048250"/>
            <a:ext cx="3992654" cy="1477328"/>
          </a:xfrm>
          <a:prstGeom prst="rect">
            <a:avLst/>
          </a:prstGeom>
          <a:noFill/>
        </p:spPr>
        <p:txBody>
          <a:bodyPr wrap="square" rtlCol="0">
            <a:spAutoFit/>
          </a:bodyPr>
          <a:lstStyle/>
          <a:p>
            <a:pPr algn="ctr"/>
            <a:r>
              <a:rPr lang="en-GB" dirty="0">
                <a:solidFill>
                  <a:srgbClr val="005878"/>
                </a:solidFill>
                <a:latin typeface="Franklin Gothic Medium"/>
              </a:rPr>
              <a:t>They provide </a:t>
            </a:r>
          </a:p>
          <a:p>
            <a:pPr algn="ctr"/>
            <a:r>
              <a:rPr lang="en-GB" dirty="0">
                <a:solidFill>
                  <a:srgbClr val="C00000"/>
                </a:solidFill>
                <a:highlight>
                  <a:srgbClr val="FFFF00"/>
                </a:highlight>
                <a:latin typeface="Franklin Gothic Medium"/>
              </a:rPr>
              <a:t>preventive, responsive</a:t>
            </a:r>
            <a:r>
              <a:rPr lang="en-GB" dirty="0">
                <a:solidFill>
                  <a:srgbClr val="005878"/>
                </a:solidFill>
                <a:highlight>
                  <a:srgbClr val="FFFF00"/>
                </a:highlight>
                <a:latin typeface="Franklin Gothic Medium"/>
              </a:rPr>
              <a:t> and </a:t>
            </a:r>
            <a:r>
              <a:rPr lang="en-GB" dirty="0">
                <a:solidFill>
                  <a:srgbClr val="C00000"/>
                </a:solidFill>
                <a:highlight>
                  <a:srgbClr val="FFFF00"/>
                </a:highlight>
                <a:latin typeface="Franklin Gothic Medium"/>
              </a:rPr>
              <a:t>promotive</a:t>
            </a:r>
            <a:r>
              <a:rPr lang="en-GB" dirty="0">
                <a:solidFill>
                  <a:srgbClr val="005878"/>
                </a:solidFill>
                <a:latin typeface="Franklin Gothic Medium"/>
              </a:rPr>
              <a:t> services, </a:t>
            </a:r>
          </a:p>
          <a:p>
            <a:pPr algn="ctr"/>
            <a:r>
              <a:rPr lang="en-GB" dirty="0">
                <a:solidFill>
                  <a:srgbClr val="005878"/>
                </a:solidFill>
                <a:latin typeface="Franklin Gothic Medium"/>
              </a:rPr>
              <a:t>and operate at </a:t>
            </a:r>
          </a:p>
          <a:p>
            <a:pPr algn="ctr"/>
            <a:r>
              <a:rPr lang="en-GB" dirty="0">
                <a:solidFill>
                  <a:srgbClr val="C00000"/>
                </a:solidFill>
                <a:latin typeface="Franklin Gothic Medium"/>
              </a:rPr>
              <a:t>macro, mezzo </a:t>
            </a:r>
            <a:r>
              <a:rPr lang="en-GB" dirty="0">
                <a:solidFill>
                  <a:srgbClr val="005878"/>
                </a:solidFill>
                <a:latin typeface="Franklin Gothic Medium"/>
              </a:rPr>
              <a:t>and </a:t>
            </a:r>
            <a:r>
              <a:rPr lang="en-GB" dirty="0">
                <a:solidFill>
                  <a:srgbClr val="C00000"/>
                </a:solidFill>
                <a:latin typeface="Franklin Gothic Medium"/>
              </a:rPr>
              <a:t>micro</a:t>
            </a:r>
            <a:r>
              <a:rPr lang="en-GB" dirty="0">
                <a:solidFill>
                  <a:srgbClr val="005878"/>
                </a:solidFill>
                <a:latin typeface="Franklin Gothic Medium"/>
              </a:rPr>
              <a:t> levels. </a:t>
            </a:r>
          </a:p>
        </p:txBody>
      </p:sp>
      <p:pic>
        <p:nvPicPr>
          <p:cNvPr id="7" name="Picture 6">
            <a:extLst>
              <a:ext uri="{FF2B5EF4-FFF2-40B4-BE49-F238E27FC236}">
                <a16:creationId xmlns:a16="http://schemas.microsoft.com/office/drawing/2014/main" id="{3B70E803-FB14-E3C6-AEF0-4D2044898E8F}"/>
              </a:ext>
            </a:extLst>
          </p:cNvPr>
          <p:cNvPicPr>
            <a:picLocks noChangeAspect="1"/>
          </p:cNvPicPr>
          <p:nvPr/>
        </p:nvPicPr>
        <p:blipFill>
          <a:blip r:embed="rId3"/>
          <a:stretch>
            <a:fillRect/>
          </a:stretch>
        </p:blipFill>
        <p:spPr>
          <a:xfrm>
            <a:off x="3946975" y="1932303"/>
            <a:ext cx="4160025" cy="2881436"/>
          </a:xfrm>
          <a:prstGeom prst="rect">
            <a:avLst/>
          </a:prstGeom>
        </p:spPr>
      </p:pic>
    </p:spTree>
    <p:extLst>
      <p:ext uri="{BB962C8B-B14F-4D97-AF65-F5344CB8AC3E}">
        <p14:creationId xmlns:p14="http://schemas.microsoft.com/office/powerpoint/2010/main" val="1548477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D152D1-8562-890A-561C-CA32A4CB5F1C}"/>
              </a:ext>
            </a:extLst>
          </p:cNvPr>
          <p:cNvSpPr>
            <a:spLocks noGrp="1"/>
          </p:cNvSpPr>
          <p:nvPr>
            <p:ph idx="1"/>
          </p:nvPr>
        </p:nvSpPr>
        <p:spPr>
          <a:xfrm>
            <a:off x="178676" y="1719070"/>
            <a:ext cx="11824137" cy="4860405"/>
          </a:xfrm>
        </p:spPr>
        <p:txBody>
          <a:bodyPr>
            <a:normAutofit fontScale="85000" lnSpcReduction="20000"/>
          </a:bodyPr>
          <a:lstStyle/>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School director or deputy director </a:t>
            </a:r>
            <a:r>
              <a:rPr lang="en-GB" dirty="0">
                <a:solidFill>
                  <a:srgbClr val="002060"/>
                </a:solidFill>
                <a:latin typeface="Arial" panose="020B0604020202020204" pitchFamily="34" charset="0"/>
                <a:cs typeface="Arial" panose="020B0604020202020204" pitchFamily="34" charset="0"/>
              </a:rPr>
              <a:t>has role of child protection focal point, for reporting purposes</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Member of school leadership team</a:t>
            </a:r>
            <a:r>
              <a:rPr lang="en-GB" dirty="0">
                <a:solidFill>
                  <a:srgbClr val="002060"/>
                </a:solidFill>
                <a:highlight>
                  <a:srgbClr val="FFFF00"/>
                </a:highlight>
                <a:latin typeface="Arial" panose="020B0604020202020204" pitchFamily="34" charset="0"/>
                <a:cs typeface="Arial" panose="020B0604020202020204" pitchFamily="34" charset="0"/>
              </a:rPr>
              <a:t> </a:t>
            </a:r>
            <a:r>
              <a:rPr lang="en-GB" dirty="0">
                <a:solidFill>
                  <a:srgbClr val="002060"/>
                </a:solidFill>
                <a:latin typeface="Arial" panose="020B0604020202020204" pitchFamily="34" charset="0"/>
                <a:cs typeface="Arial" panose="020B0604020202020204" pitchFamily="34" charset="0"/>
              </a:rPr>
              <a:t> with responsibility for overall student welfare</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School counsellor </a:t>
            </a:r>
            <a:r>
              <a:rPr lang="en-GB" dirty="0">
                <a:solidFill>
                  <a:srgbClr val="002060"/>
                </a:solidFill>
                <a:latin typeface="Arial" panose="020B0604020202020204" pitchFamily="34" charset="0"/>
                <a:cs typeface="Arial" panose="020B0604020202020204" pitchFamily="34" charset="0"/>
              </a:rPr>
              <a:t>– mostly teachers trained in counselling to address school-centred issues</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Professional counsellor or psychologist </a:t>
            </a:r>
            <a:r>
              <a:rPr lang="en-GB" dirty="0">
                <a:solidFill>
                  <a:srgbClr val="002060"/>
                </a:solidFill>
                <a:latin typeface="Arial" panose="020B0604020202020204" pitchFamily="34" charset="0"/>
                <a:cs typeface="Arial" panose="020B0604020202020204" pitchFamily="34" charset="0"/>
              </a:rPr>
              <a:t>placed in school or linked to a school</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Education welfare officer </a:t>
            </a:r>
            <a:r>
              <a:rPr lang="en-GB" dirty="0">
                <a:solidFill>
                  <a:srgbClr val="002060"/>
                </a:solidFill>
                <a:latin typeface="Arial" panose="020B0604020202020204" pitchFamily="34" charset="0"/>
                <a:cs typeface="Arial" panose="020B0604020202020204" pitchFamily="34" charset="0"/>
              </a:rPr>
              <a:t>employed by school / education dept</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Social pedagogue </a:t>
            </a:r>
            <a:r>
              <a:rPr lang="en-GB" dirty="0">
                <a:solidFill>
                  <a:srgbClr val="002060"/>
                </a:solidFill>
                <a:latin typeface="Arial" panose="020B0604020202020204" pitchFamily="34" charset="0"/>
                <a:cs typeface="Arial" panose="020B0604020202020204" pitchFamily="34" charset="0"/>
              </a:rPr>
              <a:t>employed by school / education dept</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Attendance officer </a:t>
            </a:r>
            <a:r>
              <a:rPr lang="en-GB" dirty="0">
                <a:solidFill>
                  <a:srgbClr val="002060"/>
                </a:solidFill>
                <a:latin typeface="Arial" panose="020B0604020202020204" pitchFamily="34" charset="0"/>
                <a:cs typeface="Arial" panose="020B0604020202020204" pitchFamily="34" charset="0"/>
              </a:rPr>
              <a:t>appointed as member of school staff</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School social worker / education social worker</a:t>
            </a:r>
            <a:r>
              <a:rPr lang="en-GB" dirty="0">
                <a:solidFill>
                  <a:srgbClr val="002060"/>
                </a:solidFill>
                <a:latin typeface="Arial" panose="020B0604020202020204" pitchFamily="34" charset="0"/>
                <a:cs typeface="Arial" panose="020B0604020202020204" pitchFamily="34" charset="0"/>
              </a:rPr>
              <a:t>, often placed in school by social services dept</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Child protection social worker</a:t>
            </a:r>
            <a:r>
              <a:rPr lang="en-GB" dirty="0">
                <a:solidFill>
                  <a:srgbClr val="002060"/>
                </a:solidFill>
                <a:latin typeface="Arial" panose="020B0604020202020204" pitchFamily="34" charset="0"/>
                <a:cs typeface="Arial" panose="020B0604020202020204" pitchFamily="34" charset="0"/>
              </a:rPr>
              <a:t> linked to a school or cluster of schools</a:t>
            </a:r>
          </a:p>
          <a:p>
            <a:pPr marL="45720" indent="0">
              <a:spcAft>
                <a:spcPts val="1000"/>
              </a:spcAft>
              <a:buNone/>
            </a:pPr>
            <a:r>
              <a:rPr lang="en-GB" dirty="0">
                <a:solidFill>
                  <a:srgbClr val="002060"/>
                </a:solidFill>
                <a:latin typeface="Arial" panose="020B0604020202020204" pitchFamily="34" charset="0"/>
                <a:cs typeface="Arial" panose="020B0604020202020204" pitchFamily="34" charset="0"/>
              </a:rPr>
              <a:t>But the ideal is for these roles to complement (not substitute for) a:</a:t>
            </a:r>
          </a:p>
          <a:p>
            <a:pPr>
              <a:spcAft>
                <a:spcPts val="1000"/>
              </a:spcAft>
            </a:pPr>
            <a:r>
              <a:rPr lang="en-GB" b="1" dirty="0">
                <a:solidFill>
                  <a:srgbClr val="002060"/>
                </a:solidFill>
                <a:highlight>
                  <a:srgbClr val="FFFF00"/>
                </a:highlight>
                <a:latin typeface="Arial" panose="020B0604020202020204" pitchFamily="34" charset="0"/>
                <a:cs typeface="Arial" panose="020B0604020202020204" pitchFamily="34" charset="0"/>
              </a:rPr>
              <a:t>Whole school approach </a:t>
            </a:r>
            <a:r>
              <a:rPr lang="en-GB" dirty="0">
                <a:solidFill>
                  <a:srgbClr val="002060"/>
                </a:solidFill>
                <a:latin typeface="Arial" panose="020B0604020202020204" pitchFamily="34" charset="0"/>
                <a:cs typeface="Arial" panose="020B0604020202020204" pitchFamily="34" charset="0"/>
              </a:rPr>
              <a:t>– all students and parents, staff and administrators share goals, values and develop practices to ensure safe and child friendly schools in the context of safe and child friendly communities</a:t>
            </a:r>
          </a:p>
        </p:txBody>
      </p:sp>
      <p:sp>
        <p:nvSpPr>
          <p:cNvPr id="3" name="Title 2">
            <a:extLst>
              <a:ext uri="{FF2B5EF4-FFF2-40B4-BE49-F238E27FC236}">
                <a16:creationId xmlns:a16="http://schemas.microsoft.com/office/drawing/2014/main" id="{4042940E-3576-798B-E5CD-60EEE371B6AA}"/>
              </a:ext>
            </a:extLst>
          </p:cNvPr>
          <p:cNvSpPr>
            <a:spLocks noGrp="1"/>
          </p:cNvSpPr>
          <p:nvPr>
            <p:ph type="title"/>
          </p:nvPr>
        </p:nvSpPr>
        <p:spPr>
          <a:xfrm>
            <a:off x="178676" y="157655"/>
            <a:ext cx="11824137" cy="1387366"/>
          </a:xfrm>
          <a:solidFill>
            <a:srgbClr val="002060"/>
          </a:solidFill>
        </p:spPr>
        <p:txBody>
          <a:bodyPr/>
          <a:lstStyle/>
          <a:p>
            <a:r>
              <a:rPr lang="en-GB" sz="2800" dirty="0"/>
              <a:t>A Wide RANGE of Personnel May </a:t>
            </a:r>
            <a:r>
              <a:rPr lang="en-GB" sz="2800" dirty="0" err="1"/>
              <a:t>hAVE</a:t>
            </a:r>
            <a:r>
              <a:rPr lang="en-GB" sz="2800" dirty="0"/>
              <a:t> Roles In Violence Prevention &amp; Child Protection in Schools</a:t>
            </a:r>
          </a:p>
        </p:txBody>
      </p:sp>
    </p:spTree>
    <p:extLst>
      <p:ext uri="{BB962C8B-B14F-4D97-AF65-F5344CB8AC3E}">
        <p14:creationId xmlns:p14="http://schemas.microsoft.com/office/powerpoint/2010/main" val="298672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493" y="486475"/>
            <a:ext cx="11175013" cy="1054394"/>
          </a:xfrm>
        </p:spPr>
        <p:txBody>
          <a:bodyPr/>
          <a:lstStyle/>
          <a:p>
            <a:pPr marL="452438" indent="-452438" algn="l"/>
            <a:r>
              <a:rPr lang="en-GB" sz="2400" dirty="0"/>
              <a:t>1. Schools are critical spaces to address violence against children and other child protection concerns </a:t>
            </a:r>
            <a:br>
              <a:rPr lang="en-GB" dirty="0"/>
            </a:br>
            <a:endParaRPr lang="en-US" dirty="0"/>
          </a:p>
        </p:txBody>
      </p:sp>
      <p:sp>
        <p:nvSpPr>
          <p:cNvPr id="4" name="TextBox 3"/>
          <p:cNvSpPr txBox="1"/>
          <p:nvPr/>
        </p:nvSpPr>
        <p:spPr>
          <a:xfrm>
            <a:off x="362720" y="1875924"/>
            <a:ext cx="7495819" cy="3631763"/>
          </a:xfrm>
          <a:prstGeom prst="rect">
            <a:avLst/>
          </a:prstGeom>
          <a:noFill/>
        </p:spPr>
        <p:txBody>
          <a:bodyPr wrap="square" rtlCol="0">
            <a:spAutoFit/>
          </a:bodyPr>
          <a:lstStyle/>
          <a:p>
            <a:pPr marL="285750" indent="-285750">
              <a:spcAft>
                <a:spcPts val="1200"/>
              </a:spcAft>
              <a:buClr>
                <a:schemeClr val="tx1"/>
              </a:buClr>
              <a:buSzPct val="140000"/>
              <a:buFont typeface="Wingdings" panose="05000000000000000000" pitchFamily="2" charset="2"/>
              <a:buChar char="§"/>
            </a:pPr>
            <a:r>
              <a:rPr lang="en-GB" sz="1900" b="0" i="0" u="none" strike="noStrike" baseline="0" dirty="0">
                <a:latin typeface="Arial" panose="020B0604020202020204" pitchFamily="34" charset="0"/>
                <a:cs typeface="Arial" panose="020B0604020202020204" pitchFamily="34" charset="0"/>
              </a:rPr>
              <a:t>Schools provide opportunity and space to address a wide set of child protection challenges.</a:t>
            </a:r>
          </a:p>
          <a:p>
            <a:pPr marL="285750" indent="-285750">
              <a:spcAft>
                <a:spcPts val="1200"/>
              </a:spcAft>
              <a:buClr>
                <a:schemeClr val="tx1"/>
              </a:buClr>
              <a:buSzPct val="140000"/>
              <a:buFont typeface="Wingdings" panose="05000000000000000000" pitchFamily="2" charset="2"/>
              <a:buChar char="§"/>
            </a:pPr>
            <a:r>
              <a:rPr lang="en-GB" sz="1900" b="0" i="0" u="none" strike="noStrike" baseline="0" dirty="0">
                <a:latin typeface="Arial" panose="020B0604020202020204" pitchFamily="34" charset="0"/>
                <a:cs typeface="Arial" panose="020B0604020202020204" pitchFamily="34" charset="0"/>
              </a:rPr>
              <a:t>Children spend a lot of time each day in school, so it’s where child protection concerns can often be identified and addressed.</a:t>
            </a:r>
          </a:p>
          <a:p>
            <a:pPr marL="285750" indent="-285750">
              <a:spcAft>
                <a:spcPts val="1200"/>
              </a:spcAft>
              <a:buClr>
                <a:schemeClr val="tx1"/>
              </a:buClr>
              <a:buSzPct val="140000"/>
              <a:buFont typeface="Wingdings" panose="05000000000000000000" pitchFamily="2" charset="2"/>
              <a:buChar char="§"/>
            </a:pPr>
            <a:r>
              <a:rPr lang="en-GB" sz="1900" b="0" i="0" u="none" strike="noStrike" baseline="0" dirty="0">
                <a:latin typeface="Arial" panose="020B0604020202020204" pitchFamily="34" charset="0"/>
                <a:cs typeface="Arial" panose="020B0604020202020204" pitchFamily="34" charset="0"/>
              </a:rPr>
              <a:t>School-based child protection concerns do not occur in isolation from their societal context. </a:t>
            </a:r>
          </a:p>
          <a:p>
            <a:pPr marL="285750" indent="-285750">
              <a:spcAft>
                <a:spcPts val="1200"/>
              </a:spcAft>
              <a:buClr>
                <a:schemeClr val="tx1"/>
              </a:buClr>
              <a:buSzPct val="140000"/>
              <a:buFont typeface="Wingdings" panose="05000000000000000000" pitchFamily="2" charset="2"/>
              <a:buChar char="§"/>
            </a:pPr>
            <a:r>
              <a:rPr lang="en-GB" sz="1900" b="0" i="0" u="none" strike="noStrike" baseline="0" dirty="0">
                <a:latin typeface="Arial" panose="020B0604020202020204" pitchFamily="34" charset="0"/>
                <a:cs typeface="Arial" panose="020B0604020202020204" pitchFamily="34" charset="0"/>
              </a:rPr>
              <a:t>A ‘whole school approach’ to child protection, prevents violence and enhances students’ overall well-being engagement in school.</a:t>
            </a:r>
          </a:p>
          <a:p>
            <a:pPr marL="285750" indent="-285750">
              <a:spcAft>
                <a:spcPts val="1200"/>
              </a:spcAft>
              <a:buClr>
                <a:schemeClr val="tx1"/>
              </a:buClr>
              <a:buSzPct val="140000"/>
              <a:buFont typeface="Wingdings" panose="05000000000000000000" pitchFamily="2" charset="2"/>
              <a:buChar char="§"/>
            </a:pPr>
            <a:r>
              <a:rPr lang="en-GB" sz="1900" b="0" i="0" u="none" strike="noStrike" baseline="0" dirty="0">
                <a:latin typeface="Arial" panose="020B0604020202020204" pitchFamily="34" charset="0"/>
                <a:cs typeface="Arial" panose="020B0604020202020204" pitchFamily="34" charset="0"/>
              </a:rPr>
              <a:t>For the most marginalized students, schools can provide crucial support services that they would otherwise struggle to access.</a:t>
            </a:r>
          </a:p>
        </p:txBody>
      </p:sp>
      <p:grpSp>
        <p:nvGrpSpPr>
          <p:cNvPr id="7" name="Group 6">
            <a:extLst>
              <a:ext uri="{FF2B5EF4-FFF2-40B4-BE49-F238E27FC236}">
                <a16:creationId xmlns:a16="http://schemas.microsoft.com/office/drawing/2014/main" id="{119027D1-BE07-4FB0-8A32-E4F4EF4A8829}"/>
              </a:ext>
            </a:extLst>
          </p:cNvPr>
          <p:cNvGrpSpPr/>
          <p:nvPr/>
        </p:nvGrpSpPr>
        <p:grpSpPr>
          <a:xfrm>
            <a:off x="8209160" y="1875924"/>
            <a:ext cx="3620120" cy="3998410"/>
            <a:chOff x="8235659" y="2256616"/>
            <a:chExt cx="3283784" cy="3637928"/>
          </a:xfrm>
        </p:grpSpPr>
        <p:pic>
          <p:nvPicPr>
            <p:cNvPr id="5" name="Picture 4">
              <a:extLst>
                <a:ext uri="{FF2B5EF4-FFF2-40B4-BE49-F238E27FC236}">
                  <a16:creationId xmlns:a16="http://schemas.microsoft.com/office/drawing/2014/main" id="{3C751326-2191-4958-BF8F-081F1B95880D}"/>
                </a:ext>
              </a:extLst>
            </p:cNvPr>
            <p:cNvPicPr>
              <a:picLocks noChangeAspect="1"/>
            </p:cNvPicPr>
            <p:nvPr/>
          </p:nvPicPr>
          <p:blipFill rotWithShape="1">
            <a:blip r:embed="rId3"/>
            <a:srcRect l="6388" r="9858"/>
            <a:stretch/>
          </p:blipFill>
          <p:spPr>
            <a:xfrm>
              <a:off x="8235659" y="2256616"/>
              <a:ext cx="3127514" cy="3637928"/>
            </a:xfrm>
            <a:prstGeom prst="rect">
              <a:avLst/>
            </a:prstGeom>
          </p:spPr>
        </p:pic>
        <p:sp>
          <p:nvSpPr>
            <p:cNvPr id="8" name="TextBox 7">
              <a:extLst>
                <a:ext uri="{FF2B5EF4-FFF2-40B4-BE49-F238E27FC236}">
                  <a16:creationId xmlns:a16="http://schemas.microsoft.com/office/drawing/2014/main" id="{435A83B8-EBED-4FE3-9D06-B52FC884B72D}"/>
                </a:ext>
              </a:extLst>
            </p:cNvPr>
            <p:cNvSpPr txBox="1"/>
            <p:nvPr/>
          </p:nvSpPr>
          <p:spPr>
            <a:xfrm>
              <a:off x="10035200" y="5679100"/>
              <a:ext cx="1484243" cy="215444"/>
            </a:xfrm>
            <a:prstGeom prst="rect">
              <a:avLst/>
            </a:prstGeom>
            <a:noFill/>
          </p:spPr>
          <p:txBody>
            <a:bodyPr wrap="square">
              <a:spAutoFit/>
            </a:bodyPr>
            <a:lstStyle/>
            <a:p>
              <a:r>
                <a:rPr lang="en-US" sz="800" b="0" i="0" u="none" strike="noStrike" baseline="0" dirty="0">
                  <a:solidFill>
                    <a:schemeClr val="bg1"/>
                  </a:solidFill>
                  <a:latin typeface="Univers LT Pro 45 Light"/>
                </a:rPr>
                <a:t>© UNICEF/UN0384244/CAÑAS</a:t>
              </a:r>
              <a:endParaRPr lang="en-US" dirty="0">
                <a:solidFill>
                  <a:schemeClr val="bg1"/>
                </a:solidFill>
              </a:endParaRPr>
            </a:p>
          </p:txBody>
        </p:sp>
      </p:grpSp>
      <p:pic>
        <p:nvPicPr>
          <p:cNvPr id="10" name="Picture 9">
            <a:extLst>
              <a:ext uri="{FF2B5EF4-FFF2-40B4-BE49-F238E27FC236}">
                <a16:creationId xmlns:a16="http://schemas.microsoft.com/office/drawing/2014/main" id="{56A7F880-A518-4745-A8BE-8930CF672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spTree>
    <p:extLst>
      <p:ext uri="{BB962C8B-B14F-4D97-AF65-F5344CB8AC3E}">
        <p14:creationId xmlns:p14="http://schemas.microsoft.com/office/powerpoint/2010/main" val="266405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181368" y="1697318"/>
            <a:ext cx="11317777" cy="4407408"/>
          </a:xfrm>
        </p:spPr>
        <p:txBody>
          <a:bodyPr>
            <a:normAutofit/>
          </a:bodyPr>
          <a:lstStyle/>
          <a:p>
            <a:pPr>
              <a:spcAft>
                <a:spcPts val="1200"/>
              </a:spcAft>
              <a:buClr>
                <a:schemeClr val="tx1"/>
              </a:buClr>
              <a:buFont typeface="Wingdings" panose="05000000000000000000" pitchFamily="2" charset="2"/>
              <a:buChar char="§"/>
            </a:pPr>
            <a:r>
              <a:rPr lang="en-GB" sz="1900" dirty="0">
                <a:solidFill>
                  <a:schemeClr val="tx1"/>
                </a:solidFill>
                <a:latin typeface="Arial" panose="020B0604020202020204" pitchFamily="34" charset="0"/>
                <a:cs typeface="Arial" panose="020B0604020202020204" pitchFamily="34" charset="0"/>
              </a:rPr>
              <a:t>Schools have a responsibility to respond to child protection needs.</a:t>
            </a:r>
          </a:p>
          <a:p>
            <a:pPr>
              <a:spcAft>
                <a:spcPts val="1200"/>
              </a:spcAft>
              <a:buClr>
                <a:schemeClr val="tx1"/>
              </a:buClr>
              <a:buFont typeface="Wingdings" panose="05000000000000000000" pitchFamily="2" charset="2"/>
              <a:buChar char="§"/>
            </a:pPr>
            <a:r>
              <a:rPr lang="en-GB" sz="1900" dirty="0">
                <a:solidFill>
                  <a:schemeClr val="tx1"/>
                </a:solidFill>
                <a:latin typeface="Arial" panose="020B0604020202020204" pitchFamily="34" charset="0"/>
                <a:cs typeface="Arial" panose="020B0604020202020204" pitchFamily="34" charset="0"/>
              </a:rPr>
              <a:t>International legal norms and standards clearly articulate the indivisibility of children’s rights in education and child protection. </a:t>
            </a:r>
          </a:p>
          <a:p>
            <a:pPr>
              <a:spcAft>
                <a:spcPts val="1200"/>
              </a:spcAft>
              <a:buClr>
                <a:schemeClr val="tx1"/>
              </a:buClr>
              <a:buFont typeface="Wingdings" panose="05000000000000000000" pitchFamily="2" charset="2"/>
              <a:buChar char="§"/>
            </a:pPr>
            <a:r>
              <a:rPr lang="en-GB" sz="1900" dirty="0">
                <a:solidFill>
                  <a:schemeClr val="tx1"/>
                </a:solidFill>
                <a:latin typeface="Arial" panose="020B0604020202020204" pitchFamily="34" charset="0"/>
                <a:cs typeface="Arial" panose="020B0604020202020204" pitchFamily="34" charset="0"/>
              </a:rPr>
              <a:t>A child’s right to protection applies in all settings, including schools.</a:t>
            </a: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p:txBody>
          <a:bodyPr/>
          <a:lstStyle/>
          <a:p>
            <a:pPr marL="361950" indent="-361950" algn="l"/>
            <a:r>
              <a:rPr lang="en-GB" sz="2400" dirty="0"/>
              <a:t>2. States are obligated to protect children from</a:t>
            </a:r>
            <a:br>
              <a:rPr lang="en-GB" sz="2400" dirty="0"/>
            </a:br>
            <a:r>
              <a:rPr lang="en-GB" sz="2400" dirty="0"/>
              <a:t>all forms of violence in school settings</a:t>
            </a:r>
          </a:p>
        </p:txBody>
      </p:sp>
      <p:pic>
        <p:nvPicPr>
          <p:cNvPr id="4" name="Picture 3">
            <a:extLst>
              <a:ext uri="{FF2B5EF4-FFF2-40B4-BE49-F238E27FC236}">
                <a16:creationId xmlns:a16="http://schemas.microsoft.com/office/drawing/2014/main" id="{64F41B4F-5484-417A-AD21-EF61245343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6" name="Picture 5">
            <a:extLst>
              <a:ext uri="{FF2B5EF4-FFF2-40B4-BE49-F238E27FC236}">
                <a16:creationId xmlns:a16="http://schemas.microsoft.com/office/drawing/2014/main" id="{158726BD-EF40-491E-A136-839D230463C1}"/>
              </a:ext>
            </a:extLst>
          </p:cNvPr>
          <p:cNvPicPr>
            <a:picLocks noChangeAspect="1"/>
          </p:cNvPicPr>
          <p:nvPr/>
        </p:nvPicPr>
        <p:blipFill>
          <a:blip r:embed="rId3"/>
          <a:stretch>
            <a:fillRect/>
          </a:stretch>
        </p:blipFill>
        <p:spPr>
          <a:xfrm>
            <a:off x="2803055" y="3901022"/>
            <a:ext cx="6033091" cy="2584809"/>
          </a:xfrm>
          <a:prstGeom prst="rect">
            <a:avLst/>
          </a:prstGeom>
        </p:spPr>
      </p:pic>
      <p:sp>
        <p:nvSpPr>
          <p:cNvPr id="8" name="TextBox 7">
            <a:extLst>
              <a:ext uri="{FF2B5EF4-FFF2-40B4-BE49-F238E27FC236}">
                <a16:creationId xmlns:a16="http://schemas.microsoft.com/office/drawing/2014/main" id="{5F87CA22-504D-44DC-A0A0-F7D7C72034CE}"/>
              </a:ext>
            </a:extLst>
          </p:cNvPr>
          <p:cNvSpPr txBox="1"/>
          <p:nvPr/>
        </p:nvSpPr>
        <p:spPr>
          <a:xfrm>
            <a:off x="7367171" y="6264846"/>
            <a:ext cx="1595684" cy="215444"/>
          </a:xfrm>
          <a:prstGeom prst="rect">
            <a:avLst/>
          </a:prstGeom>
          <a:noFill/>
        </p:spPr>
        <p:txBody>
          <a:bodyPr wrap="square">
            <a:spAutoFit/>
          </a:bodyPr>
          <a:lstStyle/>
          <a:p>
            <a:r>
              <a:rPr lang="en-US" sz="800" b="0" i="0" u="none" strike="noStrike" baseline="0" dirty="0">
                <a:solidFill>
                  <a:schemeClr val="bg1"/>
                </a:solidFill>
                <a:latin typeface="Univers LT Pro 45 Light"/>
              </a:rPr>
              <a:t>© UNICEF/UN0222337/BROWN</a:t>
            </a:r>
            <a:endParaRPr lang="en-US" dirty="0">
              <a:solidFill>
                <a:schemeClr val="bg1"/>
              </a:solidFill>
            </a:endParaRPr>
          </a:p>
        </p:txBody>
      </p:sp>
    </p:spTree>
    <p:extLst>
      <p:ext uri="{BB962C8B-B14F-4D97-AF65-F5344CB8AC3E}">
        <p14:creationId xmlns:p14="http://schemas.microsoft.com/office/powerpoint/2010/main" val="1707494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281354" y="1965160"/>
            <a:ext cx="6501283" cy="4407408"/>
          </a:xfrm>
        </p:spPr>
        <p:txBody>
          <a:bodyPr>
            <a:normAutofit/>
          </a:bodyPr>
          <a:lstStyle/>
          <a:p>
            <a:pPr>
              <a:spcBef>
                <a:spcPts val="1200"/>
              </a:spcBef>
              <a:buClr>
                <a:schemeClr val="tx1"/>
              </a:buClr>
            </a:pPr>
            <a:r>
              <a:rPr lang="en-GB" dirty="0">
                <a:solidFill>
                  <a:schemeClr val="tx1"/>
                </a:solidFill>
                <a:latin typeface="Arial" panose="020B0604020202020204" pitchFamily="34" charset="0"/>
                <a:cs typeface="Arial" panose="020B0604020202020204" pitchFamily="34" charset="0"/>
              </a:rPr>
              <a:t>Child protection in schools helps countries meet the education goals in the SDGs</a:t>
            </a:r>
          </a:p>
          <a:p>
            <a:pPr>
              <a:spcBef>
                <a:spcPts val="1200"/>
              </a:spcBef>
              <a:buClr>
                <a:schemeClr val="tx1"/>
              </a:buClr>
            </a:pPr>
            <a:r>
              <a:rPr lang="en-GB" dirty="0">
                <a:solidFill>
                  <a:schemeClr val="tx1"/>
                </a:solidFill>
                <a:latin typeface="Arial" panose="020B0604020202020204" pitchFamily="34" charset="0"/>
                <a:cs typeface="Arial" panose="020B0604020202020204" pitchFamily="34" charset="0"/>
              </a:rPr>
              <a:t>Child protection in schools reduces barriers to learning, and meeting students’ basic physical and psychosocial needs, leading to better learning outcomes &amp; overall well-being.</a:t>
            </a: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p:txBody>
          <a:bodyPr/>
          <a:lstStyle/>
          <a:p>
            <a:pPr marL="452438" indent="-361950" algn="l"/>
            <a:r>
              <a:rPr lang="en-GB" sz="2400" dirty="0"/>
              <a:t>3. Preventing and addressing child protection in schools also helps achieve educational outcomes</a:t>
            </a:r>
          </a:p>
        </p:txBody>
      </p:sp>
      <p:pic>
        <p:nvPicPr>
          <p:cNvPr id="6" name="Picture 5">
            <a:extLst>
              <a:ext uri="{FF2B5EF4-FFF2-40B4-BE49-F238E27FC236}">
                <a16:creationId xmlns:a16="http://schemas.microsoft.com/office/drawing/2014/main" id="{851113BB-BC32-42AF-8E5E-478E2B153438}"/>
              </a:ext>
            </a:extLst>
          </p:cNvPr>
          <p:cNvPicPr>
            <a:picLocks noChangeAspect="1"/>
          </p:cNvPicPr>
          <p:nvPr/>
        </p:nvPicPr>
        <p:blipFill>
          <a:blip r:embed="rId2"/>
          <a:stretch>
            <a:fillRect/>
          </a:stretch>
        </p:blipFill>
        <p:spPr>
          <a:xfrm>
            <a:off x="7085761" y="2331448"/>
            <a:ext cx="4205091" cy="2837219"/>
          </a:xfrm>
          <a:prstGeom prst="rect">
            <a:avLst/>
          </a:prstGeom>
        </p:spPr>
      </p:pic>
      <p:pic>
        <p:nvPicPr>
          <p:cNvPr id="7" name="Picture 6">
            <a:extLst>
              <a:ext uri="{FF2B5EF4-FFF2-40B4-BE49-F238E27FC236}">
                <a16:creationId xmlns:a16="http://schemas.microsoft.com/office/drawing/2014/main" id="{A2555DBD-B2E3-4FA2-A3EF-D156A7A70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sp>
        <p:nvSpPr>
          <p:cNvPr id="9" name="TextBox 8">
            <a:extLst>
              <a:ext uri="{FF2B5EF4-FFF2-40B4-BE49-F238E27FC236}">
                <a16:creationId xmlns:a16="http://schemas.microsoft.com/office/drawing/2014/main" id="{7A1DC264-B3E1-469A-8E9E-5F66C81CD010}"/>
              </a:ext>
            </a:extLst>
          </p:cNvPr>
          <p:cNvSpPr txBox="1"/>
          <p:nvPr/>
        </p:nvSpPr>
        <p:spPr>
          <a:xfrm>
            <a:off x="9358532" y="4953223"/>
            <a:ext cx="1989408" cy="215444"/>
          </a:xfrm>
          <a:prstGeom prst="rect">
            <a:avLst/>
          </a:prstGeom>
          <a:noFill/>
        </p:spPr>
        <p:txBody>
          <a:bodyPr wrap="square">
            <a:spAutoFit/>
          </a:bodyPr>
          <a:lstStyle/>
          <a:p>
            <a:r>
              <a:rPr lang="en-US" sz="800" b="0" i="0" u="none" strike="noStrike" baseline="0" dirty="0">
                <a:solidFill>
                  <a:schemeClr val="bg1"/>
                </a:solidFill>
                <a:latin typeface="Univers LT Pro 45 Light"/>
              </a:rPr>
              <a:t>© UNICEF/UNI330895// FRANK DEJONGH </a:t>
            </a:r>
            <a:endParaRPr lang="en-US" dirty="0">
              <a:solidFill>
                <a:schemeClr val="bg1"/>
              </a:solidFill>
            </a:endParaRPr>
          </a:p>
        </p:txBody>
      </p:sp>
    </p:spTree>
    <p:extLst>
      <p:ext uri="{BB962C8B-B14F-4D97-AF65-F5344CB8AC3E}">
        <p14:creationId xmlns:p14="http://schemas.microsoft.com/office/powerpoint/2010/main" val="3165023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D35E8D-BC5D-4540-B33C-280E1B84E2D0}"/>
              </a:ext>
            </a:extLst>
          </p:cNvPr>
          <p:cNvSpPr>
            <a:spLocks noGrp="1"/>
          </p:cNvSpPr>
          <p:nvPr>
            <p:ph idx="1"/>
          </p:nvPr>
        </p:nvSpPr>
        <p:spPr>
          <a:xfrm>
            <a:off x="181369" y="1965160"/>
            <a:ext cx="7915710" cy="4407408"/>
          </a:xfrm>
        </p:spPr>
        <p:txBody>
          <a:bodyPr>
            <a:normAutofit/>
          </a:bodyPr>
          <a:lstStyle/>
          <a:p>
            <a:pPr>
              <a:spcAft>
                <a:spcPts val="1200"/>
              </a:spcAft>
              <a:buClr>
                <a:schemeClr val="tx1"/>
              </a:buClr>
              <a:buFont typeface="Wingdings" panose="05000000000000000000" pitchFamily="2" charset="2"/>
              <a:buChar char="§"/>
            </a:pPr>
            <a:r>
              <a:rPr lang="en-GB" dirty="0">
                <a:solidFill>
                  <a:schemeClr val="tx1"/>
                </a:solidFill>
                <a:latin typeface="Arial" panose="020B0604020202020204" pitchFamily="34" charset="0"/>
                <a:cs typeface="Arial" panose="020B0604020202020204" pitchFamily="34" charset="0"/>
              </a:rPr>
              <a:t>Ministries of education should budget and plan for child protection, and child participation, in education strategies.</a:t>
            </a:r>
          </a:p>
          <a:p>
            <a:pPr>
              <a:spcAft>
                <a:spcPts val="1200"/>
              </a:spcAft>
              <a:buClr>
                <a:schemeClr val="tx1"/>
              </a:buClr>
              <a:buFont typeface="Wingdings" panose="05000000000000000000" pitchFamily="2" charset="2"/>
              <a:buChar char="§"/>
            </a:pPr>
            <a:r>
              <a:rPr lang="en-GB" dirty="0">
                <a:solidFill>
                  <a:schemeClr val="tx1"/>
                </a:solidFill>
                <a:latin typeface="Arial" panose="020B0604020202020204" pitchFamily="34" charset="0"/>
                <a:cs typeface="Arial" panose="020B0604020202020204" pitchFamily="34" charset="0"/>
              </a:rPr>
              <a:t>Collaborative, team-based approaches with shared goals among teachers, school administrators, social service workers and community members are critical to achieve safe and positive learning environments, and for effective coordination of services and interventions.</a:t>
            </a:r>
          </a:p>
        </p:txBody>
      </p:sp>
      <p:sp>
        <p:nvSpPr>
          <p:cNvPr id="3" name="Title 2">
            <a:extLst>
              <a:ext uri="{FF2B5EF4-FFF2-40B4-BE49-F238E27FC236}">
                <a16:creationId xmlns:a16="http://schemas.microsoft.com/office/drawing/2014/main" id="{29186EA6-F911-4119-BEC7-DF8EE7BB7900}"/>
              </a:ext>
            </a:extLst>
          </p:cNvPr>
          <p:cNvSpPr>
            <a:spLocks noGrp="1"/>
          </p:cNvSpPr>
          <p:nvPr>
            <p:ph type="title"/>
          </p:nvPr>
        </p:nvSpPr>
        <p:spPr>
          <a:xfrm>
            <a:off x="70339" y="426185"/>
            <a:ext cx="11613168" cy="1054394"/>
          </a:xfrm>
        </p:spPr>
        <p:txBody>
          <a:bodyPr/>
          <a:lstStyle/>
          <a:p>
            <a:pPr marL="712788" indent="-350838" algn="l"/>
            <a:r>
              <a:rPr lang="en-GB" sz="2400" dirty="0"/>
              <a:t>4. Children are better protected in schools – </a:t>
            </a:r>
            <a:r>
              <a:rPr lang="en-GB" sz="2400" dirty="0" err="1"/>
              <a:t>wHose</a:t>
            </a:r>
            <a:r>
              <a:rPr lang="en-GB" sz="2400" dirty="0"/>
              <a:t> Child PROTECTION policies </a:t>
            </a:r>
            <a:r>
              <a:rPr lang="en-GB" sz="2400" dirty="0" err="1"/>
              <a:t>ARe</a:t>
            </a:r>
            <a:r>
              <a:rPr lang="en-GB" sz="2400" dirty="0"/>
              <a:t> integrated with wider CHILD PROTECTION systems</a:t>
            </a:r>
            <a:br>
              <a:rPr lang="en-GB" sz="2400" dirty="0"/>
            </a:br>
            <a:r>
              <a:rPr lang="en-GB" sz="2400" dirty="0"/>
              <a:t>. </a:t>
            </a:r>
          </a:p>
        </p:txBody>
      </p:sp>
      <p:pic>
        <p:nvPicPr>
          <p:cNvPr id="5" name="Picture 4">
            <a:extLst>
              <a:ext uri="{FF2B5EF4-FFF2-40B4-BE49-F238E27FC236}">
                <a16:creationId xmlns:a16="http://schemas.microsoft.com/office/drawing/2014/main" id="{60729E69-9DE3-472F-9A4D-976468996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5248" y="6069497"/>
            <a:ext cx="1325384" cy="606142"/>
          </a:xfrm>
          <a:prstGeom prst="rect">
            <a:avLst/>
          </a:prstGeom>
        </p:spPr>
      </p:pic>
      <p:pic>
        <p:nvPicPr>
          <p:cNvPr id="7" name="Picture 6">
            <a:extLst>
              <a:ext uri="{FF2B5EF4-FFF2-40B4-BE49-F238E27FC236}">
                <a16:creationId xmlns:a16="http://schemas.microsoft.com/office/drawing/2014/main" id="{D20A3BA0-DA16-4558-B242-7DAB315C6D9C}"/>
              </a:ext>
            </a:extLst>
          </p:cNvPr>
          <p:cNvPicPr>
            <a:picLocks noChangeAspect="1"/>
          </p:cNvPicPr>
          <p:nvPr/>
        </p:nvPicPr>
        <p:blipFill>
          <a:blip r:embed="rId3"/>
          <a:stretch>
            <a:fillRect/>
          </a:stretch>
        </p:blipFill>
        <p:spPr>
          <a:xfrm>
            <a:off x="8596928" y="2133601"/>
            <a:ext cx="2751012" cy="3531704"/>
          </a:xfrm>
          <a:prstGeom prst="rect">
            <a:avLst/>
          </a:prstGeom>
        </p:spPr>
      </p:pic>
      <p:sp>
        <p:nvSpPr>
          <p:cNvPr id="9" name="TextBox 8">
            <a:extLst>
              <a:ext uri="{FF2B5EF4-FFF2-40B4-BE49-F238E27FC236}">
                <a16:creationId xmlns:a16="http://schemas.microsoft.com/office/drawing/2014/main" id="{F596D45F-2AF0-4044-ACEA-F47A9B1ED470}"/>
              </a:ext>
            </a:extLst>
          </p:cNvPr>
          <p:cNvSpPr txBox="1"/>
          <p:nvPr/>
        </p:nvSpPr>
        <p:spPr>
          <a:xfrm>
            <a:off x="5251940" y="5449861"/>
            <a:ext cx="6096000" cy="215444"/>
          </a:xfrm>
          <a:prstGeom prst="rect">
            <a:avLst/>
          </a:prstGeom>
          <a:noFill/>
        </p:spPr>
        <p:txBody>
          <a:bodyPr wrap="square">
            <a:spAutoFit/>
          </a:bodyPr>
          <a:lstStyle/>
          <a:p>
            <a:pPr algn="r"/>
            <a:r>
              <a:rPr lang="en-US" sz="800" b="0" i="0" u="none" strike="noStrike" baseline="0" dirty="0">
                <a:solidFill>
                  <a:schemeClr val="bg1"/>
                </a:solidFill>
                <a:latin typeface="Univers LT Pro 45 Light"/>
              </a:rPr>
              <a:t>© UNICEF/UN0520217/ARCOS</a:t>
            </a:r>
            <a:endParaRPr lang="en-US" dirty="0">
              <a:solidFill>
                <a:schemeClr val="bg1"/>
              </a:solidFill>
            </a:endParaRPr>
          </a:p>
        </p:txBody>
      </p:sp>
    </p:spTree>
    <p:extLst>
      <p:ext uri="{BB962C8B-B14F-4D97-AF65-F5344CB8AC3E}">
        <p14:creationId xmlns:p14="http://schemas.microsoft.com/office/powerpoint/2010/main" val="30529388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zF5wzl86ECoHf1p.BK3Qg"/>
</p:tagLst>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Grid">
  <a:themeElements>
    <a:clrScheme name="Custom 16">
      <a:dk1>
        <a:srgbClr val="005878"/>
      </a:dk1>
      <a:lt1>
        <a:sysClr val="window" lastClr="FFFFFF"/>
      </a:lt1>
      <a:dk2>
        <a:srgbClr val="FF9900"/>
      </a:dk2>
      <a:lt2>
        <a:srgbClr val="F2F2F2"/>
      </a:lt2>
      <a:accent1>
        <a:srgbClr val="00B0F0"/>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6272559DF8E9468829C5942C2822FE" ma:contentTypeVersion="13" ma:contentTypeDescription="Create a new document." ma:contentTypeScope="" ma:versionID="d9cc5e47d1d8547923fe883306624e1f">
  <xsd:schema xmlns:xsd="http://www.w3.org/2001/XMLSchema" xmlns:xs="http://www.w3.org/2001/XMLSchema" xmlns:p="http://schemas.microsoft.com/office/2006/metadata/properties" xmlns:ns2="ec7dad95-5f13-4e0d-a63b-8d5db5f60a0a" xmlns:ns3="0c219c0c-0990-4597-aacf-e0e6e19ba541" targetNamespace="http://schemas.microsoft.com/office/2006/metadata/properties" ma:root="true" ma:fieldsID="c002545c123866474acaf91bae214652" ns2:_="" ns3:_="">
    <xsd:import namespace="ec7dad95-5f13-4e0d-a63b-8d5db5f60a0a"/>
    <xsd:import namespace="0c219c0c-0990-4597-aacf-e0e6e19ba54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7dad95-5f13-4e0d-a63b-8d5db5f60a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219c0c-0990-4597-aacf-e0e6e19ba54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6DAC09-7C50-487D-A525-A0F1439B0FC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E8BC5A7-49CB-4757-AD1F-6515C042D2D7}">
  <ds:schemaRefs>
    <ds:schemaRef ds:uri="http://schemas.microsoft.com/sharepoint/v3/contenttype/forms"/>
  </ds:schemaRefs>
</ds:datastoreItem>
</file>

<file path=customXml/itemProps3.xml><?xml version="1.0" encoding="utf-8"?>
<ds:datastoreItem xmlns:ds="http://schemas.openxmlformats.org/officeDocument/2006/customXml" ds:itemID="{BE22A5FE-9C5C-4032-944A-906903746B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7dad95-5f13-4e0d-a63b-8d5db5f60a0a"/>
    <ds:schemaRef ds:uri="0c219c0c-0990-4597-aacf-e0e6e19ba5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14616</TotalTime>
  <Words>2149</Words>
  <Application>Microsoft Office PowerPoint</Application>
  <PresentationFormat>Widescreen</PresentationFormat>
  <Paragraphs>149</Paragraphs>
  <Slides>17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Franklin Gothic Medium</vt:lpstr>
      <vt:lpstr>Open Sans Light</vt:lpstr>
      <vt:lpstr>Univers LT Pro 45 Light</vt:lpstr>
      <vt:lpstr>Wingdings</vt:lpstr>
      <vt:lpstr>Wingdings 2</vt:lpstr>
      <vt:lpstr>Grid</vt:lpstr>
      <vt:lpstr>    </vt:lpstr>
      <vt:lpstr>Why was Daniel Invisible?</vt:lpstr>
      <vt:lpstr>Why was Daniel Invisible?</vt:lpstr>
      <vt:lpstr>WhAT is the Social Service Workforce? GLOBAL SOCIAL SERVICE WORKFORCE ALLIANCE definition</vt:lpstr>
      <vt:lpstr>A Wide RANGE of Personnel May hAVE Roles In Violence Prevention &amp; Child Protection in Schools</vt:lpstr>
      <vt:lpstr>1. Schools are critical spaces to address violence against children and other child protection concerns  </vt:lpstr>
      <vt:lpstr>2. States are obligated to protect children from all forms of violence in school settings</vt:lpstr>
      <vt:lpstr>3. Preventing and addressing child protection in schools also helps achieve educational outcomes</vt:lpstr>
      <vt:lpstr>4. Children are better protected in schools – wHose Child PROTECTION policies ARe integrated with wider CHILD PROTECTION systems . </vt:lpstr>
      <vt:lpstr>5. trained and supported SCHOOL STAFF can address CP issues, but THEY HAVE limited time and capacity to DO SO. </vt:lpstr>
      <vt:lpstr>6. The social service workforce should be integrated into schools and education systems </vt:lpstr>
      <vt:lpstr>6. INTEGRATION OF SOCIAL SERVIcE WORKERS into SCHOOLS (continued)</vt:lpstr>
      <vt:lpstr>7. Effective child protection in schools is underpinned by multi-stakeholder engagement and a holistic approach   </vt:lpstr>
      <vt:lpstr>8. FOR Social Service Workers TO engage with families, communities &amp; OTHER AGENCIES, THEY NEED robust referral &amp; outreach mechanisms  </vt:lpstr>
      <vt:lpstr>9. WE NEED TO advocate for the effective development and professionalization of the SSW in schools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Social Service Workforce Alliance</dc:title>
  <dc:creator>Hugh Salmon</dc:creator>
  <cp:lastModifiedBy>Hugh Salmon</cp:lastModifiedBy>
  <cp:revision>53</cp:revision>
  <cp:lastPrinted>2020-09-02T11:56:09Z</cp:lastPrinted>
  <dcterms:created xsi:type="dcterms:W3CDTF">2020-08-29T09:17:27Z</dcterms:created>
  <dcterms:modified xsi:type="dcterms:W3CDTF">2023-11-02T08:32:22Z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0x0101004F6272559DF8E9468829C5942C2822FE</vt:lpwstr>
  </property>
</Properties>
</file>