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3" r:id="rId2"/>
    <p:sldId id="430" r:id="rId3"/>
    <p:sldId id="425" r:id="rId4"/>
    <p:sldId id="431" r:id="rId5"/>
    <p:sldId id="394" r:id="rId6"/>
    <p:sldId id="397" r:id="rId7"/>
    <p:sldId id="398" r:id="rId8"/>
    <p:sldId id="395" r:id="rId9"/>
    <p:sldId id="380" r:id="rId10"/>
    <p:sldId id="432" r:id="rId11"/>
    <p:sldId id="415" r:id="rId12"/>
    <p:sldId id="416" r:id="rId13"/>
    <p:sldId id="413" r:id="rId14"/>
    <p:sldId id="417" r:id="rId15"/>
    <p:sldId id="422" r:id="rId16"/>
    <p:sldId id="423" r:id="rId17"/>
    <p:sldId id="433" r:id="rId18"/>
    <p:sldId id="384" r:id="rId19"/>
  </p:sldIdLst>
  <p:sldSz cx="9144000" cy="6858000" type="screen4x3"/>
  <p:notesSz cx="6797675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15D22"/>
    <a:srgbClr val="604A7B"/>
    <a:srgbClr val="47C5AA"/>
    <a:srgbClr val="FF9900"/>
    <a:srgbClr val="009DDC"/>
    <a:srgbClr val="92D05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81179" autoAdjust="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6025653-5075-1CBD-D929-528424B28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F2AC19-5A48-CC2B-6280-66AB8AF5D6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151161-E2B1-41F8-9FBA-5ECB5FE8F6DC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B3A5E6-0441-7C40-E3B7-6B16EE2DE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E18E6B-3D9C-98DF-261F-7B64FB3402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721366-B94B-4443-A526-8AFCA03ABA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BB7BA4A-C367-A04A-F01B-CC9D961D2B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63D193-5981-174B-E5DA-08F40471E7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0F55B6-70BC-48F2-BFA4-846B957FA4C5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CAADB24D-BF3D-277B-D2DB-73FDF745EB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D3870C92-57CE-ADDC-CE25-093E60D31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6BDC4A-A4F0-D7A1-CA0C-E3EDD69244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4CCF9C-CDE2-F84C-C2A1-86B27B0FA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0CF0CA-A132-497C-B28F-4C50ECB235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65686CA6-D9AC-A610-F9C2-580ABCEE38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3F13F597-AB72-7D8F-3A6F-99951DBDEE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01A51751-B9CE-D686-9BB1-10F188A94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394F84-5C10-4AB9-8487-E7057AE2660F}" type="slidenum">
              <a:rPr lang="fr-FR" altLang="fr-FR" smtClean="0">
                <a:latin typeface="Calibri" panose="020F0502020204030204" pitchFamily="34" charset="0"/>
              </a:rPr>
              <a:pPr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EDB6B4CA-650A-19F5-8AD7-CBD2789B50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>
            <a:extLst>
              <a:ext uri="{FF2B5EF4-FFF2-40B4-BE49-F238E27FC236}">
                <a16:creationId xmlns:a16="http://schemas.microsoft.com/office/drawing/2014/main" id="{32A5DB1A-56AE-DA7F-72B5-F916670BBE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68612" name="Espace réservé du numéro de diapositive 3">
            <a:extLst>
              <a:ext uri="{FF2B5EF4-FFF2-40B4-BE49-F238E27FC236}">
                <a16:creationId xmlns:a16="http://schemas.microsoft.com/office/drawing/2014/main" id="{F2120B54-37AF-4381-5B77-5EF814ACF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AA3898-8227-4E68-8B95-4E83305E02F8}" type="slidenum">
              <a:rPr lang="fr-FR" altLang="fr-FR" smtClean="0">
                <a:latin typeface="Calibri" panose="020F0502020204030204" pitchFamily="34" charset="0"/>
              </a:rPr>
              <a:pPr/>
              <a:t>15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>
            <a:extLst>
              <a:ext uri="{FF2B5EF4-FFF2-40B4-BE49-F238E27FC236}">
                <a16:creationId xmlns:a16="http://schemas.microsoft.com/office/drawing/2014/main" id="{F41D0A44-5D6D-3AF6-D835-551B68D3D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ce réservé des commentaires 2">
            <a:extLst>
              <a:ext uri="{FF2B5EF4-FFF2-40B4-BE49-F238E27FC236}">
                <a16:creationId xmlns:a16="http://schemas.microsoft.com/office/drawing/2014/main" id="{26A319E2-7E4D-5B45-EC81-ABF1325F40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73732" name="Espace réservé du numéro de diapositive 3">
            <a:extLst>
              <a:ext uri="{FF2B5EF4-FFF2-40B4-BE49-F238E27FC236}">
                <a16:creationId xmlns:a16="http://schemas.microsoft.com/office/drawing/2014/main" id="{5E74CF16-1300-3C09-6FDF-893CF6002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AB9521-B30A-40D8-94FD-770464BF425C}" type="slidenum">
              <a:rPr lang="fr-FR" altLang="fr-FR" smtClean="0">
                <a:latin typeface="Calibri" panose="020F0502020204030204" pitchFamily="34" charset="0"/>
              </a:rPr>
              <a:pPr/>
              <a:t>18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65686CA6-D9AC-A610-F9C2-580ABCEE38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3F13F597-AB72-7D8F-3A6F-99951DBDEE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01A51751-B9CE-D686-9BB1-10F188A94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394F84-5C10-4AB9-8487-E7057AE2660F}" type="slidenum">
              <a:rPr lang="fr-FR" altLang="fr-FR" smtClean="0">
                <a:latin typeface="Calibri" panose="020F0502020204030204" pitchFamily="34" charset="0"/>
              </a:rPr>
              <a:pPr/>
              <a:t>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>
            <a:extLst>
              <a:ext uri="{FF2B5EF4-FFF2-40B4-BE49-F238E27FC236}">
                <a16:creationId xmlns:a16="http://schemas.microsoft.com/office/drawing/2014/main" id="{55871207-8DEB-887F-9E8A-AD82BE7558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>
            <a:extLst>
              <a:ext uri="{FF2B5EF4-FFF2-40B4-BE49-F238E27FC236}">
                <a16:creationId xmlns:a16="http://schemas.microsoft.com/office/drawing/2014/main" id="{81B9A51C-EE81-73F1-958B-280F96FF5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8916" name="Espace réservé du numéro de diapositive 3">
            <a:extLst>
              <a:ext uri="{FF2B5EF4-FFF2-40B4-BE49-F238E27FC236}">
                <a16:creationId xmlns:a16="http://schemas.microsoft.com/office/drawing/2014/main" id="{0B8794FB-D689-07FC-8C87-7EE101CA1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AA331E-866E-4BF5-B106-5D76BE30C3AC}" type="slidenum">
              <a:rPr lang="fr-FR" altLang="fr-FR" smtClean="0">
                <a:latin typeface="Calibri" panose="020F0502020204030204" pitchFamily="34" charset="0"/>
              </a:rPr>
              <a:pPr/>
              <a:t>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>
            <a:extLst>
              <a:ext uri="{FF2B5EF4-FFF2-40B4-BE49-F238E27FC236}">
                <a16:creationId xmlns:a16="http://schemas.microsoft.com/office/drawing/2014/main" id="{4330AB2C-454C-C934-B1FE-9692F8AFC2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>
            <a:extLst>
              <a:ext uri="{FF2B5EF4-FFF2-40B4-BE49-F238E27FC236}">
                <a16:creationId xmlns:a16="http://schemas.microsoft.com/office/drawing/2014/main" id="{EA9CF6C8-54D6-7594-1FD7-2AAFDA73C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0964" name="Espace réservé du numéro de diapositive 3">
            <a:extLst>
              <a:ext uri="{FF2B5EF4-FFF2-40B4-BE49-F238E27FC236}">
                <a16:creationId xmlns:a16="http://schemas.microsoft.com/office/drawing/2014/main" id="{A07008DA-5732-2166-E565-9114AA257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8886F7-25D8-4BF4-9760-EB543B23C866}" type="slidenum">
              <a:rPr lang="fr-FR" altLang="fr-FR" smtClean="0">
                <a:latin typeface="Calibri" panose="020F0502020204030204" pitchFamily="34" charset="0"/>
              </a:rPr>
              <a:pPr/>
              <a:t>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>
            <a:extLst>
              <a:ext uri="{FF2B5EF4-FFF2-40B4-BE49-F238E27FC236}">
                <a16:creationId xmlns:a16="http://schemas.microsoft.com/office/drawing/2014/main" id="{E04498B8-3499-2780-CE52-042702768B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>
            <a:extLst>
              <a:ext uri="{FF2B5EF4-FFF2-40B4-BE49-F238E27FC236}">
                <a16:creationId xmlns:a16="http://schemas.microsoft.com/office/drawing/2014/main" id="{C704DD74-23BC-3CB2-4887-17931021E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92F1469A-B8B1-E9C4-7B20-D79D94D0B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FCCEE7-3A59-4849-ABA7-BBC8576A620E}" type="slidenum">
              <a:rPr lang="fr-FR" altLang="fr-FR" smtClean="0">
                <a:latin typeface="Calibri" panose="020F0502020204030204" pitchFamily="34" charset="0"/>
              </a:rPr>
              <a:pPr/>
              <a:t>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>
            <a:extLst>
              <a:ext uri="{FF2B5EF4-FFF2-40B4-BE49-F238E27FC236}">
                <a16:creationId xmlns:a16="http://schemas.microsoft.com/office/drawing/2014/main" id="{B9BB5D52-70C2-8A83-6E5E-A3E20509BB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>
            <a:extLst>
              <a:ext uri="{FF2B5EF4-FFF2-40B4-BE49-F238E27FC236}">
                <a16:creationId xmlns:a16="http://schemas.microsoft.com/office/drawing/2014/main" id="{FF9C991B-4759-2052-2089-675EE56955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3012" name="Espace réservé du numéro de diapositive 3">
            <a:extLst>
              <a:ext uri="{FF2B5EF4-FFF2-40B4-BE49-F238E27FC236}">
                <a16:creationId xmlns:a16="http://schemas.microsoft.com/office/drawing/2014/main" id="{2AAD656F-6333-974C-64CC-189B103F0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704FA3-3129-45CD-BBF7-F34E1083E05C}" type="slidenum">
              <a:rPr lang="fr-FR" altLang="fr-FR" smtClean="0">
                <a:latin typeface="Calibri" panose="020F0502020204030204" pitchFamily="34" charset="0"/>
              </a:rPr>
              <a:pPr/>
              <a:t>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>
            <a:extLst>
              <a:ext uri="{FF2B5EF4-FFF2-40B4-BE49-F238E27FC236}">
                <a16:creationId xmlns:a16="http://schemas.microsoft.com/office/drawing/2014/main" id="{BDE7DAD9-7856-00E6-01A0-DD5A6F6ECB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>
            <a:extLst>
              <a:ext uri="{FF2B5EF4-FFF2-40B4-BE49-F238E27FC236}">
                <a16:creationId xmlns:a16="http://schemas.microsoft.com/office/drawing/2014/main" id="{21EF5659-E410-FABB-2BE2-D59931C372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7348" name="Espace réservé du numéro de diapositive 3">
            <a:extLst>
              <a:ext uri="{FF2B5EF4-FFF2-40B4-BE49-F238E27FC236}">
                <a16:creationId xmlns:a16="http://schemas.microsoft.com/office/drawing/2014/main" id="{ECB5AD3F-0758-89AB-5A62-5DF8CD35C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1CD195-29C3-4C54-BC8C-E5AECEE407B4}" type="slidenum">
              <a:rPr lang="fr-FR" altLang="fr-FR" smtClean="0">
                <a:latin typeface="Calibri" panose="020F0502020204030204" pitchFamily="34" charset="0"/>
              </a:rPr>
              <a:pPr/>
              <a:t>12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>
            <a:extLst>
              <a:ext uri="{FF2B5EF4-FFF2-40B4-BE49-F238E27FC236}">
                <a16:creationId xmlns:a16="http://schemas.microsoft.com/office/drawing/2014/main" id="{43A52A0B-0F34-6004-6FE4-D7400ED878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>
            <a:extLst>
              <a:ext uri="{FF2B5EF4-FFF2-40B4-BE49-F238E27FC236}">
                <a16:creationId xmlns:a16="http://schemas.microsoft.com/office/drawing/2014/main" id="{93BC5DB1-7B7B-DE54-CA24-E171E9DEB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2228" name="Espace réservé du numéro de diapositive 3">
            <a:extLst>
              <a:ext uri="{FF2B5EF4-FFF2-40B4-BE49-F238E27FC236}">
                <a16:creationId xmlns:a16="http://schemas.microsoft.com/office/drawing/2014/main" id="{AE6BF895-1087-48A6-3088-A33ADF49E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55B401-352F-4547-8EF6-E3AA3622F25D}" type="slidenum">
              <a:rPr lang="fr-FR" altLang="fr-FR" smtClean="0">
                <a:latin typeface="Calibri" panose="020F0502020204030204" pitchFamily="34" charset="0"/>
              </a:rPr>
              <a:pPr/>
              <a:t>13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>
            <a:extLst>
              <a:ext uri="{FF2B5EF4-FFF2-40B4-BE49-F238E27FC236}">
                <a16:creationId xmlns:a16="http://schemas.microsoft.com/office/drawing/2014/main" id="{E4B90568-EF65-BF5D-8F39-E62B304EDC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>
            <a:extLst>
              <a:ext uri="{FF2B5EF4-FFF2-40B4-BE49-F238E27FC236}">
                <a16:creationId xmlns:a16="http://schemas.microsoft.com/office/drawing/2014/main" id="{6C0EAFCB-95E6-A070-8D00-BFA2A415AC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61444" name="Espace réservé du numéro de diapositive 3">
            <a:extLst>
              <a:ext uri="{FF2B5EF4-FFF2-40B4-BE49-F238E27FC236}">
                <a16:creationId xmlns:a16="http://schemas.microsoft.com/office/drawing/2014/main" id="{D96D0841-FA90-C2E9-CA14-54EC6A6D8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AA3DCE-16B6-4BB3-BE73-3F19C0E6A787}" type="slidenum">
              <a:rPr lang="fr-FR" altLang="fr-FR" smtClean="0">
                <a:latin typeface="Calibri" panose="020F0502020204030204" pitchFamily="34" charset="0"/>
              </a:rPr>
              <a:pPr/>
              <a:t>14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E5F351-326A-6C74-A368-FEA565D1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C0D5-D2A4-4727-AB7E-2B03A8D5B52D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6185A3-DE94-E610-08E8-E155B35D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088C5-8201-1A97-9C20-97CA6328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E2B2C-D7FC-4619-8531-AEAE4A1CC6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561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9709EA-693A-9086-45C1-AA1C007F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0168-1D4D-4DE3-B6E1-1D9BA37BEBDE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77DB2-70F1-6B1D-3556-C4EB11A9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17F330-04EF-B82E-4AC2-A479BF12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C08F-391C-4AD7-9586-A77294E7C0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77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29528E-C68C-1A46-A640-6E635DF7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6B28-ACD0-46AD-A539-CBE7A50766A3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5CF9C4-3E00-EAF3-F8F3-B4AA3226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986A0-50DC-7DED-1803-AB0A448B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CAEC-E478-4291-A68B-3644DC1FE9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875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FCC0B7-EFA6-5A6E-2F89-DDB4F7E0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3FC8-735F-4F44-993C-C384CB5468D4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0082AC-E9E2-D996-E57C-08FB4996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45C159-44C5-9D91-9CCC-895E1BE2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CEE0-0BE3-45BE-B4A6-E5F251D552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85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5AAE6-4014-9C76-9A2E-3473F327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764C-3175-4747-94C9-4F1CE9FB3865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EE2DB8-9EEC-4BCA-1D5A-71FCB23F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26C44-E841-1D89-A3DF-D4930AA3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3014-BFFA-444A-8983-8787DF8DC6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518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58C5C22-DD31-1D6A-DECD-CBB2B2FF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0158-4608-49A6-A4DC-6CC952099372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95840A1-E558-000F-AED9-46D5AEE5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C8C360B-1557-F56A-DC72-A70B3CBC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A804-760A-4CEF-9D7A-118E41A330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710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E7D6636-9F23-0560-3D91-9E37FD04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1776-7F45-4851-9CDC-C4FB7E81DEE6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61D783B-159E-6353-EAAA-B141F52D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A68314F-A369-D0E4-DD64-34B67238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7C2A-83A1-487A-B4C0-01410B2837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178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CEC456D-0061-C7A5-DA28-FC078C2E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DC3B-C873-426E-BB52-4127A9D34280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1187A4C-B7B4-F6E7-D084-E1AD9046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92FB328-7136-0F9D-8CB8-66E08F7D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5A44-1EC6-473A-A73E-2BF4AC9817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340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897A481-6212-C5A7-737E-4241F525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B08E-5217-4904-B85D-953EBBBBD16E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249DF24-3CE0-5821-0721-FAF9011B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F65809-FD35-26F5-6DC2-40CDFA47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D031-19BB-49E3-A343-6108E5E91C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063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AEA907D-18E7-86EC-4A92-F732CB01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38EA-354B-4DE6-9AAE-F08217F7591A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A454376-962E-3387-0744-162FE4A6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A3CD3A7-EC14-AB1A-27AD-B7A05602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34E2-4882-46E2-9C87-4E8963ED01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002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752FC34-0681-334B-FCCA-9F8EDCDD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BEF3-63B3-413F-BF67-C1445FAA9F5E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CEF0A3C-FB2C-DEAE-17E5-B82AAB44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F13B70E-71A4-32F4-FD9F-A89A4F6A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6FB7-67AB-49E2-A186-AC7B7A4CB5C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364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C6827CC2-70E5-2F96-85AA-77CBEE247D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E9185F4C-C00E-A8EB-2384-9EF6F625D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D8F511-BB37-4E51-FC1A-764D01760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E7784-CA04-438F-A60B-B56462B7DA97}" type="datetimeFigureOut">
              <a:rPr lang="fr-FR"/>
              <a:pPr>
                <a:defRPr/>
              </a:pPr>
              <a:t>29/10/2023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14D0C8-D44B-F1DF-AF40-70DA6A384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DB91E9-9035-6586-7643-D69986DF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84D446-A157-4154-92B8-4224B4ED75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02DAF22-2DFA-AEDE-C709-7A9834CDB547}"/>
              </a:ext>
            </a:extLst>
          </p:cNvPr>
          <p:cNvCxnSpPr/>
          <p:nvPr/>
        </p:nvCxnSpPr>
        <p:spPr>
          <a:xfrm>
            <a:off x="0" y="6119813"/>
            <a:ext cx="9144000" cy="1587"/>
          </a:xfrm>
          <a:prstGeom prst="line">
            <a:avLst/>
          </a:prstGeom>
          <a:ln>
            <a:solidFill>
              <a:srgbClr val="F15D2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388" name="ZoneTexte 7">
            <a:extLst>
              <a:ext uri="{FF2B5EF4-FFF2-40B4-BE49-F238E27FC236}">
                <a16:creationId xmlns:a16="http://schemas.microsoft.com/office/drawing/2014/main" id="{4614D591-71A6-21BC-749A-7D72DB85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484313"/>
            <a:ext cx="4203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MA" altLang="fr-FR" sz="4400" b="1" dirty="0">
                <a:solidFill>
                  <a:schemeClr val="bg1"/>
                </a:solidFill>
                <a:latin typeface="Arial" panose="020B0604020202020204" pitchFamily="34" charset="0"/>
              </a:rPr>
              <a:t>جهة </a:t>
            </a:r>
            <a:r>
              <a:rPr lang="ar-DZ" altLang="fr-FR" sz="4400" b="1" dirty="0">
                <a:solidFill>
                  <a:schemeClr val="bg1"/>
                </a:solidFill>
                <a:latin typeface="Arial" panose="020B0604020202020204" pitchFamily="34" charset="0"/>
              </a:rPr>
              <a:t>مراكش</a:t>
            </a:r>
            <a:r>
              <a:rPr lang="ar-MA" altLang="fr-FR" sz="4400" b="1" dirty="0">
                <a:solidFill>
                  <a:schemeClr val="bg1"/>
                </a:solidFill>
                <a:latin typeface="Arial" panose="020B0604020202020204" pitchFamily="34" charset="0"/>
              </a:rPr>
              <a:t>-آسفي</a:t>
            </a:r>
            <a:endParaRPr lang="fr-FR" altLang="fr-FR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ZoneTexte 9">
            <a:extLst>
              <a:ext uri="{FF2B5EF4-FFF2-40B4-BE49-F238E27FC236}">
                <a16:creationId xmlns:a16="http://schemas.microsoft.com/office/drawing/2014/main" id="{2A5ACDD5-F11C-F449-3FC6-2EBA733A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57338"/>
            <a:ext cx="48244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anose="020B0604020202020204" pitchFamily="34" charset="0"/>
              </a:rPr>
              <a:t>Région Marrakech-Safi</a:t>
            </a:r>
          </a:p>
        </p:txBody>
      </p:sp>
      <p:sp>
        <p:nvSpPr>
          <p:cNvPr id="16390" name="ZoneTexte 23">
            <a:extLst>
              <a:ext uri="{FF2B5EF4-FFF2-40B4-BE49-F238E27FC236}">
                <a16:creationId xmlns:a16="http://schemas.microsoft.com/office/drawing/2014/main" id="{09D91201-6212-B769-DE87-DD8BCBEBE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4" y="2397948"/>
            <a:ext cx="8496944" cy="156966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MA" altLang="fr-FR" sz="3200" b="1" dirty="0">
                <a:latin typeface="Arial" panose="020B0604020202020204" pitchFamily="34" charset="0"/>
              </a:rPr>
              <a:t>دينامية الفدرالية الوطنية لجمعيات آباء و أولياء التلامذة في المغرب مع شركائها لمناهضة العنف المبني على النوع من خلال تعزيز الذكورية الايجابية بالمؤسسات التعليمية</a:t>
            </a:r>
          </a:p>
        </p:txBody>
      </p:sp>
      <p:sp>
        <p:nvSpPr>
          <p:cNvPr id="16392" name="Rectangle 14">
            <a:extLst>
              <a:ext uri="{FF2B5EF4-FFF2-40B4-BE49-F238E27FC236}">
                <a16:creationId xmlns:a16="http://schemas.microsoft.com/office/drawing/2014/main" id="{ABD4EE34-7711-8E6F-CC1C-BBFCE4D6C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</p:txBody>
      </p:sp>
      <p:graphicFrame>
        <p:nvGraphicFramePr>
          <p:cNvPr id="16393" name="Object 13">
            <a:extLst>
              <a:ext uri="{FF2B5EF4-FFF2-40B4-BE49-F238E27FC236}">
                <a16:creationId xmlns:a16="http://schemas.microsoft.com/office/drawing/2014/main" id="{B2D4DD4C-3DBE-8C22-E185-E734DA248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10426"/>
              </p:ext>
            </p:extLst>
          </p:nvPr>
        </p:nvGraphicFramePr>
        <p:xfrm>
          <a:off x="0" y="-50870"/>
          <a:ext cx="9129713" cy="119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" imgW="0" imgH="0" progId="Paint.Picture">
                  <p:embed/>
                </p:oleObj>
              </mc:Choice>
              <mc:Fallback>
                <p:oleObj name="Image bitmap" r:id="rId2" imgW="0" imgH="0" progId="Paint.Picture">
                  <p:embed/>
                  <p:pic>
                    <p:nvPicPr>
                      <p:cNvPr id="16393" name="Object 13">
                        <a:extLst>
                          <a:ext uri="{FF2B5EF4-FFF2-40B4-BE49-F238E27FC236}">
                            <a16:creationId xmlns:a16="http://schemas.microsoft.com/office/drawing/2014/main" id="{B2D4DD4C-3DBE-8C22-E185-E734DA248D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0870"/>
                        <a:ext cx="9129713" cy="1196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BAFCF65-9299-9C45-BEA6-6907D31DC5A8}"/>
              </a:ext>
            </a:extLst>
          </p:cNvPr>
          <p:cNvCxnSpPr/>
          <p:nvPr/>
        </p:nvCxnSpPr>
        <p:spPr>
          <a:xfrm>
            <a:off x="0" y="6119813"/>
            <a:ext cx="9144000" cy="1587"/>
          </a:xfrm>
          <a:prstGeom prst="line">
            <a:avLst/>
          </a:prstGeom>
          <a:ln>
            <a:solidFill>
              <a:srgbClr val="F15D2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2" name="Rectangle 14">
            <a:extLst>
              <a:ext uri="{FF2B5EF4-FFF2-40B4-BE49-F238E27FC236}">
                <a16:creationId xmlns:a16="http://schemas.microsoft.com/office/drawing/2014/main" id="{A0E2B81A-E628-CD64-DF8A-95EE945F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</p:txBody>
      </p:sp>
      <p:graphicFrame>
        <p:nvGraphicFramePr>
          <p:cNvPr id="32773" name="Object 13">
            <a:extLst>
              <a:ext uri="{FF2B5EF4-FFF2-40B4-BE49-F238E27FC236}">
                <a16:creationId xmlns:a16="http://schemas.microsoft.com/office/drawing/2014/main" id="{CD1B55DB-A6EB-9379-60B0-307D26ACBE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297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" imgW="0" imgH="0" progId="Paint.Picture">
                  <p:embed/>
                </p:oleObj>
              </mc:Choice>
              <mc:Fallback>
                <p:oleObj name="Image bitmap" r:id="rId2" imgW="0" imgH="0" progId="Paint.Picture">
                  <p:embed/>
                  <p:pic>
                    <p:nvPicPr>
                      <p:cNvPr id="32773" name="Object 13">
                        <a:extLst>
                          <a:ext uri="{FF2B5EF4-FFF2-40B4-BE49-F238E27FC236}">
                            <a16:creationId xmlns:a16="http://schemas.microsoft.com/office/drawing/2014/main" id="{CD1B55DB-A6EB-9379-60B0-307D26ACBE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97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3ECBBF0-6D91-AAAE-4FEE-54B8F0233999}"/>
              </a:ext>
            </a:extLst>
          </p:cNvPr>
          <p:cNvSpPr txBox="1"/>
          <p:nvPr/>
        </p:nvSpPr>
        <p:spPr bwMode="auto">
          <a:xfrm>
            <a:off x="4427984" y="2336204"/>
            <a:ext cx="3888929" cy="2062103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ar-MA" altLang="fr-FR" sz="3200" b="1" dirty="0">
                <a:solidFill>
                  <a:schemeClr val="bg1"/>
                </a:solidFill>
                <a:latin typeface="Arial" panose="020B0604020202020204" pitchFamily="34" charset="0"/>
              </a:rPr>
              <a:t>المساهمة في تحسين الخدمات لفائدة الفتيات ضحايا العنف بالوسط المدرسي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15" descr="C:\Users\Admin\Downloads\125540841_3819049524774156_6135199263078225219_o.jpg">
            <a:extLst>
              <a:ext uri="{FF2B5EF4-FFF2-40B4-BE49-F238E27FC236}">
                <a16:creationId xmlns:a16="http://schemas.microsoft.com/office/drawing/2014/main" id="{D1F1E5AE-3195-DC6D-A87D-4AFB735F1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0032"/>
            <a:ext cx="3640697" cy="2425705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C:\Users\Admin\Downloads\124556701_3758121280884886_2157299738192987413_o.jpg">
            <a:extLst>
              <a:ext uri="{FF2B5EF4-FFF2-40B4-BE49-F238E27FC236}">
                <a16:creationId xmlns:a16="http://schemas.microsoft.com/office/drawing/2014/main" id="{E0711E0E-18B8-E3D7-0675-6BAC3764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051"/>
            <a:ext cx="3640697" cy="2280715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9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FF2BB39-1716-80A6-5DEE-7E473F65F448}"/>
              </a:ext>
            </a:extLst>
          </p:cNvPr>
          <p:cNvCxnSpPr/>
          <p:nvPr/>
        </p:nvCxnSpPr>
        <p:spPr>
          <a:xfrm>
            <a:off x="0" y="6307138"/>
            <a:ext cx="9144000" cy="1587"/>
          </a:xfrm>
          <a:prstGeom prst="line">
            <a:avLst/>
          </a:prstGeom>
          <a:ln>
            <a:solidFill>
              <a:srgbClr val="F15D2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3D2ADE1-31B1-59DD-4C67-23318B7E7022}"/>
              </a:ext>
            </a:extLst>
          </p:cNvPr>
          <p:cNvSpPr txBox="1"/>
          <p:nvPr/>
        </p:nvSpPr>
        <p:spPr bwMode="auto">
          <a:xfrm>
            <a:off x="250825" y="1290638"/>
            <a:ext cx="8893175" cy="1323975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صياغة آليات </a:t>
            </a:r>
            <a:r>
              <a:rPr lang="ar-MA" sz="2400" b="1" dirty="0" err="1">
                <a:solidFill>
                  <a:schemeClr val="bg1"/>
                </a:solidFill>
                <a:latin typeface="+mj-lt"/>
              </a:rPr>
              <a:t>ترافعية</a:t>
            </a:r>
            <a:r>
              <a:rPr lang="ar-MA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ar-MA" sz="2400" b="1" dirty="0">
                <a:solidFill>
                  <a:schemeClr val="bg1"/>
                </a:solidFill>
              </a:rPr>
              <a:t>من أجل المساهمة في مناهضة العنف المبني على النوع في الوسط المدرسي</a:t>
            </a:r>
            <a:endParaRPr lang="fr-FR" sz="2400" b="1" dirty="0">
              <a:solidFill>
                <a:schemeClr val="bg1"/>
              </a:solidFill>
            </a:endParaRPr>
          </a:p>
          <a:p>
            <a:pPr algn="ctr" rtl="1" eaLnBrk="1" hangingPunct="1">
              <a:defRPr/>
            </a:pPr>
            <a:r>
              <a:rPr lang="ar-MA" sz="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فيدرالية جمعيات أمهات </a:t>
            </a:r>
            <a:r>
              <a:rPr lang="ar-MA" sz="2400" b="1" dirty="0" err="1">
                <a:solidFill>
                  <a:schemeClr val="bg1"/>
                </a:solidFill>
                <a:latin typeface="+mj-lt"/>
              </a:rPr>
              <a:t>وأباء</a:t>
            </a:r>
            <a:r>
              <a:rPr lang="ar-MA" sz="2400" b="1" dirty="0">
                <a:solidFill>
                  <a:schemeClr val="bg1"/>
                </a:solidFill>
                <a:latin typeface="+mj-lt"/>
              </a:rPr>
              <a:t> وأولياء التلميذات والتلاميذ </a:t>
            </a:r>
          </a:p>
        </p:txBody>
      </p:sp>
      <p:pic>
        <p:nvPicPr>
          <p:cNvPr id="55300" name="Picture 8">
            <a:extLst>
              <a:ext uri="{FF2B5EF4-FFF2-40B4-BE49-F238E27FC236}">
                <a16:creationId xmlns:a16="http://schemas.microsoft.com/office/drawing/2014/main" id="{0B999363-A4B7-A175-B525-D76802C0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4795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Image 1" descr="C:\Documents and Settings\Administrateur\Mes documents\Downloads\logo ae teste.jpg">
            <a:extLst>
              <a:ext uri="{FF2B5EF4-FFF2-40B4-BE49-F238E27FC236}">
                <a16:creationId xmlns:a16="http://schemas.microsoft.com/office/drawing/2014/main" id="{2AF55F70-3C30-02F1-7761-2F6B5F41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4" descr="C:\Users\Admin\Downloads\125416888_3773079709389043_4110176324453561601_o.jpg">
            <a:extLst>
              <a:ext uri="{FF2B5EF4-FFF2-40B4-BE49-F238E27FC236}">
                <a16:creationId xmlns:a16="http://schemas.microsoft.com/office/drawing/2014/main" id="{E480639E-5553-A4C6-3AA0-F45AEF7B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997200"/>
            <a:ext cx="2700337" cy="1800225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15" descr="C:\Users\Admin\Downloads\125540841_3819049524774156_6135199263078225219_o.jpg">
            <a:extLst>
              <a:ext uri="{FF2B5EF4-FFF2-40B4-BE49-F238E27FC236}">
                <a16:creationId xmlns:a16="http://schemas.microsoft.com/office/drawing/2014/main" id="{013CAADE-0E6D-5FD3-CC33-F75CB940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701925" cy="1800225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16" descr="C:\Users\Admin\Downloads\125191858_3819049978107444_6187620818481438063_o.jpg">
            <a:extLst>
              <a:ext uri="{FF2B5EF4-FFF2-40B4-BE49-F238E27FC236}">
                <a16:creationId xmlns:a16="http://schemas.microsoft.com/office/drawing/2014/main" id="{6755D647-5826-C045-348F-24C21FCF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997200"/>
            <a:ext cx="2701925" cy="1800225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15">
            <a:extLst>
              <a:ext uri="{FF2B5EF4-FFF2-40B4-BE49-F238E27FC236}">
                <a16:creationId xmlns:a16="http://schemas.microsoft.com/office/drawing/2014/main" id="{7D60CEAC-A98A-D5F3-AD5F-D0F72500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18716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69C274BD-6CE4-F3A3-68A7-CA2C26592CC9}"/>
              </a:ext>
            </a:extLst>
          </p:cNvPr>
          <p:cNvSpPr txBox="1"/>
          <p:nvPr/>
        </p:nvSpPr>
        <p:spPr bwMode="auto">
          <a:xfrm>
            <a:off x="2195513" y="1052513"/>
            <a:ext cx="4679950" cy="460375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2400" b="1" dirty="0">
                <a:solidFill>
                  <a:schemeClr val="bg1"/>
                </a:solidFill>
              </a:rPr>
              <a:t>أهداف التكوين والمواكبة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68E005-618A-329B-2593-2492FA041ED3}"/>
              </a:ext>
            </a:extLst>
          </p:cNvPr>
          <p:cNvSpPr txBox="1"/>
          <p:nvPr/>
        </p:nvSpPr>
        <p:spPr>
          <a:xfrm>
            <a:off x="539750" y="2244725"/>
            <a:ext cx="8208963" cy="304698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Low" rtl="1">
              <a:defRPr/>
            </a:pPr>
            <a:r>
              <a:rPr lang="ar-SA" sz="2400" b="1" dirty="0">
                <a:solidFill>
                  <a:schemeClr val="tx2"/>
                </a:solidFill>
              </a:rPr>
              <a:t>الهدف </a:t>
            </a:r>
            <a:r>
              <a:rPr lang="ar-SA" sz="2400" b="1" dirty="0" err="1">
                <a:solidFill>
                  <a:schemeClr val="tx2"/>
                </a:solidFill>
              </a:rPr>
              <a:t>العام :</a:t>
            </a:r>
            <a:endParaRPr lang="ar-SA" sz="2400" b="1" dirty="0">
              <a:solidFill>
                <a:schemeClr val="tx2"/>
              </a:solidFill>
            </a:endParaRPr>
          </a:p>
          <a:p>
            <a:pPr algn="justLow" rtl="1">
              <a:defRPr/>
            </a:pPr>
            <a:r>
              <a:rPr lang="ar-SA" sz="2400" b="1" dirty="0"/>
              <a:t>صياغة إستراتيجية </a:t>
            </a:r>
            <a:r>
              <a:rPr lang="ar-SA" sz="2400" b="1" dirty="0" err="1"/>
              <a:t>ترافعية</a:t>
            </a:r>
            <a:r>
              <a:rPr lang="ar-SA" sz="2400" b="1" dirty="0"/>
              <a:t> </a:t>
            </a:r>
            <a:r>
              <a:rPr lang="ar-MA" sz="2400" b="1" dirty="0"/>
              <a:t>من طرف </a:t>
            </a:r>
            <a:r>
              <a:rPr lang="ar-SA" sz="2400" b="1" dirty="0"/>
              <a:t>فيدرالية جمعيات أمهات </a:t>
            </a:r>
            <a:r>
              <a:rPr lang="ar-SA" sz="2400" b="1" dirty="0" err="1"/>
              <a:t>وأباء</a:t>
            </a:r>
            <a:r>
              <a:rPr lang="ar-SA" sz="2400" b="1" dirty="0"/>
              <a:t> وأولياء التلميذات والتلاميذ </a:t>
            </a:r>
          </a:p>
          <a:p>
            <a:pPr algn="justLow" rtl="1">
              <a:defRPr/>
            </a:pPr>
            <a:endParaRPr lang="ar-SA" sz="2400" b="1" dirty="0"/>
          </a:p>
          <a:p>
            <a:pPr algn="justLow" rtl="1">
              <a:defRPr/>
            </a:pPr>
            <a:r>
              <a:rPr lang="ar-SA" sz="2400" b="1" dirty="0">
                <a:solidFill>
                  <a:schemeClr val="tx2"/>
                </a:solidFill>
              </a:rPr>
              <a:t>الأهداف </a:t>
            </a:r>
            <a:r>
              <a:rPr lang="ar-SA" sz="2400" b="1" dirty="0" err="1">
                <a:solidFill>
                  <a:schemeClr val="tx2"/>
                </a:solidFill>
              </a:rPr>
              <a:t>الخاصة :</a:t>
            </a:r>
            <a:endParaRPr lang="ar-SA" sz="2400" b="1" dirty="0">
              <a:solidFill>
                <a:schemeClr val="tx2"/>
              </a:solidFill>
            </a:endParaRPr>
          </a:p>
          <a:p>
            <a:pPr marL="457200" indent="-457200" algn="justLow" rtl="1">
              <a:buFont typeface="Arial" pitchFamily="34" charset="0"/>
              <a:buChar char="•"/>
              <a:defRPr/>
            </a:pPr>
            <a:r>
              <a:rPr lang="ar-SA" sz="2400" b="1" dirty="0"/>
              <a:t>التمكن من مفاهيم وأهداف </a:t>
            </a:r>
            <a:r>
              <a:rPr lang="ar-SA" sz="2400" b="1" dirty="0" err="1"/>
              <a:t>الترافع ؛</a:t>
            </a:r>
            <a:endParaRPr lang="ar-SA" sz="2400" b="1" dirty="0"/>
          </a:p>
          <a:p>
            <a:pPr marL="457200" indent="-457200" algn="justLow" rtl="1">
              <a:buFont typeface="Arial" pitchFamily="34" charset="0"/>
              <a:buChar char="•"/>
              <a:defRPr/>
            </a:pPr>
            <a:r>
              <a:rPr lang="ar-SA" sz="2400" b="1" dirty="0"/>
              <a:t>معرفة أهمية المشاركة المواطنة والديمقراطية </a:t>
            </a:r>
            <a:r>
              <a:rPr lang="ar-SA" sz="2400" b="1" dirty="0" err="1"/>
              <a:t>التشاركية</a:t>
            </a:r>
            <a:r>
              <a:rPr lang="ar-SA" sz="2400" b="1" dirty="0"/>
              <a:t> </a:t>
            </a:r>
            <a:r>
              <a:rPr lang="ar-SA" sz="2400" b="1" dirty="0" err="1"/>
              <a:t>؛</a:t>
            </a:r>
            <a:endParaRPr lang="ar-SA" sz="2400" b="1" dirty="0"/>
          </a:p>
          <a:p>
            <a:pPr marL="457200" indent="-457200" algn="justLow" rtl="1">
              <a:buFont typeface="Arial" pitchFamily="34" charset="0"/>
              <a:buChar char="•"/>
              <a:defRPr/>
            </a:pPr>
            <a:r>
              <a:rPr lang="ar-SA" sz="2400" b="1" dirty="0"/>
              <a:t>معرفة المراحل الأساسية والتمرن على صياغة استراتيجية الترافع ؛</a:t>
            </a:r>
          </a:p>
        </p:txBody>
      </p:sp>
      <p:pic>
        <p:nvPicPr>
          <p:cNvPr id="56324" name="Picture 8">
            <a:extLst>
              <a:ext uri="{FF2B5EF4-FFF2-40B4-BE49-F238E27FC236}">
                <a16:creationId xmlns:a16="http://schemas.microsoft.com/office/drawing/2014/main" id="{1DECAF2A-C9C2-A881-42BD-11E18672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4795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Image 1" descr="C:\Documents and Settings\Administrateur\Mes documents\Downloads\logo ae teste.jpg">
            <a:extLst>
              <a:ext uri="{FF2B5EF4-FFF2-40B4-BE49-F238E27FC236}">
                <a16:creationId xmlns:a16="http://schemas.microsoft.com/office/drawing/2014/main" id="{075AA3D8-98CC-99A7-F4ED-2B426850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5">
            <a:extLst>
              <a:ext uri="{FF2B5EF4-FFF2-40B4-BE49-F238E27FC236}">
                <a16:creationId xmlns:a16="http://schemas.microsoft.com/office/drawing/2014/main" id="{16D330EC-211F-32E0-AB32-CAAE5E84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18716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B963C66-27E5-8D32-FA87-C246E9B7FF2A}"/>
              </a:ext>
            </a:extLst>
          </p:cNvPr>
          <p:cNvSpPr txBox="1"/>
          <p:nvPr/>
        </p:nvSpPr>
        <p:spPr>
          <a:xfrm>
            <a:off x="465138" y="1800519"/>
            <a:ext cx="817562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Low" rtl="1">
              <a:defRPr/>
            </a:pPr>
            <a:r>
              <a:rPr lang="ar-MA" sz="1600" b="1" dirty="0"/>
              <a:t>الهدف المساهمة في تعزيز الاحساس </a:t>
            </a:r>
            <a:r>
              <a:rPr lang="ar-MA" sz="1600" b="1" dirty="0" err="1"/>
              <a:t>بالامن</a:t>
            </a:r>
            <a:r>
              <a:rPr lang="ar-MA" sz="1600" b="1" dirty="0"/>
              <a:t> و الامان داخل المؤسسات التعليمية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E22ED0-3631-1F20-F776-75F443C995A0}"/>
              </a:ext>
            </a:extLst>
          </p:cNvPr>
          <p:cNvSpPr txBox="1"/>
          <p:nvPr/>
        </p:nvSpPr>
        <p:spPr>
          <a:xfrm>
            <a:off x="465138" y="2376781"/>
            <a:ext cx="8167687" cy="86177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Low" rtl="1">
              <a:defRPr/>
            </a:pPr>
            <a:r>
              <a:rPr lang="ar-MA" sz="1600" b="1" dirty="0"/>
              <a:t>الاهداف </a:t>
            </a:r>
            <a:r>
              <a:rPr lang="ar-MA" sz="1600" b="1" dirty="0" err="1"/>
              <a:t>الاجرائية :</a:t>
            </a:r>
            <a:endParaRPr lang="ar-MA" sz="1600" b="1" dirty="0"/>
          </a:p>
          <a:p>
            <a:pPr algn="justLow" rtl="1">
              <a:defRPr/>
            </a:pPr>
            <a:r>
              <a:rPr lang="fr-FR" sz="1600" b="1" dirty="0"/>
              <a:t>I</a:t>
            </a:r>
            <a:r>
              <a:rPr lang="ar-MA" sz="1600" b="1" dirty="0"/>
              <a:t>. نشر الاحساس </a:t>
            </a:r>
            <a:r>
              <a:rPr lang="ar-MA" sz="1600" b="1" dirty="0" err="1"/>
              <a:t>بالامن</a:t>
            </a:r>
            <a:r>
              <a:rPr lang="ar-MA" sz="1600" b="1" dirty="0"/>
              <a:t> و الامان بالوسط المدرسي.</a:t>
            </a:r>
          </a:p>
          <a:p>
            <a:pPr algn="justLow" rtl="1">
              <a:defRPr/>
            </a:pPr>
            <a:r>
              <a:rPr lang="fr-FR" sz="1600" b="1" dirty="0"/>
              <a:t>II</a:t>
            </a:r>
            <a:r>
              <a:rPr lang="ar-MA" sz="1600" b="1" dirty="0"/>
              <a:t>. تقوية الامن و الامان بمحيط المؤسسات التعليمية.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FDE7BB-A296-5CDB-2CC8-E18F08972F54}"/>
              </a:ext>
            </a:extLst>
          </p:cNvPr>
          <p:cNvSpPr txBox="1"/>
          <p:nvPr/>
        </p:nvSpPr>
        <p:spPr>
          <a:xfrm>
            <a:off x="465138" y="3561056"/>
            <a:ext cx="8207375" cy="181588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Low" rtl="1">
              <a:defRPr/>
            </a:pPr>
            <a:r>
              <a:rPr lang="ar-MA" sz="1600" b="1" dirty="0" err="1"/>
              <a:t>الأنشطة :</a:t>
            </a:r>
            <a:r>
              <a:rPr lang="ar-MA" sz="1600" b="1" dirty="0"/>
              <a:t>  </a:t>
            </a:r>
          </a:p>
          <a:p>
            <a:pPr algn="justLow" rtl="1">
              <a:defRPr/>
            </a:pPr>
            <a:r>
              <a:rPr lang="fr-FR" sz="1600" b="1" dirty="0"/>
              <a:t>1</a:t>
            </a:r>
            <a:r>
              <a:rPr lang="ar-MA" sz="1600" b="1" dirty="0"/>
              <a:t>. تنظيم أنشطة موازية تربوية ترفيهية بالوسط المدرسي.</a:t>
            </a:r>
          </a:p>
          <a:p>
            <a:pPr algn="justLow" rtl="1">
              <a:defRPr/>
            </a:pPr>
            <a:r>
              <a:rPr lang="ar-MA" sz="1600" b="1" dirty="0"/>
              <a:t>2. المرافعة من اجل </a:t>
            </a:r>
            <a:r>
              <a:rPr lang="ar-MA" sz="1600" b="1" dirty="0" err="1"/>
              <a:t>تفعيل</a:t>
            </a:r>
            <a:r>
              <a:rPr lang="ar-MA" sz="1600" b="1" dirty="0"/>
              <a:t> مراكز الاستماع داخل المؤسسات التعليمية.</a:t>
            </a:r>
          </a:p>
          <a:p>
            <a:pPr algn="justLow" rtl="1">
              <a:defRPr/>
            </a:pPr>
            <a:r>
              <a:rPr lang="fr-FR" sz="1600" b="1" dirty="0"/>
              <a:t>3</a:t>
            </a:r>
            <a:r>
              <a:rPr lang="ar-MA" sz="1600" b="1" dirty="0"/>
              <a:t>. تنظيم حملات </a:t>
            </a:r>
            <a:r>
              <a:rPr lang="ar-MA" sz="1600" b="1" dirty="0" err="1"/>
              <a:t>تحسيسية</a:t>
            </a:r>
            <a:r>
              <a:rPr lang="ar-MA" sz="1600" b="1" dirty="0"/>
              <a:t> لمناهضة العنف و تعزيز الذكورة </a:t>
            </a:r>
            <a:r>
              <a:rPr lang="ar-MA" sz="1600" b="1" dirty="0" err="1"/>
              <a:t>الاجابية.</a:t>
            </a:r>
            <a:endParaRPr lang="ar-MA" sz="1600" b="1" dirty="0"/>
          </a:p>
          <a:p>
            <a:pPr algn="justLow" rtl="1">
              <a:defRPr/>
            </a:pPr>
            <a:r>
              <a:rPr lang="fr-FR" sz="1600" b="1" dirty="0"/>
              <a:t>4</a:t>
            </a:r>
            <a:r>
              <a:rPr lang="ar-MA" sz="1600" b="1" dirty="0"/>
              <a:t>. الانخراط في حماية المؤسسات التعليمية والوقاية والتكفل بضحايا العنف المبني على النوع الاجتماعي والعنف بشكل عام ضد التلاميذ.</a:t>
            </a:r>
          </a:p>
          <a:p>
            <a:pPr marL="0" lvl="1" algn="justLow" rtl="1">
              <a:defRPr/>
            </a:pPr>
            <a:r>
              <a:rPr lang="fr-FR" sz="1600" b="1" dirty="0"/>
              <a:t>5</a:t>
            </a:r>
            <a:r>
              <a:rPr lang="ar-MA" sz="1600" b="1" dirty="0"/>
              <a:t> تجهيز المؤسسات ومحيطها بالكاميرات.</a:t>
            </a:r>
          </a:p>
        </p:txBody>
      </p:sp>
      <p:sp>
        <p:nvSpPr>
          <p:cNvPr id="51205" name="ZoneTexte 6">
            <a:extLst>
              <a:ext uri="{FF2B5EF4-FFF2-40B4-BE49-F238E27FC236}">
                <a16:creationId xmlns:a16="http://schemas.microsoft.com/office/drawing/2014/main" id="{D7E2553F-1FA7-B962-5681-1352C5DD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9" y="1196752"/>
            <a:ext cx="8067302" cy="366059"/>
          </a:xfrm>
          <a:prstGeom prst="rect">
            <a:avLst/>
          </a:pr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MA" altLang="fr-FR" sz="1800" b="1">
                <a:latin typeface="+mn-lt"/>
              </a:rPr>
              <a:t>صياغة برنامج عمل الفدرالية</a:t>
            </a:r>
          </a:p>
        </p:txBody>
      </p:sp>
      <p:pic>
        <p:nvPicPr>
          <p:cNvPr id="51206" name="Picture 8">
            <a:extLst>
              <a:ext uri="{FF2B5EF4-FFF2-40B4-BE49-F238E27FC236}">
                <a16:creationId xmlns:a16="http://schemas.microsoft.com/office/drawing/2014/main" id="{C403B40D-348B-BAD5-54D5-CB14F20F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4795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Image 1" descr="C:\Documents and Settings\Administrateur\Mes documents\Downloads\logo ae teste.jpg">
            <a:extLst>
              <a:ext uri="{FF2B5EF4-FFF2-40B4-BE49-F238E27FC236}">
                <a16:creationId xmlns:a16="http://schemas.microsoft.com/office/drawing/2014/main" id="{4ED40E75-0D6B-C57F-D0BE-C0B366F0A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5">
            <a:extLst>
              <a:ext uri="{FF2B5EF4-FFF2-40B4-BE49-F238E27FC236}">
                <a16:creationId xmlns:a16="http://schemas.microsoft.com/office/drawing/2014/main" id="{A2871A3C-A471-9BA9-DBDD-77ED733E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18716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3795955-0F93-74EF-692D-13CB8ACC9029}"/>
              </a:ext>
            </a:extLst>
          </p:cNvPr>
          <p:cNvSpPr txBox="1"/>
          <p:nvPr/>
        </p:nvSpPr>
        <p:spPr>
          <a:xfrm>
            <a:off x="4559221" y="3057669"/>
            <a:ext cx="4392613" cy="8309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sz="1600" b="1" dirty="0"/>
              <a:t>صياغة مذكرات </a:t>
            </a:r>
            <a:r>
              <a:rPr lang="ar-MA" sz="1600" b="1" dirty="0" err="1"/>
              <a:t>ترافعية</a:t>
            </a:r>
            <a:r>
              <a:rPr lang="fr-FR" sz="1600" b="1" dirty="0"/>
              <a:t> </a:t>
            </a:r>
            <a:r>
              <a:rPr lang="ar-MA" sz="1600" b="1" dirty="0"/>
              <a:t>لمحاربة العنف ضد النساء من أجل إدماج ممثلات وممثلي الفيدرالية في أشغال اللجنة الجهوية للتكفل بالنساء ضحايا العنف.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CB8A6B-71E9-E241-2EA7-A74543CC24C4}"/>
              </a:ext>
            </a:extLst>
          </p:cNvPr>
          <p:cNvSpPr txBox="1"/>
          <p:nvPr/>
        </p:nvSpPr>
        <p:spPr>
          <a:xfrm>
            <a:off x="120034" y="3057669"/>
            <a:ext cx="4319588" cy="64633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MA" b="1" dirty="0"/>
              <a:t>عرائض محلية من أجل تحسين وإصلاح البنية الحضرية لمحاربة عوامل </a:t>
            </a:r>
            <a:r>
              <a:rPr lang="ar-MA" b="1" dirty="0" err="1"/>
              <a:t>إنعدام</a:t>
            </a:r>
            <a:r>
              <a:rPr lang="ar-MA" b="1" dirty="0"/>
              <a:t> الأمن للمتمدرسات وأمهاتهن.</a:t>
            </a:r>
          </a:p>
        </p:txBody>
      </p:sp>
      <p:sp>
        <p:nvSpPr>
          <p:cNvPr id="60420" name="ZoneTexte 6">
            <a:extLst>
              <a:ext uri="{FF2B5EF4-FFF2-40B4-BE49-F238E27FC236}">
                <a16:creationId xmlns:a16="http://schemas.microsoft.com/office/drawing/2014/main" id="{7BD0A049-9F8F-AF4E-7AD9-056FAC5B9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881063"/>
            <a:ext cx="5399088" cy="460375"/>
          </a:xfrm>
          <a:prstGeom prst="rect">
            <a:avLst/>
          </a:pr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MA" altLang="fr-FR" sz="2400" b="1">
                <a:solidFill>
                  <a:schemeClr val="bg1"/>
                </a:solidFill>
                <a:latin typeface="Arial" panose="020B0604020202020204" pitchFamily="34" charset="0"/>
              </a:rPr>
              <a:t>مخرجات عملية التكوين والمواكبة 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54FCD4-B59B-E6E5-496B-4E6BE6330702}"/>
              </a:ext>
            </a:extLst>
          </p:cNvPr>
          <p:cNvSpPr txBox="1"/>
          <p:nvPr/>
        </p:nvSpPr>
        <p:spPr>
          <a:xfrm>
            <a:off x="323850" y="1412875"/>
            <a:ext cx="8208963" cy="70788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Low" rtl="1">
              <a:defRPr/>
            </a:pPr>
            <a:r>
              <a:rPr lang="ar-MA" sz="2000" b="1" dirty="0"/>
              <a:t>جرد العشرات المواضيع التي تهم مجال مناهضة العنف ضد الفتيات بالوسط المدرسي، وثم الاتفاق الجماعي على المواضيع </a:t>
            </a:r>
            <a:r>
              <a:rPr lang="ar-MA" sz="2000" b="1" dirty="0" err="1"/>
              <a:t>التالية :</a:t>
            </a:r>
            <a:r>
              <a:rPr lang="ar-MA" sz="2000" b="1" dirty="0"/>
              <a:t> </a:t>
            </a:r>
            <a:endParaRPr lang="ar-SA" sz="2000" b="1" dirty="0"/>
          </a:p>
        </p:txBody>
      </p:sp>
      <p:sp>
        <p:nvSpPr>
          <p:cNvPr id="15" name="Flèche vers le bas 14">
            <a:extLst>
              <a:ext uri="{FF2B5EF4-FFF2-40B4-BE49-F238E27FC236}">
                <a16:creationId xmlns:a16="http://schemas.microsoft.com/office/drawing/2014/main" id="{BFBBF1A6-B562-5F8F-50A9-B338166B7EED}"/>
              </a:ext>
            </a:extLst>
          </p:cNvPr>
          <p:cNvSpPr/>
          <p:nvPr/>
        </p:nvSpPr>
        <p:spPr>
          <a:xfrm>
            <a:off x="4067003" y="2132501"/>
            <a:ext cx="792163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bas 15">
            <a:extLst>
              <a:ext uri="{FF2B5EF4-FFF2-40B4-BE49-F238E27FC236}">
                <a16:creationId xmlns:a16="http://schemas.microsoft.com/office/drawing/2014/main" id="{789A0D88-DB5C-0E51-96AD-FB53854382AE}"/>
              </a:ext>
            </a:extLst>
          </p:cNvPr>
          <p:cNvSpPr/>
          <p:nvPr/>
        </p:nvSpPr>
        <p:spPr>
          <a:xfrm>
            <a:off x="4175919" y="4083928"/>
            <a:ext cx="792162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DB4B76D-070E-5950-030F-BFCFF15FF407}"/>
              </a:ext>
            </a:extLst>
          </p:cNvPr>
          <p:cNvSpPr txBox="1"/>
          <p:nvPr/>
        </p:nvSpPr>
        <p:spPr>
          <a:xfrm>
            <a:off x="2411760" y="5179689"/>
            <a:ext cx="4607972" cy="40011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MA" sz="2000" b="1" dirty="0"/>
              <a:t>الاستعانة بآلية </a:t>
            </a:r>
            <a:r>
              <a:rPr lang="ar-MA" sz="2000" b="1" dirty="0" err="1"/>
              <a:t>الخرجات</a:t>
            </a:r>
            <a:r>
              <a:rPr lang="ar-MA" sz="2000" b="1" dirty="0"/>
              <a:t> الاستكشافية للفتيات والأمهات</a:t>
            </a:r>
            <a:endParaRPr lang="ar-SA" sz="2000" b="1" dirty="0"/>
          </a:p>
        </p:txBody>
      </p:sp>
      <p:pic>
        <p:nvPicPr>
          <p:cNvPr id="60425" name="Picture 8">
            <a:extLst>
              <a:ext uri="{FF2B5EF4-FFF2-40B4-BE49-F238E27FC236}">
                <a16:creationId xmlns:a16="http://schemas.microsoft.com/office/drawing/2014/main" id="{D2344D23-7755-5CFE-C67B-01FCBE168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4795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Image 1" descr="C:\Documents and Settings\Administrateur\Mes documents\Downloads\logo ae teste.jpg">
            <a:extLst>
              <a:ext uri="{FF2B5EF4-FFF2-40B4-BE49-F238E27FC236}">
                <a16:creationId xmlns:a16="http://schemas.microsoft.com/office/drawing/2014/main" id="{7BA22560-E589-126F-8E51-727891D2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5">
            <a:extLst>
              <a:ext uri="{FF2B5EF4-FFF2-40B4-BE49-F238E27FC236}">
                <a16:creationId xmlns:a16="http://schemas.microsoft.com/office/drawing/2014/main" id="{0672F60E-CFF8-16C7-93F6-A6EA15E17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18716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oneTexte 6">
            <a:extLst>
              <a:ext uri="{FF2B5EF4-FFF2-40B4-BE49-F238E27FC236}">
                <a16:creationId xmlns:a16="http://schemas.microsoft.com/office/drawing/2014/main" id="{C373BFBB-F908-C9F9-0605-E8D9E608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22350"/>
            <a:ext cx="8424863" cy="461963"/>
          </a:xfrm>
          <a:prstGeom prst="rect">
            <a:avLst/>
          </a:pr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MA" altLang="fr-FR" sz="2400" b="1">
                <a:solidFill>
                  <a:schemeClr val="bg1"/>
                </a:solidFill>
                <a:latin typeface="Arial" panose="020B0604020202020204" pitchFamily="34" charset="0"/>
              </a:rPr>
              <a:t>تنظيم الجولات الاستكشافية للتلميذات وأمهاتهن </a:t>
            </a:r>
          </a:p>
        </p:txBody>
      </p:sp>
      <p:pic>
        <p:nvPicPr>
          <p:cNvPr id="67609" name="Picture 3" descr="C:\Users\Admin\Desktop\IMADEL\DAAM plaidoyer\Séminaire\Marche exploratoire\IMG-20201210-WA0117.jpg">
            <a:extLst>
              <a:ext uri="{FF2B5EF4-FFF2-40B4-BE49-F238E27FC236}">
                <a16:creationId xmlns:a16="http://schemas.microsoft.com/office/drawing/2014/main" id="{3D1942A3-0176-394F-A5F2-AA79F7CA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2856"/>
            <a:ext cx="2879725" cy="143986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0" name="Picture 5" descr="C:\Users\Admin\Desktop\IMADEL\DAAM plaidoyer\Séminaire\Marche exploratoire\IMG-20201210-WA0059.jpg">
            <a:extLst>
              <a:ext uri="{FF2B5EF4-FFF2-40B4-BE49-F238E27FC236}">
                <a16:creationId xmlns:a16="http://schemas.microsoft.com/office/drawing/2014/main" id="{8D1244A8-2416-E49F-DB00-51594363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7181"/>
            <a:ext cx="2879725" cy="143986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1" name="Picture 7" descr="C:\Users\Admin\Desktop\IMADEL\DAAM plaidoyer\Séminaire\Marche exploratoire\IMG-20201210-WA0089.jpg">
            <a:extLst>
              <a:ext uri="{FF2B5EF4-FFF2-40B4-BE49-F238E27FC236}">
                <a16:creationId xmlns:a16="http://schemas.microsoft.com/office/drawing/2014/main" id="{89C98D47-4E47-5EC5-798F-0C576DCA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17181"/>
            <a:ext cx="2559050" cy="143986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2" name="Picture 34">
            <a:extLst>
              <a:ext uri="{FF2B5EF4-FFF2-40B4-BE49-F238E27FC236}">
                <a16:creationId xmlns:a16="http://schemas.microsoft.com/office/drawing/2014/main" id="{C423D701-D8A6-5242-CC07-650A2BFF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2856"/>
            <a:ext cx="2592387" cy="14859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3" name="Picture 35">
            <a:extLst>
              <a:ext uri="{FF2B5EF4-FFF2-40B4-BE49-F238E27FC236}">
                <a16:creationId xmlns:a16="http://schemas.microsoft.com/office/drawing/2014/main" id="{9E500B6B-72DE-8636-6EB4-BD6A7C8F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2856"/>
            <a:ext cx="2879725" cy="150495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4" name="Picture 36">
            <a:extLst>
              <a:ext uri="{FF2B5EF4-FFF2-40B4-BE49-F238E27FC236}">
                <a16:creationId xmlns:a16="http://schemas.microsoft.com/office/drawing/2014/main" id="{8BF5A024-1A9A-F1E8-F317-022F3A0C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45744"/>
            <a:ext cx="2879725" cy="15113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8395F79-76F8-36C1-4B05-B94BE4D91416}"/>
              </a:ext>
            </a:extLst>
          </p:cNvPr>
          <p:cNvSpPr/>
          <p:nvPr/>
        </p:nvSpPr>
        <p:spPr>
          <a:xfrm>
            <a:off x="696376" y="1611655"/>
            <a:ext cx="7921625" cy="5095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tx1"/>
                </a:solidFill>
              </a:rPr>
              <a:t>إنتاج تطبيق عملي من أجل المساهمة في خلق </a:t>
            </a:r>
            <a:r>
              <a:rPr lang="ar-MA" b="1" dirty="0" err="1">
                <a:solidFill>
                  <a:schemeClr val="tx1"/>
                </a:solidFill>
              </a:rPr>
              <a:t>فضاءات</a:t>
            </a:r>
            <a:r>
              <a:rPr lang="ar-MA" b="1" dirty="0">
                <a:solidFill>
                  <a:schemeClr val="tx1"/>
                </a:solidFill>
              </a:rPr>
              <a:t> آمنة للجميع من أجل رصد وتتبع والتعامل مع المخاطر والنقاط السوداء وأماكن تعرض للتلميذات وأمهاتهن للعنف بالمدينة.</a:t>
            </a:r>
          </a:p>
        </p:txBody>
      </p:sp>
      <p:pic>
        <p:nvPicPr>
          <p:cNvPr id="69635" name="Picture 2" descr="C:\Users\Admin\Desktop\IMADEL\ONU FEMMES 3\Cloture\Photos\IMG-20220326-WA0002.jpg">
            <a:extLst>
              <a:ext uri="{FF2B5EF4-FFF2-40B4-BE49-F238E27FC236}">
                <a16:creationId xmlns:a16="http://schemas.microsoft.com/office/drawing/2014/main" id="{50CD41C4-D7DB-E714-14F4-B16302D2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18288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 descr="C:\Users\Admin\Desktop\IMADEL\ONU FEMMES 3\Cloture\Photos\IMG-20220329-WA0062.jpg">
            <a:extLst>
              <a:ext uri="{FF2B5EF4-FFF2-40B4-BE49-F238E27FC236}">
                <a16:creationId xmlns:a16="http://schemas.microsoft.com/office/drawing/2014/main" id="{944A8119-CBD3-598E-EA2D-386C15EE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708275"/>
            <a:ext cx="18272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C:\Users\Admin\Desktop\IMADEL\ONU FEMMES 3\Cloture\Photos\IMG-20220329-WA0063.jpg">
            <a:extLst>
              <a:ext uri="{FF2B5EF4-FFF2-40B4-BE49-F238E27FC236}">
                <a16:creationId xmlns:a16="http://schemas.microsoft.com/office/drawing/2014/main" id="{CC76E8E4-28A0-FD5B-9305-2298E018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08275"/>
            <a:ext cx="18288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8">
            <a:extLst>
              <a:ext uri="{FF2B5EF4-FFF2-40B4-BE49-F238E27FC236}">
                <a16:creationId xmlns:a16="http://schemas.microsoft.com/office/drawing/2014/main" id="{FB9CB65C-167F-F679-D7B3-F563285D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4795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Image 1" descr="C:\Documents and Settings\Administrateur\Mes documents\Downloads\logo ae teste.jpg">
            <a:extLst>
              <a:ext uri="{FF2B5EF4-FFF2-40B4-BE49-F238E27FC236}">
                <a16:creationId xmlns:a16="http://schemas.microsoft.com/office/drawing/2014/main" id="{5BFFAB33-508F-B478-D406-24F1BAE0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5">
            <a:extLst>
              <a:ext uri="{FF2B5EF4-FFF2-40B4-BE49-F238E27FC236}">
                <a16:creationId xmlns:a16="http://schemas.microsoft.com/office/drawing/2014/main" id="{6DA11326-3D59-B490-DF80-E5C2712C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18716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ZoneTexte 6">
            <a:extLst>
              <a:ext uri="{FF2B5EF4-FFF2-40B4-BE49-F238E27FC236}">
                <a16:creationId xmlns:a16="http://schemas.microsoft.com/office/drawing/2014/main" id="{B596D686-EE9A-5511-6DB6-5182906F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22350"/>
            <a:ext cx="8424863" cy="461963"/>
          </a:xfrm>
          <a:prstGeom prst="rect">
            <a:avLst/>
          </a:pr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MA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رقمنة</a:t>
            </a:r>
            <a:r>
              <a:rPr lang="ar-MA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مخرجات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ar-MA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الجولات الاستكشافية من خلال تطبيق 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SOS HIMAYATI</a:t>
            </a:r>
            <a:endParaRPr lang="ar-MA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BAFCF65-9299-9C45-BEA6-6907D31DC5A8}"/>
              </a:ext>
            </a:extLst>
          </p:cNvPr>
          <p:cNvCxnSpPr/>
          <p:nvPr/>
        </p:nvCxnSpPr>
        <p:spPr>
          <a:xfrm>
            <a:off x="0" y="6119813"/>
            <a:ext cx="9144000" cy="1587"/>
          </a:xfrm>
          <a:prstGeom prst="line">
            <a:avLst/>
          </a:prstGeom>
          <a:ln>
            <a:solidFill>
              <a:srgbClr val="F15D2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ZoneTexte 9">
            <a:extLst>
              <a:ext uri="{FF2B5EF4-FFF2-40B4-BE49-F238E27FC236}">
                <a16:creationId xmlns:a16="http://schemas.microsoft.com/office/drawing/2014/main" id="{358499C8-DAFD-FD9E-C4F1-222FAA34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57338"/>
            <a:ext cx="48244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000" b="1">
                <a:solidFill>
                  <a:schemeClr val="bg1"/>
                </a:solidFill>
                <a:latin typeface="Arial" panose="020B0604020202020204" pitchFamily="34" charset="0"/>
              </a:rPr>
              <a:t>Région Marrakech-Safi</a:t>
            </a:r>
          </a:p>
        </p:txBody>
      </p:sp>
      <p:sp>
        <p:nvSpPr>
          <p:cNvPr id="32772" name="Rectangle 14">
            <a:extLst>
              <a:ext uri="{FF2B5EF4-FFF2-40B4-BE49-F238E27FC236}">
                <a16:creationId xmlns:a16="http://schemas.microsoft.com/office/drawing/2014/main" id="{A0E2B81A-E628-CD64-DF8A-95EE945F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ECBBF0-6D91-AAAE-4FEE-54B8F0233999}"/>
              </a:ext>
            </a:extLst>
          </p:cNvPr>
          <p:cNvSpPr txBox="1"/>
          <p:nvPr/>
        </p:nvSpPr>
        <p:spPr bwMode="auto">
          <a:xfrm>
            <a:off x="4573612" y="3215029"/>
            <a:ext cx="3889375" cy="2308324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3600" b="1" dirty="0">
                <a:solidFill>
                  <a:schemeClr val="bg1"/>
                </a:solidFill>
                <a:latin typeface="+mj-lt"/>
              </a:rPr>
              <a:t>ورشات توعية لمحاربة الجرائم </a:t>
            </a:r>
            <a:r>
              <a:rPr lang="ar-MA" sz="3600" b="1" dirty="0" err="1">
                <a:solidFill>
                  <a:schemeClr val="bg1"/>
                </a:solidFill>
                <a:latin typeface="+mj-lt"/>
              </a:rPr>
              <a:t>السبرانية</a:t>
            </a:r>
            <a:r>
              <a:rPr lang="ar-MA" sz="3600" b="1" dirty="0">
                <a:solidFill>
                  <a:schemeClr val="bg1"/>
                </a:solidFill>
                <a:latin typeface="+mj-lt"/>
              </a:rPr>
              <a:t> بشراكة مع فضاء مغرب الثقة السيبرانية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37AD26F-4D7B-DEF9-9C2F-DA891985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623" y="16644"/>
            <a:ext cx="6287377" cy="29722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9F9F58-A69C-F543-FE2C-FD84EC3B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77006"/>
            <a:ext cx="3672408" cy="57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10">
            <a:extLst>
              <a:ext uri="{FF2B5EF4-FFF2-40B4-BE49-F238E27FC236}">
                <a16:creationId xmlns:a16="http://schemas.microsoft.com/office/drawing/2014/main" id="{27D237C8-707D-759A-288E-C5370316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485" y="2528887"/>
            <a:ext cx="5689029" cy="1800225"/>
          </a:xfrm>
          <a:prstGeom prst="bevel">
            <a:avLst>
              <a:gd name="adj" fmla="val 6949"/>
            </a:avLst>
          </a:prstGeom>
          <a:gradFill rotWithShape="0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 anchor="ctr"/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ar-MA" altLang="fr-FR" sz="8800" b="1" dirty="0">
                <a:latin typeface="Arial" panose="020B0604020202020204" pitchFamily="34" charset="0"/>
              </a:rPr>
              <a:t>شكراً</a:t>
            </a:r>
            <a:r>
              <a:rPr lang="fr-FR" altLang="fr-FR" sz="8800" b="1" dirty="0">
                <a:latin typeface="Arial" panose="020B0604020202020204" pitchFamily="34" charset="0"/>
              </a:rPr>
              <a:t> </a:t>
            </a:r>
            <a:endParaRPr lang="fr-FR" altLang="fr-FR" sz="88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2707" name="Object 8">
            <a:extLst>
              <a:ext uri="{FF2B5EF4-FFF2-40B4-BE49-F238E27FC236}">
                <a16:creationId xmlns:a16="http://schemas.microsoft.com/office/drawing/2014/main" id="{F5A6C3C3-02E2-8EAF-0B48-923B524C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297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0" imgH="0" progId="Paint.Picture">
                  <p:embed/>
                </p:oleObj>
              </mc:Choice>
              <mc:Fallback>
                <p:oleObj name="Image bitmap" r:id="rId3" imgW="0" imgH="0" progId="Paint.Picture">
                  <p:embed/>
                  <p:pic>
                    <p:nvPicPr>
                      <p:cNvPr id="72707" name="Object 8">
                        <a:extLst>
                          <a:ext uri="{FF2B5EF4-FFF2-40B4-BE49-F238E27FC236}">
                            <a16:creationId xmlns:a16="http://schemas.microsoft.com/office/drawing/2014/main" id="{F5A6C3C3-02E2-8EAF-0B48-923B524CD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97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F6DFEE-E685-2194-E40E-407BF7A15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268960"/>
          </a:xfrm>
        </p:spPr>
        <p:txBody>
          <a:bodyPr/>
          <a:lstStyle/>
          <a:p>
            <a:pPr algn="r"/>
            <a:r>
              <a:rPr lang="ar-AE" sz="2000" dirty="0">
                <a:latin typeface="Arial" panose="020B0604020202020204" pitchFamily="34" charset="0"/>
                <a:cs typeface="Arial" panose="020B0604020202020204" pitchFamily="34" charset="0"/>
              </a:rPr>
              <a:t>التحقيق الوطني للمجلس الأعلى للحسابات  حول انتشار العنف ضد المرأة في عام 2019  أظهر أنه من بين 13.7 مليون امرأة تتراوح أعمارهن بين 15 و 74 عاما ، تعرضت أكثر من 7.6 مليون امرأة لفعل عنف واحد على الأقل ، وهو ما يمثل 57٪ من السكان الإناث.</a:t>
            </a:r>
          </a:p>
          <a:p>
            <a:pPr algn="r"/>
            <a:endParaRPr lang="ar-A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AE" sz="2000" dirty="0">
                <a:latin typeface="Arial" panose="020B0604020202020204" pitchFamily="34" charset="0"/>
                <a:cs typeface="Arial" panose="020B0604020202020204" pitchFamily="34" charset="0"/>
              </a:rPr>
              <a:t>استمرار العنف في البيئة المدرسية حيث أن ما مجموعه 81000 طالب هم ضحايا العنف القائم على النوع الاجتماعي ، 20٪ منهم كانوا ضحايا للعنف الجنسي.</a:t>
            </a:r>
          </a:p>
          <a:p>
            <a:pPr algn="r"/>
            <a:endParaRPr lang="ar-A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AE" sz="2000" dirty="0">
                <a:latin typeface="Arial" panose="020B0604020202020204" pitchFamily="34" charset="0"/>
                <a:cs typeface="Arial" panose="020B0604020202020204" pitchFamily="34" charset="0"/>
              </a:rPr>
              <a:t>العنف القائم على النوع الاجتماعي، وبشكل أخص العنف الجنسي الذي ما زال الأكثر انتشارا في المدارس وما زال من المحرمات التي يصعب البوح بها.</a:t>
            </a:r>
          </a:p>
          <a:p>
            <a:pPr marL="0" indent="0" algn="r">
              <a:buNone/>
            </a:pPr>
            <a:endParaRPr lang="ar-A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9E9977-FC35-E1B4-05E7-1004F8A251E7}"/>
              </a:ext>
            </a:extLst>
          </p:cNvPr>
          <p:cNvSpPr txBox="1"/>
          <p:nvPr/>
        </p:nvSpPr>
        <p:spPr bwMode="auto">
          <a:xfrm>
            <a:off x="1619250" y="1109593"/>
            <a:ext cx="6407150" cy="461963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2400" b="1" dirty="0">
                <a:solidFill>
                  <a:schemeClr val="bg1"/>
                </a:solidFill>
              </a:rPr>
              <a:t>السياق العام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2C12BF42-DBBA-3611-FCC7-B4827E5D7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021705"/>
              </p:ext>
            </p:extLst>
          </p:nvPr>
        </p:nvGraphicFramePr>
        <p:xfrm>
          <a:off x="0" y="-50870"/>
          <a:ext cx="9129713" cy="119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" imgW="0" imgH="0" progId="Paint.Picture">
                  <p:embed/>
                </p:oleObj>
              </mc:Choice>
              <mc:Fallback>
                <p:oleObj name="Image bitmap" r:id="rId2" imgW="0" imgH="0" progId="Paint.Picture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E816A0F4-7901-F54D-0426-867587E6C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0870"/>
                        <a:ext cx="9129713" cy="1196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6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34256092-A59C-2A86-9DD9-CD7ACEDB36B2}"/>
              </a:ext>
            </a:extLst>
          </p:cNvPr>
          <p:cNvSpPr txBox="1"/>
          <p:nvPr/>
        </p:nvSpPr>
        <p:spPr bwMode="auto">
          <a:xfrm>
            <a:off x="1619250" y="1149350"/>
            <a:ext cx="6407150" cy="461963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السياق العام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11" name="Rectangle 24">
            <a:extLst>
              <a:ext uri="{FF2B5EF4-FFF2-40B4-BE49-F238E27FC236}">
                <a16:creationId xmlns:a16="http://schemas.microsoft.com/office/drawing/2014/main" id="{7F1A0FF8-D988-E9C0-40C3-023BB960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903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MA" altLang="fr-FR" sz="1800" b="1" dirty="0"/>
              <a:t>مخرجات دراسة لوضعية العنف المبني على النوع </a:t>
            </a:r>
            <a:r>
              <a:rPr lang="ar-MA" altLang="fr-FR" sz="1800" b="1" dirty="0" err="1"/>
              <a:t>الإجتماعي</a:t>
            </a:r>
            <a:r>
              <a:rPr lang="ar-MA" altLang="fr-FR" sz="1800" b="1"/>
              <a:t> بالمؤسسات التعليمية (المستوى الثانوي) بمدينة مراكش</a:t>
            </a: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78F50A66-B96C-F6EB-B212-6E46E61A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4365625"/>
            <a:ext cx="800893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>
            <a:extLst>
              <a:ext uri="{FF2B5EF4-FFF2-40B4-BE49-F238E27FC236}">
                <a16:creationId xmlns:a16="http://schemas.microsoft.com/office/drawing/2014/main" id="{5400500C-C92E-6E30-918F-015751CD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51063"/>
            <a:ext cx="542766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4" name="Object 13">
            <a:extLst>
              <a:ext uri="{FF2B5EF4-FFF2-40B4-BE49-F238E27FC236}">
                <a16:creationId xmlns:a16="http://schemas.microsoft.com/office/drawing/2014/main" id="{50B20760-BECA-2EB1-BE32-415747E6A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22170"/>
              </p:ext>
            </p:extLst>
          </p:nvPr>
        </p:nvGraphicFramePr>
        <p:xfrm>
          <a:off x="0" y="-11113"/>
          <a:ext cx="9129713" cy="119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5" imgW="0" imgH="0" progId="Paint.Picture">
                  <p:embed/>
                </p:oleObj>
              </mc:Choice>
              <mc:Fallback>
                <p:oleObj name="Image bitmap" r:id="rId5" imgW="0" imgH="0" progId="Paint.Picture">
                  <p:embed/>
                  <p:pic>
                    <p:nvPicPr>
                      <p:cNvPr id="17414" name="Object 13">
                        <a:extLst>
                          <a:ext uri="{FF2B5EF4-FFF2-40B4-BE49-F238E27FC236}">
                            <a16:creationId xmlns:a16="http://schemas.microsoft.com/office/drawing/2014/main" id="{50B20760-BECA-2EB1-BE32-415747E6A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1113"/>
                        <a:ext cx="9129713" cy="1196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FFFF450-DC09-25EB-0EA7-25F56E279430}"/>
              </a:ext>
            </a:extLst>
          </p:cNvPr>
          <p:cNvSpPr txBox="1"/>
          <p:nvPr/>
        </p:nvSpPr>
        <p:spPr bwMode="auto">
          <a:xfrm>
            <a:off x="1619250" y="1109593"/>
            <a:ext cx="6407150" cy="461963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السياق العام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E816A0F4-7901-F54D-0426-867587E6C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22170"/>
              </p:ext>
            </p:extLst>
          </p:nvPr>
        </p:nvGraphicFramePr>
        <p:xfrm>
          <a:off x="0" y="-50870"/>
          <a:ext cx="9129713" cy="119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5" imgW="0" imgH="0" progId="Paint.Picture">
                  <p:embed/>
                </p:oleObj>
              </mc:Choice>
              <mc:Fallback>
                <p:oleObj name="Image bitmap" r:id="rId5" imgW="0" imgH="0" progId="Paint.Picture">
                  <p:embed/>
                  <p:pic>
                    <p:nvPicPr>
                      <p:cNvPr id="17414" name="Object 13">
                        <a:extLst>
                          <a:ext uri="{FF2B5EF4-FFF2-40B4-BE49-F238E27FC236}">
                            <a16:creationId xmlns:a16="http://schemas.microsoft.com/office/drawing/2014/main" id="{50B20760-BECA-2EB1-BE32-415747E6A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0870"/>
                        <a:ext cx="9129713" cy="1196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34256092-A59C-2A86-9DD9-CD7ACEDB36B2}"/>
              </a:ext>
            </a:extLst>
          </p:cNvPr>
          <p:cNvSpPr txBox="1"/>
          <p:nvPr/>
        </p:nvSpPr>
        <p:spPr bwMode="auto">
          <a:xfrm>
            <a:off x="1619250" y="1149350"/>
            <a:ext cx="6407150" cy="461963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السياق العام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7414" name="Object 13">
            <a:extLst>
              <a:ext uri="{FF2B5EF4-FFF2-40B4-BE49-F238E27FC236}">
                <a16:creationId xmlns:a16="http://schemas.microsoft.com/office/drawing/2014/main" id="{50B20760-BECA-2EB1-BE32-415747E6A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1113"/>
          <a:ext cx="9129713" cy="119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0" imgH="0" progId="Paint.Picture">
                  <p:embed/>
                </p:oleObj>
              </mc:Choice>
              <mc:Fallback>
                <p:oleObj name="Image bitmap" r:id="rId3" imgW="0" imgH="0" progId="Paint.Picture">
                  <p:embed/>
                  <p:pic>
                    <p:nvPicPr>
                      <p:cNvPr id="17414" name="Object 13">
                        <a:extLst>
                          <a:ext uri="{FF2B5EF4-FFF2-40B4-BE49-F238E27FC236}">
                            <a16:creationId xmlns:a16="http://schemas.microsoft.com/office/drawing/2014/main" id="{50B20760-BECA-2EB1-BE32-415747E6A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1113"/>
                        <a:ext cx="9129713" cy="1196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FFFF450-DC09-25EB-0EA7-25F56E279430}"/>
              </a:ext>
            </a:extLst>
          </p:cNvPr>
          <p:cNvSpPr txBox="1"/>
          <p:nvPr/>
        </p:nvSpPr>
        <p:spPr bwMode="auto">
          <a:xfrm>
            <a:off x="1619250" y="1109593"/>
            <a:ext cx="6407150" cy="461963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المشاريع المنجزة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E816A0F4-7901-F54D-0426-867587E6C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50870"/>
          <a:ext cx="9129713" cy="119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0" imgH="0" progId="Paint.Picture">
                  <p:embed/>
                </p:oleObj>
              </mc:Choice>
              <mc:Fallback>
                <p:oleObj name="Image bitmap" r:id="rId3" imgW="0" imgH="0" progId="Paint.Picture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E816A0F4-7901-F54D-0426-867587E6C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0870"/>
                        <a:ext cx="9129713" cy="1196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23">
            <a:extLst>
              <a:ext uri="{FF2B5EF4-FFF2-40B4-BE49-F238E27FC236}">
                <a16:creationId xmlns:a16="http://schemas.microsoft.com/office/drawing/2014/main" id="{6AA1ABB9-FC8C-D85D-5BA5-6AE239D79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27274"/>
            <a:ext cx="8712968" cy="3570208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r" rtl="1">
              <a:spcBef>
                <a:spcPct val="0"/>
              </a:spcBef>
            </a:pPr>
            <a:r>
              <a:rPr lang="ar-MA" altLang="fr-FR" sz="2400" b="1" dirty="0">
                <a:latin typeface="Arial" panose="020B0604020202020204" pitchFamily="34" charset="0"/>
              </a:rPr>
              <a:t>القيام بمجموعة شراكات لمناهضة العنف المبني على النوع  الاجتماعي من خلال تعزيز الذكورية الايجابية بالمؤسسات التعليمية</a:t>
            </a:r>
            <a:endParaRPr lang="fr-FR" altLang="fr-FR" sz="2400" b="1" dirty="0"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None/>
            </a:pPr>
            <a:endParaRPr lang="ar-MA" altLang="fr-FR" sz="2400" b="1" dirty="0">
              <a:latin typeface="Arial" panose="020B0604020202020204" pitchFamily="34" charset="0"/>
            </a:endParaRPr>
          </a:p>
          <a:p>
            <a:pPr marL="342900" indent="-342900" algn="r" rtl="1">
              <a:spcBef>
                <a:spcPct val="0"/>
              </a:spcBef>
            </a:pPr>
            <a:r>
              <a:rPr lang="ar-MA" altLang="fr-FR" sz="2200" b="1" dirty="0">
                <a:latin typeface="Arial" panose="020B0604020202020204" pitchFamily="34" charset="0"/>
              </a:rPr>
              <a:t>أيام دراسية حول آليات مناهضة العنف ضد الفتيات ضحايا العنف وتعزيز الذكورة الإيجابية</a:t>
            </a:r>
            <a:endParaRPr lang="fr-FR" altLang="fr-FR" sz="2200" b="1" dirty="0">
              <a:latin typeface="Arial" panose="020B0604020202020204" pitchFamily="34" charset="0"/>
            </a:endParaRPr>
          </a:p>
          <a:p>
            <a:pPr marL="342900" indent="-342900" algn="r" rtl="1">
              <a:spcBef>
                <a:spcPct val="0"/>
              </a:spcBef>
            </a:pPr>
            <a:endParaRPr lang="fr-FR" altLang="fr-FR" sz="2200" b="1" dirty="0">
              <a:latin typeface="Arial" panose="020B0604020202020204" pitchFamily="34" charset="0"/>
            </a:endParaRPr>
          </a:p>
          <a:p>
            <a:pPr marL="342900" indent="-342900" algn="r" rtl="1">
              <a:spcBef>
                <a:spcPct val="0"/>
              </a:spcBef>
            </a:pPr>
            <a:r>
              <a:rPr lang="ar-MA" altLang="fr-FR" sz="2200" b="1" dirty="0">
                <a:latin typeface="Arial" panose="020B0604020202020204" pitchFamily="34" charset="0"/>
              </a:rPr>
              <a:t>اعداد و تطوير</a:t>
            </a:r>
            <a:r>
              <a:rPr lang="fr-FR" altLang="fr-FR" sz="2200" b="1" dirty="0">
                <a:latin typeface="Arial" panose="020B0604020202020204" pitchFamily="34" charset="0"/>
              </a:rPr>
              <a:t> </a:t>
            </a:r>
            <a:r>
              <a:rPr lang="ar-MA" altLang="fr-FR" sz="2200" b="1" dirty="0">
                <a:latin typeface="Arial" panose="020B0604020202020204" pitchFamily="34" charset="0"/>
              </a:rPr>
              <a:t>دليل التنشيط التربوي لمناهضة العنف ضد الفتيات وتعزيز الذكورية الإيجابية بالوسط المدرسي.</a:t>
            </a:r>
            <a:endParaRPr lang="fr-FR" altLang="fr-FR" sz="2200" b="1" dirty="0">
              <a:latin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None/>
            </a:pPr>
            <a:endParaRPr lang="fr-FR" altLang="fr-FR" sz="2200" b="1" dirty="0">
              <a:latin typeface="Arial" panose="020B0604020202020204" pitchFamily="34" charset="0"/>
            </a:endParaRPr>
          </a:p>
          <a:p>
            <a:pPr marL="342900" indent="-342900" algn="r" rtl="1">
              <a:spcBef>
                <a:spcPct val="0"/>
              </a:spcBef>
            </a:pPr>
            <a:r>
              <a:rPr lang="ar-MA" altLang="fr-FR" sz="2200" b="1" dirty="0">
                <a:latin typeface="Arial" panose="020B0604020202020204" pitchFamily="34" charset="0"/>
              </a:rPr>
              <a:t>ورشات توعية لمحاربة الجرائم </a:t>
            </a:r>
            <a:r>
              <a:rPr lang="ar-MA" altLang="fr-FR" sz="2200" b="1" dirty="0" err="1">
                <a:latin typeface="Arial" panose="020B0604020202020204" pitchFamily="34" charset="0"/>
              </a:rPr>
              <a:t>السبرانية</a:t>
            </a:r>
            <a:r>
              <a:rPr lang="ar-MA" altLang="fr-FR" sz="2200" b="1" dirty="0">
                <a:latin typeface="Arial" panose="020B0604020202020204" pitchFamily="34" charset="0"/>
              </a:rPr>
              <a:t> بشراكة مع فضاء مغرب الثقة السيبرانية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ar-MA" altLang="fr-FR" sz="2200" b="1" dirty="0">
                <a:latin typeface="Arial" panose="020B0604020202020204" pitchFamily="34" charset="0"/>
              </a:rPr>
              <a:t> </a:t>
            </a:r>
            <a:endParaRPr lang="fr-FR" altLang="fr-FR" sz="2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0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BAFCF65-9299-9C45-BEA6-6907D31DC5A8}"/>
              </a:ext>
            </a:extLst>
          </p:cNvPr>
          <p:cNvCxnSpPr/>
          <p:nvPr/>
        </p:nvCxnSpPr>
        <p:spPr>
          <a:xfrm>
            <a:off x="0" y="6119813"/>
            <a:ext cx="9144000" cy="1587"/>
          </a:xfrm>
          <a:prstGeom prst="line">
            <a:avLst/>
          </a:prstGeom>
          <a:ln>
            <a:solidFill>
              <a:srgbClr val="F15D2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ZoneTexte 9">
            <a:extLst>
              <a:ext uri="{FF2B5EF4-FFF2-40B4-BE49-F238E27FC236}">
                <a16:creationId xmlns:a16="http://schemas.microsoft.com/office/drawing/2014/main" id="{358499C8-DAFD-FD9E-C4F1-222FAA34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57338"/>
            <a:ext cx="48244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000" b="1">
                <a:solidFill>
                  <a:schemeClr val="bg1"/>
                </a:solidFill>
                <a:latin typeface="Arial" panose="020B0604020202020204" pitchFamily="34" charset="0"/>
              </a:rPr>
              <a:t>Région Marrakech-Safi</a:t>
            </a:r>
          </a:p>
        </p:txBody>
      </p:sp>
      <p:sp>
        <p:nvSpPr>
          <p:cNvPr id="32772" name="Rectangle 14">
            <a:extLst>
              <a:ext uri="{FF2B5EF4-FFF2-40B4-BE49-F238E27FC236}">
                <a16:creationId xmlns:a16="http://schemas.microsoft.com/office/drawing/2014/main" id="{A0E2B81A-E628-CD64-DF8A-95EE945F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graphicFrame>
        <p:nvGraphicFramePr>
          <p:cNvPr id="32773" name="Object 13">
            <a:extLst>
              <a:ext uri="{FF2B5EF4-FFF2-40B4-BE49-F238E27FC236}">
                <a16:creationId xmlns:a16="http://schemas.microsoft.com/office/drawing/2014/main" id="{CD1B55DB-A6EB-9379-60B0-307D26ACBE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297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" imgW="0" imgH="0" progId="Paint.Picture">
                  <p:embed/>
                </p:oleObj>
              </mc:Choice>
              <mc:Fallback>
                <p:oleObj name="Image bitmap" r:id="rId2" imgW="0" imgH="0" progId="Paint.Picture">
                  <p:embed/>
                  <p:pic>
                    <p:nvPicPr>
                      <p:cNvPr id="32773" name="Object 13">
                        <a:extLst>
                          <a:ext uri="{FF2B5EF4-FFF2-40B4-BE49-F238E27FC236}">
                            <a16:creationId xmlns:a16="http://schemas.microsoft.com/office/drawing/2014/main" id="{CD1B55DB-A6EB-9379-60B0-307D26ACBE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97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4" name="Picture 15">
            <a:extLst>
              <a:ext uri="{FF2B5EF4-FFF2-40B4-BE49-F238E27FC236}">
                <a16:creationId xmlns:a16="http://schemas.microsoft.com/office/drawing/2014/main" id="{ECDD1B8E-34F0-0667-9F93-1723A1FB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463675"/>
            <a:ext cx="3671887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3ECBBF0-6D91-AAAE-4FEE-54B8F0233999}"/>
              </a:ext>
            </a:extLst>
          </p:cNvPr>
          <p:cNvSpPr txBox="1"/>
          <p:nvPr/>
        </p:nvSpPr>
        <p:spPr bwMode="auto">
          <a:xfrm>
            <a:off x="4427538" y="2053302"/>
            <a:ext cx="3889375" cy="2554545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3200" b="1" dirty="0">
                <a:solidFill>
                  <a:schemeClr val="bg1"/>
                </a:solidFill>
                <a:latin typeface="+mj-lt"/>
              </a:rPr>
              <a:t>اعداد و تطوير دليل للتوجيه والمرافقة للحد من العنف المبني على النوع الاجتماعي  داخل الوسط المدرسي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B304536B-B31C-DF66-BFCF-FD6B4ACD7F4F}"/>
              </a:ext>
            </a:extLst>
          </p:cNvPr>
          <p:cNvSpPr txBox="1"/>
          <p:nvPr/>
        </p:nvSpPr>
        <p:spPr bwMode="auto">
          <a:xfrm>
            <a:off x="2195513" y="1476375"/>
            <a:ext cx="4679950" cy="460375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أهداف الدليل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EB3365-74CD-A50B-A2AD-7F86CEDB2788}"/>
              </a:ext>
            </a:extLst>
          </p:cNvPr>
          <p:cNvSpPr txBox="1"/>
          <p:nvPr/>
        </p:nvSpPr>
        <p:spPr>
          <a:xfrm>
            <a:off x="285750" y="2268538"/>
            <a:ext cx="8572500" cy="83026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457200" indent="-457200" algn="r" rtl="1">
              <a:defRPr/>
            </a:pPr>
            <a:r>
              <a:rPr lang="ar-MA" sz="2400" b="1" dirty="0">
                <a:solidFill>
                  <a:schemeClr val="tx2"/>
                </a:solidFill>
                <a:latin typeface="+mn-lt"/>
                <a:cs typeface="+mj-cs"/>
              </a:rPr>
              <a:t>الهدف العام : المساهمة في الحد من العنف المبني على النوع الاجتماعي  داخل الوسط المدرسي. </a:t>
            </a:r>
          </a:p>
        </p:txBody>
      </p:sp>
      <p:sp>
        <p:nvSpPr>
          <p:cNvPr id="10" name="ZoneTexte 16">
            <a:extLst>
              <a:ext uri="{FF2B5EF4-FFF2-40B4-BE49-F238E27FC236}">
                <a16:creationId xmlns:a16="http://schemas.microsoft.com/office/drawing/2014/main" id="{E0E8623C-EFBD-EB88-7309-7F0878B6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252788"/>
            <a:ext cx="8643938" cy="341630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defRPr/>
            </a:pPr>
            <a:r>
              <a:rPr lang="ar-MA" sz="2400" b="1" dirty="0"/>
              <a:t>الأهداف الخاصة :</a:t>
            </a:r>
          </a:p>
          <a:p>
            <a:pPr marL="457200" indent="-457200" algn="just" rtl="1">
              <a:buFont typeface="Arial" pitchFamily="34" charset="0"/>
              <a:buChar char="•"/>
              <a:defRPr/>
            </a:pPr>
            <a:r>
              <a:rPr lang="ar-MA" sz="2400" b="1" dirty="0"/>
              <a:t>التوعية </a:t>
            </a:r>
            <a:r>
              <a:rPr lang="ar-MA" sz="2400" b="1" dirty="0" err="1"/>
              <a:t>والتحسيس</a:t>
            </a:r>
            <a:r>
              <a:rPr lang="ar-MA" sz="2400" b="1" dirty="0"/>
              <a:t> حول العنف المبني على النوع الاجتماعي  في الوسط المدرسي </a:t>
            </a:r>
            <a:r>
              <a:rPr lang="ar-MA" sz="2400" b="1" dirty="0" err="1"/>
              <a:t>وتمظهراته</a:t>
            </a:r>
            <a:r>
              <a:rPr lang="ar-MA" sz="2400" b="1" dirty="0"/>
              <a:t> ؛ </a:t>
            </a:r>
          </a:p>
          <a:p>
            <a:pPr marL="457200" indent="-457200" algn="just" rtl="1">
              <a:buFont typeface="Arial" pitchFamily="34" charset="0"/>
              <a:buChar char="•"/>
              <a:defRPr/>
            </a:pPr>
            <a:r>
              <a:rPr lang="ar-MA" sz="2400" b="1" dirty="0"/>
              <a:t> التعريف بالحقوق القانونية للفتيات </a:t>
            </a:r>
            <a:r>
              <a:rPr lang="ar-MA" sz="2400" b="1" dirty="0" err="1"/>
              <a:t>المتمدرسات</a:t>
            </a:r>
            <a:r>
              <a:rPr lang="ar-MA" sz="2400" b="1" dirty="0"/>
              <a:t> اللائي يتعرضن للعنف المبني على النوع الاجتماعي داخل الوسط المدرسي ؛</a:t>
            </a:r>
          </a:p>
          <a:p>
            <a:pPr marL="457200" indent="-457200" algn="just" rtl="1">
              <a:buFont typeface="Arial" pitchFamily="34" charset="0"/>
              <a:buChar char="•"/>
              <a:defRPr/>
            </a:pPr>
            <a:r>
              <a:rPr lang="ar-MA" sz="2400" b="1" dirty="0"/>
              <a:t> التعريف بآليات تدبير حالات العنف المبني على النوع الاجتماعي والمعلومات المتعلقة بالإجراءات القانونية والإدارية للتكفل بحالات العنف ؛</a:t>
            </a:r>
          </a:p>
          <a:p>
            <a:pPr marL="457200" indent="-457200" algn="just" rtl="1">
              <a:buFont typeface="Arial" pitchFamily="34" charset="0"/>
              <a:buChar char="•"/>
              <a:defRPr/>
            </a:pPr>
            <a:r>
              <a:rPr lang="ar-MA" sz="2400" b="1" dirty="0"/>
              <a:t> توضيح التدابير </a:t>
            </a:r>
            <a:r>
              <a:rPr lang="ar-MA" sz="2400" b="1" dirty="0" err="1"/>
              <a:t>الحمائية</a:t>
            </a:r>
            <a:r>
              <a:rPr lang="ar-MA" sz="2400" b="1" dirty="0"/>
              <a:t> والوقائية للتصدي للعنف المبني على النوع الاجتماعي داخل الوسط المدرسي. </a:t>
            </a:r>
          </a:p>
        </p:txBody>
      </p:sp>
      <p:graphicFrame>
        <p:nvGraphicFramePr>
          <p:cNvPr id="37893" name="Object 8">
            <a:extLst>
              <a:ext uri="{FF2B5EF4-FFF2-40B4-BE49-F238E27FC236}">
                <a16:creationId xmlns:a16="http://schemas.microsoft.com/office/drawing/2014/main" id="{B6EB9B95-6394-2A2A-434F-A0B204C397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297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0" imgH="0" progId="Paint.Picture">
                  <p:embed/>
                </p:oleObj>
              </mc:Choice>
              <mc:Fallback>
                <p:oleObj name="Image bitmap" r:id="rId3" imgW="0" imgH="0" progId="Paint.Picture">
                  <p:embed/>
                  <p:pic>
                    <p:nvPicPr>
                      <p:cNvPr id="37893" name="Object 8">
                        <a:extLst>
                          <a:ext uri="{FF2B5EF4-FFF2-40B4-BE49-F238E27FC236}">
                            <a16:creationId xmlns:a16="http://schemas.microsoft.com/office/drawing/2014/main" id="{B6EB9B95-6394-2A2A-434F-A0B204C39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97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69873107-BE76-63F7-D1F4-CDBA5C288C85}"/>
              </a:ext>
            </a:extLst>
          </p:cNvPr>
          <p:cNvSpPr txBox="1"/>
          <p:nvPr/>
        </p:nvSpPr>
        <p:spPr bwMode="auto">
          <a:xfrm>
            <a:off x="2195513" y="1384300"/>
            <a:ext cx="4679950" cy="460375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MA" sz="2400" b="1" dirty="0">
                <a:solidFill>
                  <a:schemeClr val="bg1"/>
                </a:solidFill>
                <a:latin typeface="+mj-lt"/>
              </a:rPr>
              <a:t>الفئة المستهدفة من </a:t>
            </a:r>
            <a:r>
              <a:rPr lang="ar-MA" sz="2400" b="1" dirty="0" err="1">
                <a:solidFill>
                  <a:schemeClr val="bg1"/>
                </a:solidFill>
                <a:latin typeface="+mj-lt"/>
              </a:rPr>
              <a:t>الدليل :</a:t>
            </a:r>
            <a:endParaRPr lang="a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939" name="ZoneTexte 16">
            <a:extLst>
              <a:ext uri="{FF2B5EF4-FFF2-40B4-BE49-F238E27FC236}">
                <a16:creationId xmlns:a16="http://schemas.microsoft.com/office/drawing/2014/main" id="{66FB175C-9A17-363F-4619-AC04B973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071688"/>
            <a:ext cx="8643938" cy="3046412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>
              <a:spcBef>
                <a:spcPct val="0"/>
              </a:spcBef>
            </a:pPr>
            <a:r>
              <a:rPr lang="ar-MA" altLang="fr-FR" sz="2400" b="1">
                <a:latin typeface="Arial" panose="020B0604020202020204" pitchFamily="34" charset="0"/>
              </a:rPr>
              <a:t>المؤسسات التعليمية ( تربويون/ات و إداريون/ات) ؛</a:t>
            </a:r>
          </a:p>
          <a:p>
            <a:pPr algn="just" rtl="1">
              <a:spcBef>
                <a:spcPct val="0"/>
              </a:spcBef>
            </a:pPr>
            <a:r>
              <a:rPr lang="ar-MA" altLang="fr-FR" sz="2400" b="1">
                <a:latin typeface="Arial" panose="020B0604020202020204" pitchFamily="34" charset="0"/>
              </a:rPr>
              <a:t> جمعيات أمهات وآباء وأوليات التلاميذ والتلميذات بالمؤسسات التعليمية ؛</a:t>
            </a:r>
          </a:p>
          <a:p>
            <a:pPr algn="just" rtl="1">
              <a:spcBef>
                <a:spcPct val="0"/>
              </a:spcBef>
            </a:pPr>
            <a:r>
              <a:rPr lang="ar-MA" altLang="fr-FR" sz="2400" b="1">
                <a:latin typeface="Arial" panose="020B0604020202020204" pitchFamily="34" charset="0"/>
              </a:rPr>
              <a:t> المكلفين والمكلفات بمراكز الإنصات والوساطة بالمؤسسات التعليمية والمستقبلين والمستقبلات للإبلاغات حول العنف ؛ </a:t>
            </a:r>
          </a:p>
          <a:p>
            <a:pPr algn="just" rtl="1">
              <a:spcBef>
                <a:spcPct val="0"/>
              </a:spcBef>
            </a:pPr>
            <a:r>
              <a:rPr lang="ar-MA" altLang="fr-FR" sz="2400" b="1">
                <a:latin typeface="Arial" panose="020B0604020202020204" pitchFamily="34" charset="0"/>
              </a:rPr>
              <a:t> المجتمع المدني الفاعل في المجال والمهتم بقضايا العنف المبني على النوع الممارس داخل الوسط المدرسي ؛</a:t>
            </a:r>
          </a:p>
          <a:p>
            <a:pPr algn="just" rtl="1">
              <a:spcBef>
                <a:spcPct val="0"/>
              </a:spcBef>
            </a:pPr>
            <a:r>
              <a:rPr lang="ar-MA" altLang="fr-FR" sz="2400" b="1">
                <a:latin typeface="Arial" panose="020B0604020202020204" pitchFamily="34" charset="0"/>
              </a:rPr>
              <a:t> خلايا التكفل بالنساء والفتيات ضحايا العنف بالمستشفيات والمحاكم والشرطة والدرك.</a:t>
            </a:r>
          </a:p>
        </p:txBody>
      </p:sp>
      <p:graphicFrame>
        <p:nvGraphicFramePr>
          <p:cNvPr id="39940" name="Object 8">
            <a:extLst>
              <a:ext uri="{FF2B5EF4-FFF2-40B4-BE49-F238E27FC236}">
                <a16:creationId xmlns:a16="http://schemas.microsoft.com/office/drawing/2014/main" id="{32A9BC54-37A1-6E84-EC9B-756DA7175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297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0" imgH="0" progId="Paint.Picture">
                  <p:embed/>
                </p:oleObj>
              </mc:Choice>
              <mc:Fallback>
                <p:oleObj name="Image bitmap" r:id="rId3" imgW="0" imgH="0" progId="Paint.Picture">
                  <p:embed/>
                  <p:pic>
                    <p:nvPicPr>
                      <p:cNvPr id="39940" name="Object 8">
                        <a:extLst>
                          <a:ext uri="{FF2B5EF4-FFF2-40B4-BE49-F238E27FC236}">
                            <a16:creationId xmlns:a16="http://schemas.microsoft.com/office/drawing/2014/main" id="{32A9BC54-37A1-6E84-EC9B-756DA7175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97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3">
            <a:extLst>
              <a:ext uri="{FF2B5EF4-FFF2-40B4-BE49-F238E27FC236}">
                <a16:creationId xmlns:a16="http://schemas.microsoft.com/office/drawing/2014/main" id="{0B386B69-973A-4F6F-693E-3AEC9368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1268413"/>
            <a:ext cx="4679950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MA" altLang="fr-FR" sz="2400" b="1" dirty="0">
                <a:latin typeface="Arial" panose="020B0604020202020204" pitchFamily="34" charset="0"/>
              </a:rPr>
              <a:t>محتوى الدليل</a:t>
            </a:r>
            <a:endParaRPr lang="fr-FR" altLang="fr-FR" sz="2400" b="1" dirty="0">
              <a:latin typeface="Arial" panose="020B0604020202020204" pitchFamily="34" charset="0"/>
            </a:endParaRPr>
          </a:p>
        </p:txBody>
      </p:sp>
      <p:sp>
        <p:nvSpPr>
          <p:cNvPr id="33795" name="ZoneTexte 17">
            <a:extLst>
              <a:ext uri="{FF2B5EF4-FFF2-40B4-BE49-F238E27FC236}">
                <a16:creationId xmlns:a16="http://schemas.microsoft.com/office/drawing/2014/main" id="{90D44DF3-3651-F612-F666-5970E4CC3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44675"/>
            <a:ext cx="8642350" cy="4894263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MA" altLang="fr-FR" sz="2400" dirty="0">
                <a:latin typeface="Arial" panose="020B0604020202020204" pitchFamily="34" charset="0"/>
              </a:rPr>
              <a:t>• </a:t>
            </a:r>
            <a:r>
              <a:rPr lang="ar-MA" altLang="fr-FR" sz="2400" b="1" dirty="0">
                <a:latin typeface="Arial" panose="020B0604020202020204" pitchFamily="34" charset="0"/>
              </a:rPr>
              <a:t>تقديم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ar-MA" altLang="fr-FR" sz="2400" dirty="0">
                <a:latin typeface="Arial" panose="020B0604020202020204" pitchFamily="34" charset="0"/>
              </a:rPr>
              <a:t>• </a:t>
            </a:r>
            <a:r>
              <a:rPr lang="ar-MA" altLang="fr-FR" sz="2400" b="1" dirty="0">
                <a:latin typeface="Arial" panose="020B0604020202020204" pitchFamily="34" charset="0"/>
              </a:rPr>
              <a:t>أهداف الدليل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ar-MA" altLang="fr-FR" sz="2400" dirty="0">
                <a:latin typeface="Arial" panose="020B0604020202020204" pitchFamily="34" charset="0"/>
              </a:rPr>
              <a:t>• </a:t>
            </a:r>
            <a:r>
              <a:rPr lang="ar-MA" altLang="fr-FR" sz="2400" b="1" dirty="0">
                <a:latin typeface="Arial" panose="020B0604020202020204" pitchFamily="34" charset="0"/>
              </a:rPr>
              <a:t>الفئة المستهدفة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ar-MA" altLang="fr-FR" sz="2400" dirty="0">
                <a:latin typeface="Arial" panose="020B0604020202020204" pitchFamily="34" charset="0"/>
              </a:rPr>
              <a:t>• </a:t>
            </a:r>
            <a:r>
              <a:rPr lang="ar-MA" altLang="fr-FR" sz="2400" b="1" dirty="0">
                <a:latin typeface="Arial" panose="020B0604020202020204" pitchFamily="34" charset="0"/>
              </a:rPr>
              <a:t>الجزء الأول: مفهوم العنف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o </a:t>
            </a:r>
            <a:r>
              <a:rPr lang="ar-MA" altLang="fr-FR" sz="2400" dirty="0">
                <a:latin typeface="Arial" panose="020B0604020202020204" pitchFamily="34" charset="0"/>
              </a:rPr>
              <a:t>مفهوم العنف المبني على النوع الاجتماعي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o </a:t>
            </a:r>
            <a:r>
              <a:rPr lang="ar-MA" altLang="fr-FR" sz="2400" dirty="0">
                <a:latin typeface="Arial" panose="020B0604020202020204" pitchFamily="34" charset="0"/>
              </a:rPr>
              <a:t>مفهوم العنف المبني على النوع الاجتماعي داخل الوسط المدرسي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o </a:t>
            </a:r>
            <a:r>
              <a:rPr lang="ar-MA" altLang="fr-FR" sz="2400" dirty="0">
                <a:latin typeface="Arial" panose="020B0604020202020204" pitchFamily="34" charset="0"/>
              </a:rPr>
              <a:t>أثر العنف الأثر الناتج عن العنف المبني على النوع الاجتماعي داخل الوسط المدرسي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ar-MA" altLang="fr-FR" sz="2400" dirty="0">
                <a:latin typeface="Arial" panose="020B0604020202020204" pitchFamily="34" charset="0"/>
              </a:rPr>
              <a:t>• </a:t>
            </a:r>
            <a:r>
              <a:rPr lang="ar-MA" altLang="fr-FR" sz="2400" b="1" dirty="0">
                <a:latin typeface="Arial" panose="020B0604020202020204" pitchFamily="34" charset="0"/>
              </a:rPr>
              <a:t>الجزء الثاني : التدابير الإدارية والقانونية لحماية الفتيات من العنف داخل الوسط المدرسي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o </a:t>
            </a:r>
            <a:r>
              <a:rPr lang="ar-MA" altLang="fr-FR" sz="2400" dirty="0">
                <a:latin typeface="Arial" panose="020B0604020202020204" pitchFamily="34" charset="0"/>
              </a:rPr>
              <a:t>التدابير الإدارية والقانونية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o </a:t>
            </a:r>
            <a:r>
              <a:rPr lang="ar-MA" altLang="fr-FR" sz="2400" dirty="0">
                <a:latin typeface="Arial" panose="020B0604020202020204" pitchFamily="34" charset="0"/>
              </a:rPr>
              <a:t>التدابير القانونية والقضائية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ar-MA" altLang="fr-FR" sz="2400" dirty="0">
                <a:latin typeface="Arial" panose="020B0604020202020204" pitchFamily="34" charset="0"/>
              </a:rPr>
              <a:t>• </a:t>
            </a:r>
            <a:r>
              <a:rPr lang="ar-MA" altLang="fr-FR" sz="2400" b="1" dirty="0">
                <a:latin typeface="Arial" panose="020B0604020202020204" pitchFamily="34" charset="0"/>
              </a:rPr>
              <a:t>الجزء الثالث : التدابير الحمائية والوقاية لمناهضة العنف المبني على النوع الاجتماعي بالوسط المدرسي</a:t>
            </a:r>
          </a:p>
        </p:txBody>
      </p:sp>
      <p:graphicFrame>
        <p:nvGraphicFramePr>
          <p:cNvPr id="33796" name="Object 8">
            <a:extLst>
              <a:ext uri="{FF2B5EF4-FFF2-40B4-BE49-F238E27FC236}">
                <a16:creationId xmlns:a16="http://schemas.microsoft.com/office/drawing/2014/main" id="{513C2534-AE5F-EAE7-B6A3-ECCCB116EC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297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0" imgH="0" progId="Paint.Picture">
                  <p:embed/>
                </p:oleObj>
              </mc:Choice>
              <mc:Fallback>
                <p:oleObj name="Image bitmap" r:id="rId3" imgW="0" imgH="0" progId="Paint.Picture">
                  <p:embed/>
                  <p:pic>
                    <p:nvPicPr>
                      <p:cNvPr id="33796" name="Object 8">
                        <a:extLst>
                          <a:ext uri="{FF2B5EF4-FFF2-40B4-BE49-F238E27FC236}">
                            <a16:creationId xmlns:a16="http://schemas.microsoft.com/office/drawing/2014/main" id="{513C2534-AE5F-EAE7-B6A3-ECCCB116EC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97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2130CF9D-7BAD-7432-96B2-9E73524A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8"/>
            <a:ext cx="9144000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7" name="Object 8">
            <a:extLst>
              <a:ext uri="{FF2B5EF4-FFF2-40B4-BE49-F238E27FC236}">
                <a16:creationId xmlns:a16="http://schemas.microsoft.com/office/drawing/2014/main" id="{FC117A49-DC44-BBE0-83FF-C44D38312A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0"/>
          <a:ext cx="76327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4" imgW="0" imgH="0" progId="Paint.Picture">
                  <p:embed/>
                </p:oleObj>
              </mc:Choice>
              <mc:Fallback>
                <p:oleObj name="Image bitmap" r:id="rId4" imgW="0" imgH="0" progId="Paint.Picture">
                  <p:embed/>
                  <p:pic>
                    <p:nvPicPr>
                      <p:cNvPr id="41987" name="Object 8">
                        <a:extLst>
                          <a:ext uri="{FF2B5EF4-FFF2-40B4-BE49-F238E27FC236}">
                            <a16:creationId xmlns:a16="http://schemas.microsoft.com/office/drawing/2014/main" id="{FC117A49-DC44-BBE0-83FF-C44D38312A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0"/>
                        <a:ext cx="76327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782</Words>
  <Application>Microsoft Office PowerPoint</Application>
  <PresentationFormat>Affichage à l'écran (4:3)</PresentationFormat>
  <Paragraphs>94</Paragraphs>
  <Slides>18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halima.boukhriss</dc:creator>
  <cp:lastModifiedBy>Noureddine AKKOURI</cp:lastModifiedBy>
  <cp:revision>424</cp:revision>
  <cp:lastPrinted>2015-03-20T10:39:05Z</cp:lastPrinted>
  <dcterms:created xsi:type="dcterms:W3CDTF">2013-03-04T12:06:54Z</dcterms:created>
  <dcterms:modified xsi:type="dcterms:W3CDTF">2023-10-30T19:30:47Z</dcterms:modified>
</cp:coreProperties>
</file>